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86" r:id="rId2"/>
    <p:sldId id="500" r:id="rId3"/>
    <p:sldId id="487" r:id="rId4"/>
    <p:sldId id="501" r:id="rId5"/>
    <p:sldId id="502" r:id="rId6"/>
    <p:sldId id="503" r:id="rId7"/>
    <p:sldId id="504" r:id="rId8"/>
    <p:sldId id="508" r:id="rId9"/>
    <p:sldId id="505" r:id="rId10"/>
    <p:sldId id="506" r:id="rId11"/>
    <p:sldId id="507" r:id="rId12"/>
    <p:sldId id="532" r:id="rId13"/>
    <p:sldId id="530" r:id="rId14"/>
    <p:sldId id="531" r:id="rId15"/>
    <p:sldId id="533" r:id="rId16"/>
    <p:sldId id="529" r:id="rId17"/>
  </p:sldIdLst>
  <p:sldSz cx="9144000" cy="5143500" type="screen16x9"/>
  <p:notesSz cx="6858000" cy="8924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5BBC"/>
    <a:srgbClr val="009900"/>
    <a:srgbClr val="EFEFEF"/>
    <a:srgbClr val="FF6600"/>
    <a:srgbClr val="3299FF"/>
    <a:srgbClr val="99FFCC"/>
    <a:srgbClr val="FF3300"/>
    <a:srgbClr val="FF0000"/>
    <a:srgbClr val="666699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55" autoAdjust="0"/>
    <p:restoredTop sz="96405" autoAdjust="0"/>
  </p:normalViewPr>
  <p:slideViewPr>
    <p:cSldViewPr>
      <p:cViewPr varScale="1">
        <p:scale>
          <a:sx n="169" d="100"/>
          <a:sy n="169" d="100"/>
        </p:scale>
        <p:origin x="32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6AB54-CB6F-DE45-944B-B0225A78A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5613" y="669925"/>
            <a:ext cx="5948362" cy="3346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38625"/>
            <a:ext cx="50292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80E3F2-5DD1-844D-97C5-28EFED12BB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77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90B54D-5A44-EC77-7347-14C244AAE6B2}"/>
              </a:ext>
            </a:extLst>
          </p:cNvPr>
          <p:cNvSpPr/>
          <p:nvPr userDrawn="1"/>
        </p:nvSpPr>
        <p:spPr bwMode="auto">
          <a:xfrm>
            <a:off x="0" y="4476750"/>
            <a:ext cx="9144000" cy="666750"/>
          </a:xfrm>
          <a:prstGeom prst="rect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52650"/>
            <a:ext cx="9144000" cy="1102519"/>
          </a:xfrm>
          <a:prstGeom prst="rect">
            <a:avLst/>
          </a:prstGeom>
          <a:solidFill>
            <a:srgbClr val="015BBC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Lecture xx</a:t>
            </a:r>
            <a:br>
              <a:rPr lang="en-US" dirty="0"/>
            </a:br>
            <a:r>
              <a:rPr lang="en-US" dirty="0"/>
              <a:t>General Topic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543050"/>
            <a:ext cx="8229600" cy="13144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Detailed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66A02F-D18E-5641-9F02-94ABF209A5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EE10A4C-3E64-68FE-A910-B9BA35B8626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0" y="3333750"/>
            <a:ext cx="8534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4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rgbClr val="000099"/>
                </a:solidFill>
                <a:latin typeface="+mn-lt"/>
                <a:ea typeface="ＭＳ Ｐゴシック" pitchFamily="-109" charset="-128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rgbClr val="009900"/>
                </a:solidFill>
                <a:latin typeface="Arial" pitchFamily="-109" charset="0"/>
                <a:ea typeface="ＭＳ Ｐゴシック" pitchFamily="-109" charset="-128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Prof. David A. Kofke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CE 500 – Modeling Potential-Energy Surfaces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Department of Chemical &amp; Biological Engineering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University at Buffalo</a:t>
            </a:r>
          </a:p>
        </p:txBody>
      </p:sp>
      <p:pic>
        <p:nvPicPr>
          <p:cNvPr id="1026" name="Picture 2" descr="University at Buffalo (UB), The State University of New York">
            <a:extLst>
              <a:ext uri="{FF2B5EF4-FFF2-40B4-BE49-F238E27FC236}">
                <a16:creationId xmlns:a16="http://schemas.microsoft.com/office/drawing/2014/main" id="{60671C38-C790-1863-7744-59DED7092A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8350"/>
            <a:ext cx="30607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A313E73-6FA6-863E-3BA8-0A663EDA17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62865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763000" cy="417195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4B722CB-CB2A-6F4D-A54B-21F740C17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-Lin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C638E56B-24BC-8B50-A3A8-1400CBACA6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6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7D9925-1368-FCF3-72B8-F1AED1DC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900F69-80D7-2D46-BE51-10882D2C7C5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610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9149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651485-BF09-4943-806B-E9BE5A5301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6" r:id="rId4"/>
    <p:sldLayoutId id="2147483657" r:id="rId5"/>
    <p:sldLayoutId id="2147483655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3400" b="1" i="0" dirty="0">
          <a:solidFill>
            <a:schemeClr val="bg1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15BBC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Arial" pitchFamily="-109" charset="0"/>
          <a:ea typeface="ＭＳ Ｐゴシック" pitchFamily="-10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GUtZsnPIGo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microsoft.com/office/2007/relationships/media" Target="../media/media2.mp4"/><Relationship Id="rId7" Type="http://schemas.openxmlformats.org/officeDocument/2006/relationships/image" Target="../media/image2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6.gif"/><Relationship Id="rId5" Type="http://schemas.openxmlformats.org/officeDocument/2006/relationships/slideLayout" Target="../slideLayouts/slideLayout4.xml"/><Relationship Id="rId4" Type="http://schemas.openxmlformats.org/officeDocument/2006/relationships/video" Target="../media/media2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36CAD7-247D-98C0-B601-F49D11F49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Lecture 8</a:t>
            </a:r>
            <a:br>
              <a:rPr lang="en-US" dirty="0"/>
            </a:br>
            <a:r>
              <a:rPr lang="en-US" dirty="0"/>
              <a:t>Molecular Orbitals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78FBF94-255C-D5D6-2913-7EC50F6F58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Molecular orbital; H</a:t>
            </a:r>
            <a:r>
              <a:rPr lang="en-US" baseline="-25000" dirty="0"/>
              <a:t>2</a:t>
            </a:r>
            <a:r>
              <a:rPr lang="en-US" baseline="30000" dirty="0"/>
              <a:t>+</a:t>
            </a:r>
            <a:r>
              <a:rPr lang="en-US" dirty="0"/>
              <a:t> ion; neutral H</a:t>
            </a:r>
            <a:r>
              <a:rPr lang="en-US" baseline="-25000" dirty="0"/>
              <a:t>2</a:t>
            </a:r>
            <a:r>
              <a:rPr lang="en-US" dirty="0"/>
              <a:t> molecule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7FABAA-1FFE-0BB8-3115-EC19BDE1EF7A}"/>
              </a:ext>
            </a:extLst>
          </p:cNvPr>
          <p:cNvSpPr txBox="1"/>
          <p:nvPr/>
        </p:nvSpPr>
        <p:spPr>
          <a:xfrm>
            <a:off x="0" y="48908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2024 David Kofke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27D95-CDB5-290E-AEDF-4B37A297A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that this solution is approximate, and uses only a minimal basis set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75E525-06D0-A860-EF54-577B5419E9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2B2842D-4CBD-12EB-919E-30EA143D96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Calculated energy minimum</a:t>
            </a:r>
          </a:p>
          <a:p>
            <a:pPr lvl="1"/>
            <a:r>
              <a:rPr lang="en-US" i="1" dirty="0"/>
              <a:t>R</a:t>
            </a:r>
            <a:r>
              <a:rPr lang="en-US" i="1" baseline="-25000" dirty="0"/>
              <a:t>e</a:t>
            </a:r>
            <a:r>
              <a:rPr lang="en-US" dirty="0"/>
              <a:t> = 2.493 au</a:t>
            </a:r>
          </a:p>
          <a:p>
            <a:pPr lvl="1"/>
            <a:r>
              <a:rPr lang="en-US" i="1" dirty="0"/>
              <a:t>E = </a:t>
            </a:r>
            <a:r>
              <a:rPr lang="en-US" dirty="0"/>
              <a:t>-0.5648 au</a:t>
            </a:r>
          </a:p>
          <a:p>
            <a:pPr lvl="1"/>
            <a:r>
              <a:rPr lang="en-US" dirty="0"/>
              <a:t>Bonding energy: 0.0648</a:t>
            </a:r>
          </a:p>
          <a:p>
            <a:r>
              <a:rPr lang="en-US" dirty="0"/>
              <a:t>Compare to exact values</a:t>
            </a:r>
          </a:p>
          <a:p>
            <a:pPr lvl="1"/>
            <a:r>
              <a:rPr lang="en-US" i="1" dirty="0"/>
              <a:t>R</a:t>
            </a:r>
            <a:r>
              <a:rPr lang="en-US" i="1" baseline="-25000" dirty="0"/>
              <a:t>e</a:t>
            </a:r>
            <a:r>
              <a:rPr lang="en-US" dirty="0"/>
              <a:t> = 1.997 au</a:t>
            </a:r>
          </a:p>
          <a:p>
            <a:pPr lvl="1"/>
            <a:r>
              <a:rPr lang="en-US" i="1" dirty="0"/>
              <a:t>E</a:t>
            </a:r>
            <a:r>
              <a:rPr lang="en-US" dirty="0"/>
              <a:t> = -0.6026 au</a:t>
            </a:r>
          </a:p>
          <a:p>
            <a:pPr lvl="1"/>
            <a:r>
              <a:rPr lang="en-US" dirty="0"/>
              <a:t>Bonding energy: 0.1026 au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7C306E-95CC-04B5-D0ED-A966D702501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5886" y="1543050"/>
            <a:ext cx="48895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034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C2577-6BE3-AA0D-0872-F93BA7CF6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approximation can be improved by treating 𝜁 as a variational parameter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3AFA9B-D64A-F825-5161-AF1C7A9D0B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F93424-F295-72E2-C342-495B45B03F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Improved model (𝜁 = 1.238) (more compact)</a:t>
            </a:r>
          </a:p>
          <a:p>
            <a:pPr lvl="1"/>
            <a:r>
              <a:rPr lang="en-US" i="1" dirty="0"/>
              <a:t>R</a:t>
            </a:r>
            <a:r>
              <a:rPr lang="en-US" i="1" baseline="-25000" dirty="0"/>
              <a:t>e</a:t>
            </a:r>
            <a:r>
              <a:rPr lang="en-US" dirty="0"/>
              <a:t> = 2.003 au</a:t>
            </a:r>
          </a:p>
          <a:p>
            <a:pPr lvl="1"/>
            <a:r>
              <a:rPr lang="en-US" i="1" dirty="0"/>
              <a:t>E = </a:t>
            </a:r>
            <a:r>
              <a:rPr lang="en-US" dirty="0"/>
              <a:t>-0.5865 au</a:t>
            </a:r>
          </a:p>
          <a:p>
            <a:pPr lvl="1"/>
            <a:r>
              <a:rPr lang="en-US" dirty="0"/>
              <a:t>Bonding energy: 0.1048</a:t>
            </a:r>
            <a:r>
              <a:rPr lang="en-US" dirty="0">
                <a:solidFill>
                  <a:srgbClr val="009900"/>
                </a:solidFill>
              </a:rPr>
              <a:t>*</a:t>
            </a:r>
          </a:p>
          <a:p>
            <a:r>
              <a:rPr lang="en-US" dirty="0"/>
              <a:t>Compare to exact values</a:t>
            </a:r>
          </a:p>
          <a:p>
            <a:pPr lvl="1"/>
            <a:r>
              <a:rPr lang="en-US" i="1" dirty="0"/>
              <a:t>R</a:t>
            </a:r>
            <a:r>
              <a:rPr lang="en-US" i="1" baseline="-25000" dirty="0"/>
              <a:t>e</a:t>
            </a:r>
            <a:r>
              <a:rPr lang="en-US" dirty="0"/>
              <a:t> = 1.997 au</a:t>
            </a:r>
          </a:p>
          <a:p>
            <a:pPr lvl="1"/>
            <a:r>
              <a:rPr lang="en-US" i="1" dirty="0"/>
              <a:t>E</a:t>
            </a:r>
            <a:r>
              <a:rPr lang="en-US" dirty="0"/>
              <a:t> = -0.6026 au</a:t>
            </a:r>
          </a:p>
          <a:p>
            <a:pPr lvl="1"/>
            <a:r>
              <a:rPr lang="en-US" dirty="0"/>
              <a:t>Bonding energy: 0.1026 au</a:t>
            </a:r>
          </a:p>
          <a:p>
            <a:r>
              <a:rPr lang="en-US" dirty="0"/>
              <a:t>Improvements possible with multi-𝜁 basis, or </a:t>
            </a:r>
            <a:r>
              <a:rPr lang="en-US" i="1" dirty="0"/>
              <a:t>R</a:t>
            </a:r>
            <a:r>
              <a:rPr lang="en-US" dirty="0"/>
              <a:t>-dependent 𝜁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1F05F8-463C-ABE4-709A-FF9C5CA43B1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2995" y="1885950"/>
            <a:ext cx="4985468" cy="25993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648BDA2-CA38-756B-2AC4-240CBD91EFE5}"/>
              </a:ext>
            </a:extLst>
          </p:cNvPr>
          <p:cNvSpPr txBox="1"/>
          <p:nvPr/>
        </p:nvSpPr>
        <p:spPr>
          <a:xfrm>
            <a:off x="7202557" y="2671804"/>
            <a:ext cx="102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*Incorrect at R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∞ 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184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062C3-8D35-F15E-2C84-BBF3D990B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Here’s a recap of the picture so far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BA5CF3-F8BE-DFC8-A7E9-1A41BBAE9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685800"/>
            <a:ext cx="8991600" cy="44577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 MO is a 1-electron wavefunction for a molecule</a:t>
            </a:r>
          </a:p>
          <a:p>
            <a:pPr lvl="1"/>
            <a:r>
              <a:rPr lang="en-US" dirty="0"/>
              <a:t>Building block for the full </a:t>
            </a:r>
            <a:r>
              <a:rPr lang="en-US" i="1" dirty="0"/>
              <a:t>n</a:t>
            </a:r>
            <a:r>
              <a:rPr lang="en-US" dirty="0"/>
              <a:t>-electron wavefunction </a:t>
            </a:r>
            <a:r>
              <a:rPr lang="el-GR" dirty="0"/>
              <a:t>ψ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Spatial part can be occupied by up to two electrons, in opposite spin states</a:t>
            </a:r>
          </a:p>
          <a:p>
            <a:pPr lvl="1"/>
            <a:r>
              <a:rPr lang="en-US" dirty="0"/>
              <a:t>Shape of MO will be affected by other electron, and electrons in other MOs</a:t>
            </a:r>
          </a:p>
          <a:p>
            <a:r>
              <a:rPr lang="en-US" dirty="0"/>
              <a:t>We can form MOs as a LCAO (number of basis functions: </a:t>
            </a:r>
            <a:r>
              <a:rPr lang="en-US" i="1" dirty="0"/>
              <a:t>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Coefficients given by minimizing ⟨E⟩ according to the variational principle</a:t>
            </a:r>
          </a:p>
          <a:p>
            <a:pPr lvl="1"/>
            <a:r>
              <a:rPr lang="en-US" dirty="0"/>
              <a:t>All MOs are computed at once from the same basis set</a:t>
            </a:r>
          </a:p>
          <a:p>
            <a:r>
              <a:rPr lang="en-US" dirty="0"/>
              <a:t>The HF/Roothaan-Hall equation performs this minimization while keeping the MOs orthogonal</a:t>
            </a:r>
          </a:p>
          <a:p>
            <a:pPr lvl="1"/>
            <a:r>
              <a:rPr lang="en-US" dirty="0"/>
              <a:t>For a 1-electron system, </a:t>
            </a:r>
            <a:r>
              <a:rPr lang="en-US" i="1" dirty="0"/>
              <a:t>F</a:t>
            </a:r>
            <a:r>
              <a:rPr lang="el-GR" i="1" baseline="-25000" dirty="0"/>
              <a:t>μ</a:t>
            </a:r>
            <a:r>
              <a:rPr lang="en-US" i="1" baseline="-25000" dirty="0"/>
              <a:t>,𝜈</a:t>
            </a:r>
            <a:r>
              <a:rPr lang="en-US" i="1" dirty="0"/>
              <a:t>=</a:t>
            </a:r>
            <a:r>
              <a:rPr lang="en-US" dirty="0"/>
              <a:t> </a:t>
            </a:r>
            <a:r>
              <a:rPr lang="en-US" i="1" dirty="0"/>
              <a:t>h</a:t>
            </a:r>
            <a:r>
              <a:rPr lang="el-GR" i="1" baseline="-25000" dirty="0"/>
              <a:t>μ</a:t>
            </a:r>
            <a:r>
              <a:rPr lang="en-US" i="1" baseline="-25000" dirty="0"/>
              <a:t>,𝜈</a:t>
            </a:r>
            <a:r>
              <a:rPr lang="en-US" dirty="0"/>
              <a:t> and no self-consistent solution needed</a:t>
            </a:r>
          </a:p>
          <a:p>
            <a:r>
              <a:rPr lang="en-US" dirty="0"/>
              <a:t>The resulting secular determinant, |</a:t>
            </a:r>
            <a:r>
              <a:rPr lang="en-US" i="1" dirty="0"/>
              <a:t>h</a:t>
            </a:r>
            <a:r>
              <a:rPr lang="el-GR" i="1" baseline="-25000" dirty="0"/>
              <a:t>μ</a:t>
            </a:r>
            <a:r>
              <a:rPr lang="en-US" i="1" baseline="-25000" dirty="0"/>
              <a:t>,𝜈</a:t>
            </a:r>
            <a:r>
              <a:rPr lang="en-US" i="1" dirty="0"/>
              <a:t> - S</a:t>
            </a:r>
            <a:r>
              <a:rPr lang="el-GR" i="1" baseline="-25000" dirty="0"/>
              <a:t>μ</a:t>
            </a:r>
            <a:r>
              <a:rPr lang="en-US" i="1" baseline="-25000" dirty="0"/>
              <a:t>,𝜈</a:t>
            </a:r>
            <a:r>
              <a:rPr lang="en-US" i="1" dirty="0"/>
              <a:t>E|, </a:t>
            </a:r>
            <a:r>
              <a:rPr lang="en-US" dirty="0"/>
              <a:t>yields </a:t>
            </a:r>
            <a:r>
              <a:rPr lang="en-US" i="1" dirty="0"/>
              <a:t>N </a:t>
            </a:r>
            <a:r>
              <a:rPr lang="en-US" dirty="0"/>
              <a:t>energies</a:t>
            </a:r>
          </a:p>
          <a:p>
            <a:pPr lvl="1"/>
            <a:r>
              <a:rPr lang="en-US" dirty="0"/>
              <a:t>Each energy yields a set of coefficients, and thereby a MO</a:t>
            </a:r>
          </a:p>
          <a:p>
            <a:pPr lvl="1"/>
            <a:r>
              <a:rPr lang="en-US" i="1" dirty="0"/>
              <a:t>N </a:t>
            </a:r>
            <a:r>
              <a:rPr lang="en-US" dirty="0"/>
              <a:t>must be at least half the number of electrons, and usually much more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C086CD-820F-895A-15FF-BC2B90B30B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609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CCF96-F96A-99B8-B27A-A36D4AB34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-19050"/>
            <a:ext cx="7772400" cy="895350"/>
          </a:xfrm>
        </p:spPr>
        <p:txBody>
          <a:bodyPr/>
          <a:lstStyle/>
          <a:p>
            <a:r>
              <a:rPr lang="en-US" dirty="0"/>
              <a:t>The (neutral) hydrogen molecule has similar features to H</a:t>
            </a:r>
            <a:r>
              <a:rPr lang="en-US" baseline="-25000" dirty="0"/>
              <a:t>2</a:t>
            </a:r>
            <a:r>
              <a:rPr lang="en-US" baseline="30000" dirty="0"/>
              <a:t>+</a:t>
            </a:r>
            <a:r>
              <a:rPr lang="en-US" dirty="0"/>
              <a:t>, and a couple of differences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70CF65-E034-CCE3-EF63-AE83770948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7CAB59-174D-9B0E-DB1A-621F55775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5350"/>
            <a:ext cx="8763000" cy="3581400"/>
          </a:xfrm>
        </p:spPr>
        <p:txBody>
          <a:bodyPr/>
          <a:lstStyle/>
          <a:p>
            <a:r>
              <a:rPr lang="en-US" dirty="0"/>
              <a:t>2 electrons</a:t>
            </a:r>
          </a:p>
          <a:p>
            <a:r>
              <a:rPr lang="en-US" dirty="0"/>
              <a:t>One bonding molecular orbital, occupied by two electrons in different spin states</a:t>
            </a:r>
          </a:p>
          <a:p>
            <a:r>
              <a:rPr lang="en-US" dirty="0"/>
              <a:t> If using minimal basis set, molecular orbitals are unchanged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ERI contribution to Fock matrix will make energies different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B9C123-FD81-C316-9457-39DB2D98EC6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BEAEB"/>
              </a:clrFrom>
              <a:clrTo>
                <a:srgbClr val="EBEAE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7554" y="3028950"/>
            <a:ext cx="5334000" cy="10262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E19E4F-F56A-1221-FE30-97136EB13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000" y="4540250"/>
            <a:ext cx="5384800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0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FCED6-4D41-0C51-F872-AF74D37C0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-19050"/>
            <a:ext cx="7772400" cy="895350"/>
          </a:xfrm>
        </p:spPr>
        <p:txBody>
          <a:bodyPr/>
          <a:lstStyle/>
          <a:p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 wavefunction can be formed with both electrons occupying H</a:t>
            </a:r>
            <a:r>
              <a:rPr lang="en-US" baseline="-25000" dirty="0"/>
              <a:t>2</a:t>
            </a:r>
            <a:r>
              <a:rPr lang="en-US" baseline="30000" dirty="0"/>
              <a:t>+</a:t>
            </a:r>
            <a:r>
              <a:rPr lang="en-US" dirty="0"/>
              <a:t> molecular orbital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57949A-1F45-2A91-468A-4055A524EF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E7BEC03-7A75-AB80-01DE-E3E218407B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2281391"/>
            <a:ext cx="8763000" cy="1933705"/>
          </a:xfrm>
        </p:spPr>
        <p:txBody>
          <a:bodyPr/>
          <a:lstStyle/>
          <a:p>
            <a:r>
              <a:rPr lang="en-US" dirty="0"/>
              <a:t>Hamiltonian doesn’t depend on spin state, so we can drop that part for the rest of the calculation</a:t>
            </a:r>
          </a:p>
          <a:p>
            <a:r>
              <a:rPr lang="en-US" dirty="0"/>
              <a:t>We have a filled-shell system, so same spatial orbital is used for both spin states:  Restricted Hartree-Fock</a:t>
            </a:r>
          </a:p>
          <a:p>
            <a:r>
              <a:rPr lang="en-US" dirty="0"/>
              <a:t>If we employ a more versatile basis set, differences between H</a:t>
            </a:r>
            <a:r>
              <a:rPr lang="en-US" baseline="-25000" dirty="0"/>
              <a:t>2</a:t>
            </a:r>
            <a:r>
              <a:rPr lang="en-US" baseline="30000" dirty="0"/>
              <a:t>+</a:t>
            </a:r>
            <a:r>
              <a:rPr lang="en-US" dirty="0"/>
              <a:t> and H</a:t>
            </a:r>
            <a:r>
              <a:rPr lang="en-US" baseline="-25000" dirty="0"/>
              <a:t>2</a:t>
            </a:r>
            <a:r>
              <a:rPr lang="en-US" dirty="0"/>
              <a:t> wavefunctions will emerge</a:t>
            </a: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6E5C87E4-5D95-DDAD-A1C3-E6F8DC7659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14400" y="974593"/>
            <a:ext cx="5486400" cy="1208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366402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3E9DC-4292-8291-EB29-F27D77D5E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Expressions for the matrix </a:t>
            </a:r>
            <a:r>
              <a:rPr lang="en-US"/>
              <a:t>elements in the </a:t>
            </a:r>
            <a:r>
              <a:rPr lang="en-US" dirty="0"/>
              <a:t>R</a:t>
            </a:r>
            <a:r>
              <a:rPr lang="en-US"/>
              <a:t>estricted-HF </a:t>
            </a:r>
            <a:r>
              <a:rPr lang="en-US" dirty="0"/>
              <a:t>Roothaan equations are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FAA77B-E8D5-DEDC-4289-7F65398E46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C14165-1024-4145-C2F4-AB6863A89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71550"/>
            <a:ext cx="8763000" cy="3581400"/>
          </a:xfrm>
        </p:spPr>
        <p:txBody>
          <a:bodyPr/>
          <a:lstStyle/>
          <a:p>
            <a:r>
              <a:rPr lang="en-US" dirty="0"/>
              <a:t>Density matrix in terms of basis-set coefficients: </a:t>
            </a:r>
            <a:r>
              <a:rPr lang="en-US" i="1" dirty="0"/>
              <a:t>P</a:t>
            </a:r>
            <a:r>
              <a:rPr lang="en-US" dirty="0"/>
              <a:t> = 2</a:t>
            </a:r>
            <a:r>
              <a:rPr lang="en-US" i="1" dirty="0"/>
              <a:t>CC</a:t>
            </a:r>
            <a:r>
              <a:rPr lang="en-US" baseline="30000" dirty="0"/>
              <a:t>†</a:t>
            </a:r>
            <a:endParaRPr lang="en-US" dirty="0"/>
          </a:p>
          <a:p>
            <a:r>
              <a:rPr lang="en-US" dirty="0"/>
              <a:t>Energy:</a:t>
            </a:r>
          </a:p>
          <a:p>
            <a:endParaRPr lang="en-US" dirty="0"/>
          </a:p>
          <a:p>
            <a:r>
              <a:rPr lang="en-US" dirty="0"/>
              <a:t>Fock operator: </a:t>
            </a:r>
          </a:p>
          <a:p>
            <a:r>
              <a:rPr lang="en-US" dirty="0"/>
              <a:t>Roothaan-Hall:</a:t>
            </a:r>
          </a:p>
          <a:p>
            <a:r>
              <a:rPr lang="en-US" dirty="0"/>
              <a:t>Iteration is needed to solve for self-consistent </a:t>
            </a:r>
            <a:r>
              <a:rPr lang="en-US" i="1" dirty="0"/>
              <a:t>C</a:t>
            </a:r>
            <a:r>
              <a:rPr lang="en-US" dirty="0"/>
              <a:t>, but </a:t>
            </a:r>
            <a:r>
              <a:rPr lang="en-US" i="1" dirty="0"/>
              <a:t>h </a:t>
            </a:r>
            <a:r>
              <a:rPr lang="en-US" dirty="0"/>
              <a:t>and ERIs do not change with each iteration</a:t>
            </a:r>
          </a:p>
          <a:p>
            <a:r>
              <a:rPr lang="en-US" dirty="0"/>
              <a:t>These formulas apply for arbitrary number of basis functions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B1F573-8ECA-2DDF-7A53-40ADD16E55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700" y="1504950"/>
            <a:ext cx="7226300" cy="800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0EC96C-43C2-DB0F-5C4D-B91205815D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00" y="3307983"/>
            <a:ext cx="1333500" cy="317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698E5E-E444-F254-3179-577052C393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0200" y="2579727"/>
            <a:ext cx="53721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831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7FA1F1-27D7-0E5F-C94B-B47842FF2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Reading/Viewing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B344EE-1EB7-4912-3B3B-109EFBD316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 Neue" panose="02000503000000020004" pitchFamily="2" charset="0"/>
              </a:rPr>
              <a:t>Autschbach Sec. 9.6</a:t>
            </a:r>
          </a:p>
          <a:p>
            <a:r>
              <a:rPr lang="en-US" dirty="0">
                <a:effectLst/>
                <a:latin typeface="Helvetica Neue" panose="02000503000000020004" pitchFamily="2" charset="0"/>
              </a:rPr>
              <a:t>Cramer: </a:t>
            </a:r>
            <a:r>
              <a:rPr lang="en-US" sz="2400" dirty="0">
                <a:effectLst/>
                <a:latin typeface="Helvetica Neue" panose="02000503000000020004" pitchFamily="2" charset="0"/>
                <a:hlinkClick r:id="rId2"/>
              </a:rPr>
              <a:t>https://www.youtube.com/watch?v=BGUtZsnPIGo</a:t>
            </a:r>
            <a:endParaRPr lang="en-US" sz="2400">
              <a:effectLst/>
              <a:latin typeface="Helvetica Neue" panose="02000503000000020004" pitchFamily="2" charset="0"/>
            </a:endParaRPr>
          </a:p>
          <a:p>
            <a:endParaRPr lang="en-US" dirty="0">
              <a:effectLst/>
              <a:latin typeface="Helvetica Neue" panose="02000503000000020004" pitchFamily="2" charset="0"/>
            </a:endParaRP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889699-823C-83E4-4AD5-A72BB29ABA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02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29C78F7-630C-E8FB-D043-902987CCD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895350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i="1" dirty="0"/>
              <a:t>molecular orbital</a:t>
            </a:r>
            <a:r>
              <a:rPr lang="en-US" dirty="0"/>
              <a:t> (MO) is a 1-electron spatial wavefunction for a molecule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9BA9AC-2C63-7823-294E-224B9B2DCA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5D8AC2-EB8C-82E5-F340-234818EB89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895350"/>
            <a:ext cx="8991600" cy="4248150"/>
          </a:xfrm>
        </p:spPr>
        <p:txBody>
          <a:bodyPr/>
          <a:lstStyle/>
          <a:p>
            <a:r>
              <a:rPr lang="en-US" dirty="0"/>
              <a:t>MOs play a role similar to that of AOs for single atoms</a:t>
            </a:r>
          </a:p>
          <a:p>
            <a:pPr lvl="1"/>
            <a:r>
              <a:rPr lang="en-US" dirty="0"/>
              <a:t>Pauli principle limits occupation of a MO to at most 2 electrons</a:t>
            </a:r>
          </a:p>
          <a:p>
            <a:pPr lvl="1"/>
            <a:r>
              <a:rPr lang="en-US" dirty="0"/>
              <a:t>Slater determinants formed from MOs are used to approximate molecular multi-electron wavefunctions</a:t>
            </a:r>
          </a:p>
          <a:p>
            <a:r>
              <a:rPr lang="en-US" dirty="0"/>
              <a:t>Molecular orbitals are often constructed as a linear combination of atomic orbitals (LCAO)</a:t>
            </a:r>
          </a:p>
          <a:p>
            <a:r>
              <a:rPr lang="en-US" dirty="0"/>
              <a:t>MOs form a foundation for understanding of bonding</a:t>
            </a:r>
          </a:p>
          <a:p>
            <a:r>
              <a:rPr lang="en-US" dirty="0"/>
              <a:t>Remember that in either case, orbitals are helpful but artificial constructs used to grapple with the many-electron wavefunction</a:t>
            </a:r>
          </a:p>
        </p:txBody>
      </p:sp>
    </p:spTree>
    <p:extLst>
      <p:ext uri="{BB962C8B-B14F-4D97-AF65-F5344CB8AC3E}">
        <p14:creationId xmlns:p14="http://schemas.microsoft.com/office/powerpoint/2010/main" val="1039516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943AA87-69F9-5C3F-D22C-980C48AB4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895350"/>
          </a:xfrm>
        </p:spPr>
        <p:txBody>
          <a:bodyPr/>
          <a:lstStyle/>
          <a:p>
            <a:r>
              <a:rPr lang="en-US" sz="2800" dirty="0"/>
              <a:t>The H</a:t>
            </a:r>
            <a:r>
              <a:rPr lang="en-US" sz="2800" baseline="-25000" dirty="0"/>
              <a:t>2</a:t>
            </a:r>
            <a:r>
              <a:rPr lang="en-US" sz="2800" baseline="30000" dirty="0"/>
              <a:t>+</a:t>
            </a:r>
            <a:r>
              <a:rPr lang="en-US" sz="2800" dirty="0"/>
              <a:t> ion is the simplest multiatomic system, and a useful starting point to study molecules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E022D-4E80-9CE3-4DB9-3CC25245F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AE8AF80-7AD2-7FC1-03ED-78AB6ABD9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047750"/>
            <a:ext cx="5486400" cy="3581400"/>
          </a:xfrm>
        </p:spPr>
        <p:txBody>
          <a:bodyPr/>
          <a:lstStyle/>
          <a:p>
            <a:r>
              <a:rPr lang="en-US" dirty="0"/>
              <a:t>1-electron system </a:t>
            </a:r>
          </a:p>
          <a:p>
            <a:pPr lvl="1"/>
            <a:r>
              <a:rPr lang="en-US" dirty="0"/>
              <a:t>no self-consistent field iterations needed</a:t>
            </a:r>
          </a:p>
          <a:p>
            <a:pPr lvl="1"/>
            <a:r>
              <a:rPr lang="en-US" dirty="0"/>
              <a:t>ERIs not needed,</a:t>
            </a:r>
          </a:p>
          <a:p>
            <a:pPr lvl="1"/>
            <a:r>
              <a:rPr lang="en-US" dirty="0"/>
              <a:t>no Slater determinant</a:t>
            </a:r>
          </a:p>
          <a:p>
            <a:r>
              <a:rPr lang="en-US" dirty="0"/>
              <a:t>Complicated analytic solution exists</a:t>
            </a:r>
          </a:p>
          <a:p>
            <a:r>
              <a:rPr lang="en-US" dirty="0"/>
              <a:t>Let’s construct a MO using a minimal basis set formed from one atomic orbital on each atom: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D65EE380-DEF9-12CF-BB52-7E65E9AAC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4723" y="1962150"/>
            <a:ext cx="762000" cy="3556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4ADD9B26-61B3-885E-64E7-3E1561E047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1318" y="4590070"/>
            <a:ext cx="3594100" cy="330200"/>
          </a:xfrm>
          <a:prstGeom prst="rect">
            <a:avLst/>
          </a:prstGeom>
        </p:spPr>
      </p:pic>
      <p:sp>
        <p:nvSpPr>
          <p:cNvPr id="90" name="TextBox 89">
            <a:extLst>
              <a:ext uri="{FF2B5EF4-FFF2-40B4-BE49-F238E27FC236}">
                <a16:creationId xmlns:a16="http://schemas.microsoft.com/office/drawing/2014/main" id="{F7CA1D2D-BCD7-8A2B-5E2A-F61230136A44}"/>
              </a:ext>
            </a:extLst>
          </p:cNvPr>
          <p:cNvSpPr txBox="1"/>
          <p:nvPr/>
        </p:nvSpPr>
        <p:spPr>
          <a:xfrm>
            <a:off x="1179023" y="4938954"/>
            <a:ext cx="30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Here, </a:t>
            </a:r>
            <a:r>
              <a:rPr lang="el-GR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l-GR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just basis-function indexes, not spin state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FBF42126-86A7-7440-67E4-9E3955F0CED3}"/>
              </a:ext>
            </a:extLst>
          </p:cNvPr>
          <p:cNvGrpSpPr/>
          <p:nvPr/>
        </p:nvGrpSpPr>
        <p:grpSpPr>
          <a:xfrm>
            <a:off x="5569169" y="1320935"/>
            <a:ext cx="3498631" cy="2605410"/>
            <a:chOff x="5569169" y="1320935"/>
            <a:chExt cx="3498631" cy="2605410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30E6735-485F-A1B7-C242-88408B9480A0}"/>
                </a:ext>
              </a:extLst>
            </p:cNvPr>
            <p:cNvSpPr txBox="1"/>
            <p:nvPr/>
          </p:nvSpPr>
          <p:spPr>
            <a:xfrm>
              <a:off x="6958505" y="2005340"/>
              <a:ext cx="1365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D943192B-2AC2-92A2-187D-CA009707FF3C}"/>
                </a:ext>
              </a:extLst>
            </p:cNvPr>
            <p:cNvGrpSpPr/>
            <p:nvPr/>
          </p:nvGrpSpPr>
          <p:grpSpPr>
            <a:xfrm>
              <a:off x="5569169" y="1320935"/>
              <a:ext cx="3498631" cy="2605410"/>
              <a:chOff x="5569169" y="971550"/>
              <a:chExt cx="3498631" cy="2605410"/>
            </a:xfrm>
          </p:grpSpPr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7CBEB13E-B70D-CE5D-6D78-BD0603DDEDCE}"/>
                  </a:ext>
                </a:extLst>
              </p:cNvPr>
              <p:cNvGrpSpPr/>
              <p:nvPr/>
            </p:nvGrpSpPr>
            <p:grpSpPr>
              <a:xfrm>
                <a:off x="5569169" y="971550"/>
                <a:ext cx="3402823" cy="2530724"/>
                <a:chOff x="386051" y="1708800"/>
                <a:chExt cx="3402823" cy="2530724"/>
              </a:xfrm>
            </p:grpSpPr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216147D3-5E24-EB0D-799E-991068EC5CE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543790" y="2054926"/>
                  <a:ext cx="751059" cy="37979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B05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94865AA0-ED3C-1DB6-3AAD-71B2A1DE2D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124986" y="2266199"/>
                  <a:ext cx="370611" cy="345177"/>
                </a:xfrm>
                <a:prstGeom prst="rect">
                  <a:avLst/>
                </a:prstGeom>
              </p:spPr>
            </p:pic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98E3C881-AFF8-0129-7DF7-372B1B0802BA}"/>
                    </a:ext>
                  </a:extLst>
                </p:cNvPr>
                <p:cNvGrpSpPr/>
                <p:nvPr/>
              </p:nvGrpSpPr>
              <p:grpSpPr>
                <a:xfrm>
                  <a:off x="1158114" y="1708800"/>
                  <a:ext cx="677173" cy="677174"/>
                  <a:chOff x="1066800" y="2495550"/>
                  <a:chExt cx="261610" cy="261610"/>
                </a:xfrm>
              </p:grpSpPr>
              <p:sp>
                <p:nvSpPr>
                  <p:cNvPr id="28" name="Oval 27">
                    <a:extLst>
                      <a:ext uri="{FF2B5EF4-FFF2-40B4-BE49-F238E27FC236}">
                        <a16:creationId xmlns:a16="http://schemas.microsoft.com/office/drawing/2014/main" id="{8AF017AF-9A7B-C517-3421-89A2B36B5F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66800" y="2495550"/>
                    <a:ext cx="261610" cy="261610"/>
                  </a:xfrm>
                  <a:prstGeom prst="ellipse">
                    <a:avLst/>
                  </a:prstGeom>
                  <a:solidFill>
                    <a:srgbClr val="015BB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7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-109" charset="0"/>
                    </a:endParaRPr>
                  </a:p>
                </p:txBody>
              </p:sp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5A1B228D-B11E-F077-4913-6FFD61A31C9D}"/>
                      </a:ext>
                    </a:extLst>
                  </p:cNvPr>
                  <p:cNvSpPr txBox="1"/>
                  <p:nvPr/>
                </p:nvSpPr>
                <p:spPr>
                  <a:xfrm>
                    <a:off x="1106985" y="2552833"/>
                    <a:ext cx="166092" cy="1426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800" dirty="0">
                        <a:solidFill>
                          <a:schemeClr val="bg1"/>
                        </a:solidFill>
                      </a:rPr>
                      <a:t>+1</a:t>
                    </a:r>
                  </a:p>
                </p:txBody>
              </p:sp>
            </p:grp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E61F1CF6-59ED-CFE7-1377-B2C838075F4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1515154" y="2611376"/>
                  <a:ext cx="708299" cy="1289561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B05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C0EF5762-C02D-882A-D0C7-00AACDE9C99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1497960" y="2538374"/>
                  <a:ext cx="674654" cy="414376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66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9DC2B3D4-EBC8-89CE-2305-5EE668DE758B}"/>
                    </a:ext>
                  </a:extLst>
                </p:cNvPr>
                <p:cNvGrpSpPr/>
                <p:nvPr/>
              </p:nvGrpSpPr>
              <p:grpSpPr>
                <a:xfrm>
                  <a:off x="1160463" y="3562350"/>
                  <a:ext cx="677173" cy="677174"/>
                  <a:chOff x="2615459" y="2801639"/>
                  <a:chExt cx="677173" cy="677174"/>
                </a:xfrm>
              </p:grpSpPr>
              <p:sp>
                <p:nvSpPr>
                  <p:cNvPr id="26" name="Oval 25">
                    <a:extLst>
                      <a:ext uri="{FF2B5EF4-FFF2-40B4-BE49-F238E27FC236}">
                        <a16:creationId xmlns:a16="http://schemas.microsoft.com/office/drawing/2014/main" id="{E9C4995D-726C-5D81-B60E-D472D14119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15459" y="2801639"/>
                    <a:ext cx="677173" cy="677174"/>
                  </a:xfrm>
                  <a:prstGeom prst="ellipse">
                    <a:avLst/>
                  </a:prstGeom>
                  <a:solidFill>
                    <a:srgbClr val="015BB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7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-109" charset="0"/>
                    </a:endParaRPr>
                  </a:p>
                </p:txBody>
              </p: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DF9251A0-6081-8EF5-9126-03A2EC932B30}"/>
                      </a:ext>
                    </a:extLst>
                  </p:cNvPr>
                  <p:cNvSpPr txBox="1"/>
                  <p:nvPr/>
                </p:nvSpPr>
                <p:spPr>
                  <a:xfrm>
                    <a:off x="2737993" y="2947553"/>
                    <a:ext cx="429926" cy="36933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800" dirty="0">
                        <a:solidFill>
                          <a:schemeClr val="bg1"/>
                        </a:solidFill>
                      </a:rPr>
                      <a:t>+1</a:t>
                    </a:r>
                  </a:p>
                </p:txBody>
              </p:sp>
            </p:grp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A92B1FAD-4C81-22F8-06AD-A5FA47CA615C}"/>
                    </a:ext>
                  </a:extLst>
                </p:cNvPr>
                <p:cNvCxnSpPr/>
                <p:nvPr/>
              </p:nvCxnSpPr>
              <p:spPr bwMode="auto">
                <a:xfrm>
                  <a:off x="914400" y="2952750"/>
                  <a:ext cx="1210586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B6E690BB-C462-ECA9-9032-FCCDC31C527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1110883" y="2611376"/>
                  <a:ext cx="726753" cy="736386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42E65847-5827-4C4F-3AB3-FEB7B53143B0}"/>
                    </a:ext>
                  </a:extLst>
                </p:cNvPr>
                <p:cNvSpPr txBox="1"/>
                <p:nvPr/>
              </p:nvSpPr>
              <p:spPr>
                <a:xfrm>
                  <a:off x="1931252" y="2494311"/>
                  <a:ext cx="46147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>
                      <a:solidFill>
                        <a:srgbClr val="FF0000"/>
                      </a:solidFill>
                    </a:rPr>
                    <a:t>r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802EACED-C7F6-DE92-DCAC-3101A8709183}"/>
                    </a:ext>
                  </a:extLst>
                </p:cNvPr>
                <p:cNvSpPr txBox="1"/>
                <p:nvPr/>
              </p:nvSpPr>
              <p:spPr>
                <a:xfrm>
                  <a:off x="2012300" y="2866008"/>
                  <a:ext cx="13650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x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B387E386-93AA-EEAA-D467-D482B2A1590F}"/>
                    </a:ext>
                  </a:extLst>
                </p:cNvPr>
                <p:cNvSpPr txBox="1"/>
                <p:nvPr/>
              </p:nvSpPr>
              <p:spPr>
                <a:xfrm>
                  <a:off x="1334834" y="2451021"/>
                  <a:ext cx="13650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z</a:t>
                  </a:r>
                </a:p>
              </p:txBody>
            </p:sp>
            <p:sp>
              <p:nvSpPr>
                <p:cNvPr id="46" name="Arc 45">
                  <a:extLst>
                    <a:ext uri="{FF2B5EF4-FFF2-40B4-BE49-F238E27FC236}">
                      <a16:creationId xmlns:a16="http://schemas.microsoft.com/office/drawing/2014/main" id="{92788225-638C-EF31-B8A9-CBC6F987058C}"/>
                    </a:ext>
                  </a:extLst>
                </p:cNvPr>
                <p:cNvSpPr/>
                <p:nvPr/>
              </p:nvSpPr>
              <p:spPr bwMode="auto">
                <a:xfrm>
                  <a:off x="1368750" y="2775581"/>
                  <a:ext cx="255900" cy="316319"/>
                </a:xfrm>
                <a:prstGeom prst="arc">
                  <a:avLst>
                    <a:gd name="adj1" fmla="val 16200000"/>
                    <a:gd name="adj2" fmla="val 20528330"/>
                  </a:avLst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-109" charset="0"/>
                  </a:endParaRP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B43EAD52-3842-1E94-2687-AD3E17D5BB29}"/>
                    </a:ext>
                  </a:extLst>
                </p:cNvPr>
                <p:cNvSpPr txBox="1"/>
                <p:nvPr/>
              </p:nvSpPr>
              <p:spPr>
                <a:xfrm>
                  <a:off x="1451960" y="2524362"/>
                  <a:ext cx="46147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1800" dirty="0">
                      <a:solidFill>
                        <a:srgbClr val="FF0000"/>
                      </a:solidFill>
                    </a:rPr>
                    <a:t>θ</a:t>
                  </a:r>
                  <a:r>
                    <a:rPr lang="en-US" sz="1800" dirty="0">
                      <a:solidFill>
                        <a:srgbClr val="FF0000"/>
                      </a:solidFill>
                    </a:rPr>
                    <a:t> 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2056217E-8156-ADD8-C733-4D2B6A3D1DC2}"/>
                    </a:ext>
                  </a:extLst>
                </p:cNvPr>
                <p:cNvSpPr txBox="1"/>
                <p:nvPr/>
              </p:nvSpPr>
              <p:spPr>
                <a:xfrm>
                  <a:off x="711369" y="1803894"/>
                  <a:ext cx="6858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A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78EED62E-C2D3-B438-0B55-182948852DBF}"/>
                    </a:ext>
                  </a:extLst>
                </p:cNvPr>
                <p:cNvSpPr txBox="1"/>
                <p:nvPr/>
              </p:nvSpPr>
              <p:spPr>
                <a:xfrm>
                  <a:off x="711369" y="3638550"/>
                  <a:ext cx="6858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B</a:t>
                  </a:r>
                </a:p>
              </p:txBody>
            </p:sp>
            <p:cxnSp>
              <p:nvCxnSpPr>
                <p:cNvPr id="52" name="Straight Arrow Connector 51">
                  <a:extLst>
                    <a:ext uri="{FF2B5EF4-FFF2-40B4-BE49-F238E27FC236}">
                      <a16:creationId xmlns:a16="http://schemas.microsoft.com/office/drawing/2014/main" id="{A8970F48-25E7-C24A-426D-4AE976CF2D9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575561" y="2041742"/>
                  <a:ext cx="32919" cy="1901608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9900"/>
                  </a:solidFill>
                  <a:prstDash val="solid"/>
                  <a:round/>
                  <a:headEnd type="triangle"/>
                  <a:tailEnd type="triangle"/>
                </a:ln>
                <a:effectLst/>
              </p:spPr>
            </p:cxn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A893740-0169-B84E-2A74-385259E45A9A}"/>
                    </a:ext>
                  </a:extLst>
                </p:cNvPr>
                <p:cNvSpPr txBox="1"/>
                <p:nvPr/>
              </p:nvSpPr>
              <p:spPr>
                <a:xfrm>
                  <a:off x="386051" y="2719685"/>
                  <a:ext cx="402749" cy="461665"/>
                </a:xfrm>
                <a:prstGeom prst="rect">
                  <a:avLst/>
                </a:prstGeom>
                <a:solidFill>
                  <a:srgbClr val="EFEFEF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rgbClr val="0099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</a:t>
                  </a:r>
                </a:p>
              </p:txBody>
            </p: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E0237C36-F6AC-B6F3-FE52-892236A32B7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96700" y="2538374"/>
                  <a:ext cx="2350" cy="795376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ED28F3A9-E683-58F2-02D5-AB919FBF7899}"/>
                    </a:ext>
                  </a:extLst>
                </p:cNvPr>
                <p:cNvSpPr txBox="1"/>
                <p:nvPr/>
              </p:nvSpPr>
              <p:spPr>
                <a:xfrm>
                  <a:off x="714045" y="3257438"/>
                  <a:ext cx="44729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rgbClr val="0099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R/2</a:t>
                  </a:r>
                </a:p>
              </p:txBody>
            </p:sp>
            <p:cxnSp>
              <p:nvCxnSpPr>
                <p:cNvPr id="64" name="Straight Arrow Connector 63">
                  <a:extLst>
                    <a:ext uri="{FF2B5EF4-FFF2-40B4-BE49-F238E27FC236}">
                      <a16:creationId xmlns:a16="http://schemas.microsoft.com/office/drawing/2014/main" id="{0DE27049-7B38-9559-9A20-882E6714847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066800" y="2986033"/>
                  <a:ext cx="5360" cy="921798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9900"/>
                  </a:solidFill>
                  <a:prstDash val="solid"/>
                  <a:round/>
                  <a:headEnd type="triangle" w="med" len="med"/>
                  <a:tailEnd type="triangle"/>
                </a:ln>
                <a:effectLst/>
              </p:spPr>
            </p:cxnSp>
            <p:pic>
              <p:nvPicPr>
                <p:cNvPr id="74" name="Picture 73">
                  <a:extLst>
                    <a:ext uri="{FF2B5EF4-FFF2-40B4-BE49-F238E27FC236}">
                      <a16:creationId xmlns:a16="http://schemas.microsoft.com/office/drawing/2014/main" id="{A6123CB4-E9C2-E595-8C3D-8DEFFBE7588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992861" y="1938130"/>
                  <a:ext cx="1775733" cy="164303"/>
                </a:xfrm>
                <a:prstGeom prst="rect">
                  <a:avLst/>
                </a:prstGeom>
              </p:spPr>
            </p:pic>
            <p:cxnSp>
              <p:nvCxnSpPr>
                <p:cNvPr id="76" name="Straight Arrow Connector 75">
                  <a:extLst>
                    <a:ext uri="{FF2B5EF4-FFF2-40B4-BE49-F238E27FC236}">
                      <a16:creationId xmlns:a16="http://schemas.microsoft.com/office/drawing/2014/main" id="{552B3F44-3749-1373-1AB4-76E2379AA3D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1931252" y="2102433"/>
                  <a:ext cx="81048" cy="123976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pic>
              <p:nvPicPr>
                <p:cNvPr id="79" name="Picture 78">
                  <a:extLst>
                    <a:ext uri="{FF2B5EF4-FFF2-40B4-BE49-F238E27FC236}">
                      <a16:creationId xmlns:a16="http://schemas.microsoft.com/office/drawing/2014/main" id="{DAA398AE-5B25-785E-4310-CD639EFE66F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869303" y="3489514"/>
                  <a:ext cx="1919571" cy="149035"/>
                </a:xfrm>
                <a:prstGeom prst="rect">
                  <a:avLst/>
                </a:prstGeom>
              </p:spPr>
            </p:pic>
            <p:cxnSp>
              <p:nvCxnSpPr>
                <p:cNvPr id="80" name="Straight Arrow Connector 79">
                  <a:extLst>
                    <a:ext uri="{FF2B5EF4-FFF2-40B4-BE49-F238E27FC236}">
                      <a16:creationId xmlns:a16="http://schemas.microsoft.com/office/drawing/2014/main" id="{8D969154-D9ED-3C80-2469-E17289C20E0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1892434" y="3255590"/>
                  <a:ext cx="48997" cy="183749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44F77B64-F408-2D6F-F9C1-54CC10BB52EB}"/>
                  </a:ext>
                </a:extLst>
              </p:cNvPr>
              <p:cNvSpPr txBox="1"/>
              <p:nvPr/>
            </p:nvSpPr>
            <p:spPr>
              <a:xfrm>
                <a:off x="7596490" y="3280810"/>
                <a:ext cx="147131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solidFill>
                      <a:srgbClr val="0099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 </a:t>
                </a:r>
                <a:r>
                  <a:rPr lang="el-GR" sz="900" i="1" dirty="0">
                    <a:solidFill>
                      <a:srgbClr val="0099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ϕ</a:t>
                </a:r>
                <a:r>
                  <a:rPr lang="en-US" sz="900" dirty="0">
                    <a:solidFill>
                      <a:srgbClr val="0099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angle dependence</a:t>
                </a:r>
              </a:p>
            </p:txBody>
          </p:sp>
          <p:pic>
            <p:nvPicPr>
              <p:cNvPr id="1026" name="Picture 2" descr="Arrow, axis, rotate, turn, vertical icon - Download on Iconfinder">
                <a:extLst>
                  <a:ext uri="{FF2B5EF4-FFF2-40B4-BE49-F238E27FC236}">
                    <a16:creationId xmlns:a16="http://schemas.microsoft.com/office/drawing/2014/main" id="{BF120F41-666D-4660-60AA-F4D9C4C3EEB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92414" y="3190659"/>
                <a:ext cx="386301" cy="3863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107" name="Picture 106">
            <a:extLst>
              <a:ext uri="{FF2B5EF4-FFF2-40B4-BE49-F238E27FC236}">
                <a16:creationId xmlns:a16="http://schemas.microsoft.com/office/drawing/2014/main" id="{26CD4B83-ACDA-75AC-FB4C-84FA5420A0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42997" y="4603750"/>
            <a:ext cx="14605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717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F752E-7E1B-3711-F894-C94B0F97E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067800" cy="895350"/>
          </a:xfrm>
        </p:spPr>
        <p:txBody>
          <a:bodyPr/>
          <a:lstStyle/>
          <a:p>
            <a:r>
              <a:rPr lang="en-US" dirty="0"/>
              <a:t>We can apply the Hartree-Fock framework to find the optimal linear combination of the atomic orbitals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025786-860A-9075-C6F3-7DE888CF03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B2E374-1FF4-4BEC-2F76-144571CA01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Roothaan-Hall equation for 2 basis functions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1-electron system: </a:t>
            </a:r>
          </a:p>
          <a:p>
            <a:r>
              <a:rPr lang="en-US" dirty="0"/>
              <a:t>2 basis functions: </a:t>
            </a:r>
          </a:p>
          <a:p>
            <a:r>
              <a:rPr lang="en-US" dirty="0"/>
              <a:t>Secular equation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ED04A78-3C3C-2C9E-7306-976D98A0BF02}"/>
              </a:ext>
            </a:extLst>
          </p:cNvPr>
          <p:cNvGrpSpPr/>
          <p:nvPr/>
        </p:nvGrpSpPr>
        <p:grpSpPr>
          <a:xfrm>
            <a:off x="3352800" y="2724150"/>
            <a:ext cx="3035300" cy="419100"/>
            <a:chOff x="685800" y="2419350"/>
            <a:chExt cx="3035300" cy="4191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3DFE886-21AD-8A09-216F-A9C68BF126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800" y="2419350"/>
              <a:ext cx="3035300" cy="419100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1CEB7D2-105A-04D7-57A1-29280D61EC5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828800" y="2647950"/>
              <a:ext cx="1892300" cy="19050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F4526F88-B4D4-8823-2F3E-F873465EE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618824"/>
            <a:ext cx="7772400" cy="6973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7860C42-4371-1A67-35F4-9899863154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4338616"/>
            <a:ext cx="4330700" cy="6985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C3DD4AF-D18A-074F-A68D-6353700DF9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5000" y="3371850"/>
            <a:ext cx="19177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075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6D302-4CAD-3EA1-955D-CF7721E3F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Mathematica to solve for </a:t>
            </a:r>
            <a:r>
              <a:rPr lang="el-GR" dirty="0"/>
              <a:t>ε</a:t>
            </a:r>
            <a:r>
              <a:rPr lang="en-US" dirty="0"/>
              <a:t> that makes determinant zero and evaluate orbitals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614692-2EF9-F2D3-09C3-8A24333C7A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BFC8AE-203D-10F0-709F-350AC5AF1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 up secular matrix</a:t>
            </a:r>
          </a:p>
          <a:p>
            <a:endParaRPr lang="en-US" dirty="0"/>
          </a:p>
          <a:p>
            <a:r>
              <a:rPr lang="en-US" dirty="0"/>
              <a:t>Use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Det</a:t>
            </a:r>
            <a:r>
              <a:rPr lang="en-US" b="1" dirty="0">
                <a:cs typeface="Courier New" panose="02070309020205020404" pitchFamily="49" charset="0"/>
              </a:rPr>
              <a:t> </a:t>
            </a:r>
            <a:r>
              <a:rPr lang="en-US" dirty="0">
                <a:cs typeface="Courier New" panose="02070309020205020404" pitchFamily="49" charset="0"/>
              </a:rPr>
              <a:t>to get determinant</a:t>
            </a:r>
          </a:p>
          <a:p>
            <a:r>
              <a:rPr lang="en-US" dirty="0">
                <a:cs typeface="Courier New" panose="02070309020205020404" pitchFamily="49" charset="0"/>
              </a:rPr>
              <a:t>Use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Solve</a:t>
            </a:r>
            <a:r>
              <a:rPr lang="en-US" b="1" dirty="0">
                <a:cs typeface="Courier New" panose="02070309020205020404" pitchFamily="49" charset="0"/>
              </a:rPr>
              <a:t> </a:t>
            </a:r>
            <a:r>
              <a:rPr lang="en-US" dirty="0">
                <a:cs typeface="Courier New" panose="02070309020205020404" pitchFamily="49" charset="0"/>
              </a:rPr>
              <a:t>to find </a:t>
            </a:r>
            <a:r>
              <a:rPr lang="el-GR" dirty="0">
                <a:cs typeface="Courier New" panose="02070309020205020404" pitchFamily="49" charset="0"/>
              </a:rPr>
              <a:t>ε</a:t>
            </a:r>
            <a:r>
              <a:rPr lang="en-US" dirty="0">
                <a:cs typeface="Courier New" panose="02070309020205020404" pitchFamily="49" charset="0"/>
              </a:rPr>
              <a:t> that make determinant zero</a:t>
            </a:r>
          </a:p>
          <a:p>
            <a:r>
              <a:rPr lang="en-US" dirty="0">
                <a:cs typeface="Courier New" panose="02070309020205020404" pitchFamily="49" charset="0"/>
              </a:rPr>
              <a:t>For each </a:t>
            </a:r>
            <a:r>
              <a:rPr lang="el-GR" dirty="0">
                <a:cs typeface="Courier New" panose="02070309020205020404" pitchFamily="49" charset="0"/>
              </a:rPr>
              <a:t>ε</a:t>
            </a:r>
            <a:r>
              <a:rPr lang="en-US" dirty="0">
                <a:cs typeface="Courier New" panose="02070309020205020404" pitchFamily="49" charset="0"/>
              </a:rPr>
              <a:t>, evaluate the basis coefficients </a:t>
            </a:r>
            <a:r>
              <a:rPr lang="en-US" i="1" dirty="0">
                <a:cs typeface="Courier New" panose="02070309020205020404" pitchFamily="49" charset="0"/>
              </a:rPr>
              <a:t>C</a:t>
            </a:r>
            <a:r>
              <a:rPr lang="en-US" baseline="-25000" dirty="0">
                <a:cs typeface="Courier New" panose="02070309020205020404" pitchFamily="49" charset="0"/>
              </a:rPr>
              <a:t>𝜈,</a:t>
            </a:r>
            <a:r>
              <a:rPr lang="en-US" i="1" baseline="-25000" dirty="0">
                <a:cs typeface="Courier New" panose="02070309020205020404" pitchFamily="49" charset="0"/>
              </a:rPr>
              <a:t>i</a:t>
            </a:r>
            <a:r>
              <a:rPr lang="en-US" dirty="0">
                <a:cs typeface="Courier New" panose="02070309020205020404" pitchFamily="49" charset="0"/>
              </a:rPr>
              <a:t> for normalized molecular orbital in terms of </a:t>
            </a:r>
            <a:r>
              <a:rPr lang="en-US" i="1" dirty="0">
                <a:cs typeface="Courier New" panose="02070309020205020404" pitchFamily="49" charset="0"/>
              </a:rPr>
              <a:t>h</a:t>
            </a:r>
            <a:r>
              <a:rPr lang="el-GR" baseline="-25000" dirty="0">
                <a:cs typeface="Courier New" panose="02070309020205020404" pitchFamily="49" charset="0"/>
              </a:rPr>
              <a:t>μ</a:t>
            </a:r>
            <a:r>
              <a:rPr lang="en-US" baseline="-25000" dirty="0">
                <a:cs typeface="Courier New" panose="02070309020205020404" pitchFamily="49" charset="0"/>
              </a:rPr>
              <a:t>,𝜈 </a:t>
            </a:r>
            <a:r>
              <a:rPr lang="en-US" dirty="0">
                <a:cs typeface="Courier New" panose="02070309020205020404" pitchFamily="49" charset="0"/>
              </a:rPr>
              <a:t>and </a:t>
            </a:r>
            <a:r>
              <a:rPr lang="en-US" i="1" dirty="0">
                <a:cs typeface="Courier New" panose="02070309020205020404" pitchFamily="49" charset="0"/>
              </a:rPr>
              <a:t>S</a:t>
            </a:r>
            <a:r>
              <a:rPr lang="en-US" dirty="0">
                <a:cs typeface="Courier New" panose="02070309020205020404" pitchFamily="49" charset="0"/>
              </a:rPr>
              <a:t>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952D05-BD6B-9804-1417-E1899684B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971550"/>
            <a:ext cx="4330700" cy="698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06EFAB5-8727-5724-A3DE-61602D9062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4950" y="4278216"/>
            <a:ext cx="35941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967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9ACFCBE-5F13-1E62-7F63-0C25A6767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Mathematica to solve for </a:t>
            </a:r>
            <a:r>
              <a:rPr lang="el-GR" dirty="0"/>
              <a:t>ε</a:t>
            </a:r>
            <a:r>
              <a:rPr lang="en-US" dirty="0"/>
              <a:t> that makes determinant zero and evaluate orbitals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18A0C2-E8CD-2583-EEF1-FCA4E92285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0C3DF3-FB72-3741-0383-D65EC5BD1CA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780" y="1064398"/>
            <a:ext cx="5803900" cy="1206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C4040B-DFAD-1FD6-1B30-34AC2DA7A27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2288403"/>
            <a:ext cx="3695700" cy="584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57FDFC-3F87-966A-93AC-3B2FB038AD4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703" y="3181350"/>
            <a:ext cx="4038600" cy="584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3D378AA-E955-BC6A-CA07-4AD9D43E1C50}"/>
              </a:ext>
            </a:extLst>
          </p:cNvPr>
          <p:cNvSpPr txBox="1"/>
          <p:nvPr/>
        </p:nvSpPr>
        <p:spPr>
          <a:xfrm>
            <a:off x="4236720" y="3057951"/>
            <a:ext cx="20517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Setting determinant to zero makes equations linearly dependent, so satisfying one satisfies both</a:t>
            </a:r>
          </a:p>
        </p:txBody>
      </p:sp>
      <p:sp>
        <p:nvSpPr>
          <p:cNvPr id="11" name="Left Bracket 10">
            <a:extLst>
              <a:ext uri="{FF2B5EF4-FFF2-40B4-BE49-F238E27FC236}">
                <a16:creationId xmlns:a16="http://schemas.microsoft.com/office/drawing/2014/main" id="{FF222F2A-E5D6-C6B0-D57F-2F30E64AC3A6}"/>
              </a:ext>
            </a:extLst>
          </p:cNvPr>
          <p:cNvSpPr/>
          <p:nvPr/>
        </p:nvSpPr>
        <p:spPr bwMode="auto">
          <a:xfrm rot="5400000">
            <a:off x="1773452" y="2398498"/>
            <a:ext cx="110695" cy="1676402"/>
          </a:xfrm>
          <a:prstGeom prst="leftBracket">
            <a:avLst/>
          </a:prstGeom>
          <a:noFill/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70071B-685A-DC65-05DF-040CAD6BC4C3}"/>
              </a:ext>
            </a:extLst>
          </p:cNvPr>
          <p:cNvSpPr txBox="1"/>
          <p:nvPr/>
        </p:nvSpPr>
        <p:spPr>
          <a:xfrm>
            <a:off x="1104898" y="2898581"/>
            <a:ext cx="1447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row of matrix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20ECFD-E101-EC97-3388-21AF951DA0F1}"/>
              </a:ext>
            </a:extLst>
          </p:cNvPr>
          <p:cNvSpPr txBox="1"/>
          <p:nvPr/>
        </p:nvSpPr>
        <p:spPr>
          <a:xfrm>
            <a:off x="875637" y="3788907"/>
            <a:ext cx="144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e, we get a different C1, C2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28A9064-84DA-BFD5-21F7-360CB7D3CBFD}"/>
              </a:ext>
            </a:extLst>
          </p:cNvPr>
          <p:cNvCxnSpPr>
            <a:cxnSpLocks/>
          </p:cNvCxnSpPr>
          <p:nvPr/>
        </p:nvCxnSpPr>
        <p:spPr bwMode="auto">
          <a:xfrm flipV="1">
            <a:off x="1371600" y="3392667"/>
            <a:ext cx="227937" cy="4741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9AE23CF-290F-FAD0-9632-C77CBB1AD606}"/>
              </a:ext>
            </a:extLst>
          </p:cNvPr>
          <p:cNvCxnSpPr>
            <a:cxnSpLocks/>
          </p:cNvCxnSpPr>
          <p:nvPr/>
        </p:nvCxnSpPr>
        <p:spPr bwMode="auto">
          <a:xfrm flipV="1">
            <a:off x="1378226" y="3656666"/>
            <a:ext cx="298174" cy="2101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D6061BA-E2C2-F3D0-E715-9E483468E1D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EBEAEB"/>
              </a:clrFrom>
              <a:clrTo>
                <a:srgbClr val="EBEAE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4197695"/>
            <a:ext cx="5334000" cy="102620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D842501-D18F-9E9F-A1A3-F13F3A182C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9810" y="4250572"/>
            <a:ext cx="2752410" cy="74708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2267DB2-28DD-CC76-A418-0FB3D83A682A}"/>
              </a:ext>
            </a:extLst>
          </p:cNvPr>
          <p:cNvSpPr txBox="1"/>
          <p:nvPr/>
        </p:nvSpPr>
        <p:spPr>
          <a:xfrm>
            <a:off x="6477000" y="3931261"/>
            <a:ext cx="1447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Normalization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88AAC2F-76DE-CCF4-2237-1DDCBD8235F1}"/>
              </a:ext>
            </a:extLst>
          </p:cNvPr>
          <p:cNvCxnSpPr/>
          <p:nvPr/>
        </p:nvCxnSpPr>
        <p:spPr bwMode="auto">
          <a:xfrm flipV="1">
            <a:off x="2323438" y="2495550"/>
            <a:ext cx="4145278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63C668AC-15AA-6F4C-9202-FF8C8EF927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1303" y="2003867"/>
            <a:ext cx="1746508" cy="113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19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D2B04-B910-BC3B-E04C-7983A7E2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have now defined two molecular orbitals in terms of two arbitrary basis functions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E29C5C-F881-3EC0-504A-94167CBE3A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3EE720-6805-9995-D70D-EEF21250C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defines two states for a single electron interacting with two nuclei</a:t>
            </a:r>
          </a:p>
          <a:p>
            <a:r>
              <a:rPr lang="en-US" dirty="0"/>
              <a:t>We can now choose the basis functions as two simple H-atom atomic orbitals, centered on the respective atoms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We now need the integrals for </a:t>
            </a:r>
            <a:r>
              <a:rPr lang="en-US" i="1" dirty="0"/>
              <a:t>h</a:t>
            </a:r>
            <a:r>
              <a:rPr lang="el-GR" baseline="-25000" dirty="0"/>
              <a:t>μ</a:t>
            </a:r>
            <a:r>
              <a:rPr lang="en-US" baseline="-25000" dirty="0"/>
              <a:t>,𝜈 </a:t>
            </a:r>
            <a:r>
              <a:rPr lang="en-US" dirty="0"/>
              <a:t>and </a:t>
            </a:r>
            <a:r>
              <a:rPr lang="en-US" i="1" dirty="0"/>
              <a:t>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384B06-2E19-4EFA-4145-9A9788A00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2951273"/>
            <a:ext cx="2324100" cy="876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298EEA-D29B-CFDB-2412-C2273F95E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272" y="2953801"/>
            <a:ext cx="2336800" cy="8763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1E91F91-A099-2814-0891-1D9DC3F12391}"/>
              </a:ext>
            </a:extLst>
          </p:cNvPr>
          <p:cNvSpPr txBox="1"/>
          <p:nvPr/>
        </p:nvSpPr>
        <p:spPr>
          <a:xfrm>
            <a:off x="3083610" y="2812774"/>
            <a:ext cx="21050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Homonuclear, so 𝜁</a:t>
            </a:r>
            <a:r>
              <a:rPr lang="en-US" sz="1200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𝜁</a:t>
            </a:r>
            <a:r>
              <a:rPr lang="en-US" sz="1200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≡ 𝜁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CC31C7-723B-17C2-3886-AEB38A0112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232" y="4641916"/>
            <a:ext cx="4588756" cy="4257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244C02-D0F1-02E8-54BA-C296D24C90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4677348"/>
            <a:ext cx="14859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475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B6200-28A2-525F-790A-A8C8E1F92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overlap integrals for our 𝝌</a:t>
            </a:r>
            <a:r>
              <a:rPr lang="el-GR" baseline="-25000" dirty="0"/>
              <a:t>α</a:t>
            </a:r>
            <a:r>
              <a:rPr lang="en-US" dirty="0"/>
              <a:t>, 𝝌</a:t>
            </a:r>
            <a:r>
              <a:rPr lang="el-GR" baseline="-25000" dirty="0"/>
              <a:t>β</a:t>
            </a:r>
            <a:r>
              <a:rPr lang="en-US" baseline="-25000" dirty="0"/>
              <a:t> </a:t>
            </a:r>
            <a:r>
              <a:rPr lang="en-US" dirty="0"/>
              <a:t>have been determined in a simple form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DEB7E0-499C-6A47-6CF4-53C6A6425B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695C64-2F2E-EB2F-514D-BBB9F8361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718" y="951836"/>
            <a:ext cx="2975469" cy="41916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3A02EE6-F5F6-7EEE-BF9C-FA16061A62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344"/>
          <a:stretch/>
        </p:blipFill>
        <p:spPr>
          <a:xfrm>
            <a:off x="3302522" y="951836"/>
            <a:ext cx="3174478" cy="41916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3A1F565-5B72-6AD9-EBB0-B8488BD9E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0335" y="2282687"/>
            <a:ext cx="2504505" cy="26322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F2EBA20-9922-4BA3-32A7-FE7FDFD82E9E}"/>
              </a:ext>
            </a:extLst>
          </p:cNvPr>
          <p:cNvSpPr txBox="1"/>
          <p:nvPr/>
        </p:nvSpPr>
        <p:spPr>
          <a:xfrm>
            <a:off x="6627568" y="1219686"/>
            <a:ext cx="2504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</a:t>
            </a:r>
            <a:r>
              <a:rPr lang="en-US" sz="18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STO_integrals.nb</a:t>
            </a:r>
            <a:endParaRPr lang="en-US" sz="18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838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9137A-779C-0E69-2F68-526C8F89F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molecular orbitals describe bonding and antibonding states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DE9C5D-A0EA-B6C8-4A6F-7D41D08C2C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3A0064-4917-A32E-37AB-8FC1B08762B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" y="1123950"/>
            <a:ext cx="4889500" cy="30861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960B1EFE-FC4D-8392-FF4F-03226FF5E791}"/>
              </a:ext>
            </a:extLst>
          </p:cNvPr>
          <p:cNvSpPr/>
          <p:nvPr/>
        </p:nvSpPr>
        <p:spPr bwMode="auto">
          <a:xfrm>
            <a:off x="1508508" y="4117553"/>
            <a:ext cx="213109" cy="213109"/>
          </a:xfrm>
          <a:prstGeom prst="ellipse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5BE7F1D-998F-CB0E-D6FA-D06EFFB1A427}"/>
              </a:ext>
            </a:extLst>
          </p:cNvPr>
          <p:cNvSpPr/>
          <p:nvPr/>
        </p:nvSpPr>
        <p:spPr bwMode="auto">
          <a:xfrm>
            <a:off x="1508509" y="3890386"/>
            <a:ext cx="213109" cy="213109"/>
          </a:xfrm>
          <a:prstGeom prst="ellipse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67E17F-8227-D3A4-DAEB-7ECEF8440F5D}"/>
              </a:ext>
            </a:extLst>
          </p:cNvPr>
          <p:cNvSpPr txBox="1"/>
          <p:nvPr/>
        </p:nvSpPr>
        <p:spPr>
          <a:xfrm>
            <a:off x="3733800" y="120015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𝜁 = 1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C6DA67B-DD43-8862-88E2-B57DCEB1A038}"/>
              </a:ext>
            </a:extLst>
          </p:cNvPr>
          <p:cNvSpPr/>
          <p:nvPr/>
        </p:nvSpPr>
        <p:spPr bwMode="auto">
          <a:xfrm>
            <a:off x="4953000" y="4808345"/>
            <a:ext cx="213109" cy="213109"/>
          </a:xfrm>
          <a:prstGeom prst="ellipse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AFF83D4-4677-FB3B-CCD4-0D8E4F13AE8B}"/>
              </a:ext>
            </a:extLst>
          </p:cNvPr>
          <p:cNvSpPr/>
          <p:nvPr/>
        </p:nvSpPr>
        <p:spPr bwMode="auto">
          <a:xfrm>
            <a:off x="4953000" y="3904444"/>
            <a:ext cx="213109" cy="213109"/>
          </a:xfrm>
          <a:prstGeom prst="ellipse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pic>
        <p:nvPicPr>
          <p:cNvPr id="15" name="AnimationVideo-2024-02-19T15-42-46">
            <a:hlinkClick r:id="" action="ppaction://media"/>
            <a:extLst>
              <a:ext uri="{FF2B5EF4-FFF2-40B4-BE49-F238E27FC236}">
                <a16:creationId xmlns:a16="http://schemas.microsoft.com/office/drawing/2014/main" id="{4373B8F1-7AAC-A0BB-2973-6179BCD4957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436790" y="2148829"/>
            <a:ext cx="1584501" cy="2193925"/>
          </a:xfrm>
          <a:prstGeom prst="rect">
            <a:avLst/>
          </a:prstGeom>
        </p:spPr>
      </p:pic>
      <p:pic>
        <p:nvPicPr>
          <p:cNvPr id="16" name="AnimationVideo-2024-02-19T15-44-25">
            <a:hlinkClick r:id="" action="ppaction://media"/>
            <a:extLst>
              <a:ext uri="{FF2B5EF4-FFF2-40B4-BE49-F238E27FC236}">
                <a16:creationId xmlns:a16="http://schemas.microsoft.com/office/drawing/2014/main" id="{58D64669-7418-AAA8-78E4-8527B41C4CD5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643959" y="2148828"/>
            <a:ext cx="1584502" cy="219392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85CCDC7-1115-40EE-BBB8-EE76E8A87E06}"/>
              </a:ext>
            </a:extLst>
          </p:cNvPr>
          <p:cNvSpPr txBox="1"/>
          <p:nvPr/>
        </p:nvSpPr>
        <p:spPr>
          <a:xfrm>
            <a:off x="5910540" y="1776349"/>
            <a:ext cx="1051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15BBC"/>
                </a:solidFill>
                <a:latin typeface="+mn-lt"/>
                <a:cs typeface="Arial" panose="020B0604020202020204" pitchFamily="34" charset="0"/>
              </a:rPr>
              <a:t>Bonding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02DFE3D-24AB-2F7E-98B0-CD0360CA11B9}"/>
              </a:ext>
            </a:extLst>
          </p:cNvPr>
          <p:cNvSpPr txBox="1"/>
          <p:nvPr/>
        </p:nvSpPr>
        <p:spPr>
          <a:xfrm>
            <a:off x="7556783" y="1776349"/>
            <a:ext cx="1344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15BBC"/>
                </a:solidFill>
                <a:latin typeface="+mn-lt"/>
                <a:cs typeface="Arial" panose="020B0604020202020204" pitchFamily="34" charset="0"/>
              </a:rPr>
              <a:t>Antibonding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CCE33-6EF1-C826-EFB2-2D73C598D9A8}"/>
              </a:ext>
            </a:extLst>
          </p:cNvPr>
          <p:cNvSpPr txBox="1"/>
          <p:nvPr/>
        </p:nvSpPr>
        <p:spPr>
          <a:xfrm>
            <a:off x="2133601" y="323601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Bonding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17A5D1-A6AF-01F4-96BF-302264C18C6C}"/>
              </a:ext>
            </a:extLst>
          </p:cNvPr>
          <p:cNvSpPr txBox="1"/>
          <p:nvPr/>
        </p:nvSpPr>
        <p:spPr>
          <a:xfrm>
            <a:off x="2403329" y="1907482"/>
            <a:ext cx="1025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Antibonding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6E506B-2F99-2595-010D-CDC83274DBD4}"/>
              </a:ext>
            </a:extLst>
          </p:cNvPr>
          <p:cNvSpPr txBox="1"/>
          <p:nvPr/>
        </p:nvSpPr>
        <p:spPr>
          <a:xfrm>
            <a:off x="4440164" y="2382619"/>
            <a:ext cx="1025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H-atom energy at R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∞ 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825778-FF6C-2F6F-8D5C-BB6F3F4F8F08}"/>
              </a:ext>
            </a:extLst>
          </p:cNvPr>
          <p:cNvSpPr txBox="1"/>
          <p:nvPr/>
        </p:nvSpPr>
        <p:spPr>
          <a:xfrm>
            <a:off x="5643959" y="4342754"/>
            <a:ext cx="1584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gerade </a:t>
            </a:r>
            <a:r>
              <a:rPr lang="en-US" sz="12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i="1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2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symmetry</a:t>
            </a:r>
            <a:endParaRPr lang="en-US" sz="1200" i="1" dirty="0">
              <a:solidFill>
                <a:srgbClr val="015BB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EBF44D-D8E0-C9EB-1090-4BFD41B54FB2}"/>
              </a:ext>
            </a:extLst>
          </p:cNvPr>
          <p:cNvSpPr txBox="1"/>
          <p:nvPr/>
        </p:nvSpPr>
        <p:spPr>
          <a:xfrm>
            <a:off x="7436789" y="4342754"/>
            <a:ext cx="1584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ungerade </a:t>
            </a:r>
            <a:r>
              <a:rPr lang="en-US" sz="12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i="1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12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symmetry</a:t>
            </a:r>
            <a:endParaRPr lang="en-US" sz="1200" i="1" dirty="0">
              <a:solidFill>
                <a:srgbClr val="015BB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88D35B-AA1D-6122-559A-C206D34F8663}"/>
              </a:ext>
            </a:extLst>
          </p:cNvPr>
          <p:cNvSpPr txBox="1"/>
          <p:nvPr/>
        </p:nvSpPr>
        <p:spPr>
          <a:xfrm>
            <a:off x="5577547" y="4824968"/>
            <a:ext cx="1562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“even” point symmetry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8998D3B-DC85-C6ED-569A-4C85CB36F0E0}"/>
              </a:ext>
            </a:extLst>
          </p:cNvPr>
          <p:cNvCxnSpPr>
            <a:cxnSpLocks/>
          </p:cNvCxnSpPr>
          <p:nvPr/>
        </p:nvCxnSpPr>
        <p:spPr bwMode="auto">
          <a:xfrm flipV="1">
            <a:off x="5910540" y="4552706"/>
            <a:ext cx="147360" cy="2722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B7B3E4C-7023-EA0A-22E0-DBAD43F49FAC}"/>
              </a:ext>
            </a:extLst>
          </p:cNvPr>
          <p:cNvSpPr txBox="1"/>
          <p:nvPr/>
        </p:nvSpPr>
        <p:spPr>
          <a:xfrm>
            <a:off x="7315200" y="4824968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“odd”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C0D7327-E270-55CB-A58A-29C543E6291A}"/>
              </a:ext>
            </a:extLst>
          </p:cNvPr>
          <p:cNvCxnSpPr>
            <a:cxnSpLocks/>
            <a:stCxn id="25" idx="0"/>
          </p:cNvCxnSpPr>
          <p:nvPr/>
        </p:nvCxnSpPr>
        <p:spPr bwMode="auto">
          <a:xfrm flipV="1">
            <a:off x="7658100" y="4552706"/>
            <a:ext cx="152400" cy="2722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75611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0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B Blue Bar">
  <a:themeElements>
    <a:clrScheme name="Office Theme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6B0A490E-4D09-5C40-A556-7245B0895941}" vid="{9CD2DE77-F722-FD44-A58B-FEF7E79E59D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UB Blue Bar</Template>
  <TotalTime>6944</TotalTime>
  <Words>963</Words>
  <Application>Microsoft Macintosh PowerPoint</Application>
  <PresentationFormat>On-screen Show (16:9)</PresentationFormat>
  <Paragraphs>139</Paragraphs>
  <Slides>16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Comic Sans MS</vt:lpstr>
      <vt:lpstr>Courier New</vt:lpstr>
      <vt:lpstr>Helvetica</vt:lpstr>
      <vt:lpstr>Helvetica Neue</vt:lpstr>
      <vt:lpstr>Times New Roman</vt:lpstr>
      <vt:lpstr>UB Blue Bar</vt:lpstr>
      <vt:lpstr>Lecture 8 Molecular Orbitals</vt:lpstr>
      <vt:lpstr>A molecular orbital (MO) is a 1-electron spatial wavefunction for a molecule</vt:lpstr>
      <vt:lpstr>The H2+ ion is the simplest multiatomic system, and a useful starting point to study molecules</vt:lpstr>
      <vt:lpstr>We can apply the Hartree-Fock framework to find the optimal linear combination of the atomic orbitals</vt:lpstr>
      <vt:lpstr>Use Mathematica to solve for ε that makes determinant zero and evaluate orbitals</vt:lpstr>
      <vt:lpstr>Use Mathematica to solve for ε that makes determinant zero and evaluate orbitals</vt:lpstr>
      <vt:lpstr>We have now defined two molecular orbitals in terms of two arbitrary basis functions</vt:lpstr>
      <vt:lpstr>The overlap integrals for our 𝝌α, 𝝌β have been determined in a simple form</vt:lpstr>
      <vt:lpstr>The molecular orbitals describe bonding and antibonding states</vt:lpstr>
      <vt:lpstr>Remember that this solution is approximate, and uses only a minimal basis set</vt:lpstr>
      <vt:lpstr>The approximation can be improved by treating 𝜁 as a variational parameter</vt:lpstr>
      <vt:lpstr>Here’s a recap of the picture so far</vt:lpstr>
      <vt:lpstr>The (neutral) hydrogen molecule has similar features to H2+, and a couple of differences</vt:lpstr>
      <vt:lpstr>H2 wavefunction can be formed with both electrons occupying H2+ molecular orbital </vt:lpstr>
      <vt:lpstr>Expressions for the matrix elements in the Restricted-HF Roothaan equations are here</vt:lpstr>
      <vt:lpstr>Suggested Reading/Viewing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8</dc:title>
  <dc:creator>Microsoft Office User</dc:creator>
  <cp:lastModifiedBy>Microsoft Office User</cp:lastModifiedBy>
  <cp:revision>75</cp:revision>
  <dcterms:created xsi:type="dcterms:W3CDTF">2024-02-15T21:49:10Z</dcterms:created>
  <dcterms:modified xsi:type="dcterms:W3CDTF">2024-02-22T02:24:09Z</dcterms:modified>
</cp:coreProperties>
</file>