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 autoCompressPictures="0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486" r:id="rId2"/>
    <p:sldId id="535" r:id="rId3"/>
    <p:sldId id="514" r:id="rId4"/>
    <p:sldId id="515" r:id="rId5"/>
    <p:sldId id="534" r:id="rId6"/>
    <p:sldId id="516" r:id="rId7"/>
    <p:sldId id="487" r:id="rId8"/>
    <p:sldId id="530" r:id="rId9"/>
    <p:sldId id="531" r:id="rId10"/>
    <p:sldId id="538" r:id="rId11"/>
    <p:sldId id="532" r:id="rId12"/>
    <p:sldId id="533" r:id="rId13"/>
    <p:sldId id="537" r:id="rId14"/>
    <p:sldId id="539" r:id="rId15"/>
    <p:sldId id="540" r:id="rId16"/>
    <p:sldId id="541" r:id="rId17"/>
    <p:sldId id="529" r:id="rId18"/>
  </p:sldIdLst>
  <p:sldSz cx="9144000" cy="5143500" type="screen16x9"/>
  <p:notesSz cx="6858000" cy="8924925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-109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-109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-109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-109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-109" charset="0"/>
        <a:ea typeface="+mn-ea"/>
        <a:cs typeface="+mn-cs"/>
      </a:defRPr>
    </a:lvl5pPr>
    <a:lvl6pPr marL="2286000" algn="l" defTabSz="457200" rtl="0" eaLnBrk="1" latinLnBrk="0" hangingPunct="1">
      <a:defRPr sz="2400" kern="1200">
        <a:solidFill>
          <a:schemeClr val="tx1"/>
        </a:solidFill>
        <a:latin typeface="Times New Roman" pitchFamily="-109" charset="0"/>
        <a:ea typeface="+mn-ea"/>
        <a:cs typeface="+mn-cs"/>
      </a:defRPr>
    </a:lvl6pPr>
    <a:lvl7pPr marL="2743200" algn="l" defTabSz="457200" rtl="0" eaLnBrk="1" latinLnBrk="0" hangingPunct="1">
      <a:defRPr sz="2400" kern="1200">
        <a:solidFill>
          <a:schemeClr val="tx1"/>
        </a:solidFill>
        <a:latin typeface="Times New Roman" pitchFamily="-109" charset="0"/>
        <a:ea typeface="+mn-ea"/>
        <a:cs typeface="+mn-cs"/>
      </a:defRPr>
    </a:lvl7pPr>
    <a:lvl8pPr marL="3200400" algn="l" defTabSz="457200" rtl="0" eaLnBrk="1" latinLnBrk="0" hangingPunct="1">
      <a:defRPr sz="2400" kern="1200">
        <a:solidFill>
          <a:schemeClr val="tx1"/>
        </a:solidFill>
        <a:latin typeface="Times New Roman" pitchFamily="-109" charset="0"/>
        <a:ea typeface="+mn-ea"/>
        <a:cs typeface="+mn-cs"/>
      </a:defRPr>
    </a:lvl8pPr>
    <a:lvl9pPr marL="3657600" algn="l" defTabSz="457200" rtl="0" eaLnBrk="1" latinLnBrk="0" hangingPunct="1">
      <a:defRPr sz="2400" kern="1200">
        <a:solidFill>
          <a:schemeClr val="tx1"/>
        </a:solidFill>
        <a:latin typeface="Times New Roman" pitchFamily="-109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15BBD"/>
    <a:srgbClr val="3299FF"/>
    <a:srgbClr val="015BBC"/>
    <a:srgbClr val="009900"/>
    <a:srgbClr val="EEEEEE"/>
    <a:srgbClr val="99FFCC"/>
    <a:srgbClr val="FF3300"/>
    <a:srgbClr val="FF6600"/>
    <a:srgbClr val="FF0000"/>
    <a:srgbClr val="6666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555" autoAdjust="0"/>
    <p:restoredTop sz="96405" autoAdjust="0"/>
  </p:normalViewPr>
  <p:slideViewPr>
    <p:cSldViewPr>
      <p:cViewPr varScale="1">
        <p:scale>
          <a:sx n="169" d="100"/>
          <a:sy n="169" d="100"/>
        </p:scale>
        <p:origin x="320" y="192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46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46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3994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478838"/>
            <a:ext cx="2971800" cy="446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3994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478838"/>
            <a:ext cx="2971800" cy="446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0776AB54-CB6F-DE45-944B-B0225A78A485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904860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46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46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717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455613" y="669925"/>
            <a:ext cx="5948362" cy="33464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71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238625"/>
            <a:ext cx="5029200" cy="401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478838"/>
            <a:ext cx="2971800" cy="446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71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478838"/>
            <a:ext cx="2971800" cy="446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9080E3F2-5DD1-844D-97C5-28EFED12BB62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307759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-109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-109" charset="0"/>
        <a:ea typeface="ＭＳ Ｐゴシック" pitchFamily="-109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-109" charset="0"/>
        <a:ea typeface="ＭＳ Ｐゴシック" pitchFamily="-109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-109" charset="0"/>
        <a:ea typeface="ＭＳ Ｐゴシック" pitchFamily="-109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-109" charset="0"/>
        <a:ea typeface="ＭＳ Ｐゴシック" pitchFamily="-109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5D90B54D-5A44-EC77-7347-14C244AAE6B2}"/>
              </a:ext>
            </a:extLst>
          </p:cNvPr>
          <p:cNvSpPr/>
          <p:nvPr userDrawn="1"/>
        </p:nvSpPr>
        <p:spPr bwMode="auto">
          <a:xfrm>
            <a:off x="0" y="4476750"/>
            <a:ext cx="9144000" cy="666750"/>
          </a:xfrm>
          <a:prstGeom prst="rect">
            <a:avLst/>
          </a:prstGeom>
          <a:solidFill>
            <a:srgbClr val="015BB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-109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0" y="252650"/>
            <a:ext cx="9144000" cy="1102519"/>
          </a:xfrm>
          <a:prstGeom prst="rect">
            <a:avLst/>
          </a:prstGeom>
          <a:solidFill>
            <a:srgbClr val="015BBC"/>
          </a:solidFill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Lecture xx</a:t>
            </a:r>
            <a:br>
              <a:rPr lang="en-US" dirty="0"/>
            </a:br>
            <a:r>
              <a:rPr lang="en-US" dirty="0"/>
              <a:t>General Topic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57200" y="1543050"/>
            <a:ext cx="8229600" cy="1314450"/>
          </a:xfrm>
        </p:spPr>
        <p:txBody>
          <a:bodyPr/>
          <a:lstStyle>
            <a:lvl1pPr marL="0" indent="0" algn="l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Detailed topics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fld id="{6F66A02F-D18E-5641-9F02-94ABF209A5A6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8EE10A4C-3E64-68FE-A910-B9BA35B86260}"/>
              </a:ext>
            </a:extLst>
          </p:cNvPr>
          <p:cNvSpPr txBox="1">
            <a:spLocks/>
          </p:cNvSpPr>
          <p:nvPr userDrawn="1"/>
        </p:nvSpPr>
        <p:spPr bwMode="auto">
          <a:xfrm>
            <a:off x="304800" y="3333750"/>
            <a:ext cx="8534400" cy="131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1" fontAlgn="base" hangingPunct="1">
              <a:spcBef>
                <a:spcPct val="40000"/>
              </a:spcBef>
              <a:spcAft>
                <a:spcPct val="0"/>
              </a:spcAft>
              <a:buNone/>
              <a:defRPr sz="2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200">
                <a:solidFill>
                  <a:srgbClr val="000099"/>
                </a:solidFill>
                <a:latin typeface="+mn-lt"/>
                <a:ea typeface="ＭＳ Ｐゴシック" pitchFamily="-109" charset="-128"/>
              </a:defRPr>
            </a:lvl2pPr>
            <a:lvl3pPr marL="914400" indent="0" algn="ctr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>
                <a:solidFill>
                  <a:srgbClr val="009900"/>
                </a:solidFill>
                <a:latin typeface="Arial" pitchFamily="-109" charset="0"/>
                <a:ea typeface="ＭＳ Ｐゴシック" pitchFamily="-109" charset="-128"/>
              </a:defRPr>
            </a:lvl3pPr>
            <a:lvl4pPr marL="1371600" indent="0" algn="ctr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  <a:ea typeface="ＭＳ Ｐゴシック" pitchFamily="-109" charset="-128"/>
              </a:defRPr>
            </a:lvl4pPr>
            <a:lvl5pPr marL="1828800" indent="0" algn="ctr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  <a:ea typeface="ＭＳ Ｐゴシック" pitchFamily="-109" charset="-128"/>
              </a:defRPr>
            </a:lvl5pPr>
            <a:lvl6pPr marL="2286000" indent="0" algn="ctr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  <a:ea typeface="ＭＳ Ｐゴシック" pitchFamily="-109" charset="-128"/>
              </a:defRPr>
            </a:lvl6pPr>
            <a:lvl7pPr marL="2743200" indent="0" algn="ctr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  <a:ea typeface="ＭＳ Ｐゴシック" pitchFamily="-109" charset="-128"/>
              </a:defRPr>
            </a:lvl7pPr>
            <a:lvl8pPr marL="3200400" indent="0" algn="ctr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  <a:ea typeface="ＭＳ Ｐゴシック" pitchFamily="-109" charset="-128"/>
              </a:defRPr>
            </a:lvl8pPr>
            <a:lvl9pPr marL="3657600" indent="0" algn="ctr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  <a:ea typeface="ＭＳ Ｐゴシック" pitchFamily="-109" charset="-128"/>
              </a:defRPr>
            </a:lvl9pPr>
          </a:lstStyle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en-US" sz="1800" i="1" kern="0" dirty="0">
                <a:latin typeface="Helvetica" pitchFamily="2" charset="0"/>
              </a:rPr>
              <a:t>Prof. David A. Kofke</a:t>
            </a:r>
          </a:p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en-US" sz="1800" i="1" kern="0" dirty="0">
                <a:latin typeface="Helvetica" pitchFamily="2" charset="0"/>
              </a:rPr>
              <a:t>CE 500 – Modeling Potential-Energy Surfaces</a:t>
            </a:r>
          </a:p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en-US" sz="1800" i="1" kern="0" dirty="0">
                <a:latin typeface="Helvetica" pitchFamily="2" charset="0"/>
              </a:rPr>
              <a:t>Department of Chemical &amp; Biological Engineering</a:t>
            </a:r>
          </a:p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en-US" sz="1800" i="1" kern="0" dirty="0">
                <a:latin typeface="Helvetica" pitchFamily="2" charset="0"/>
              </a:rPr>
              <a:t>University at Buffalo</a:t>
            </a:r>
          </a:p>
        </p:txBody>
      </p:sp>
      <p:pic>
        <p:nvPicPr>
          <p:cNvPr id="1026" name="Picture 2" descr="University at Buffalo (UB), The State University of New York">
            <a:extLst>
              <a:ext uri="{FF2B5EF4-FFF2-40B4-BE49-F238E27FC236}">
                <a16:creationId xmlns:a16="http://schemas.microsoft.com/office/drawing/2014/main" id="{60671C38-C790-1863-7744-59DED7092A72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3600" y="4578350"/>
            <a:ext cx="3060700" cy="406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>
            <a:extLst>
              <a:ext uri="{FF2B5EF4-FFF2-40B4-BE49-F238E27FC236}">
                <a16:creationId xmlns:a16="http://schemas.microsoft.com/office/drawing/2014/main" id="{0A313E73-6FA6-863E-3BA8-0A663EDA1717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5240" y="0"/>
            <a:ext cx="9144000" cy="628650"/>
          </a:xfrm>
          <a:prstGeom prst="rect">
            <a:avLst/>
          </a:prstGeom>
          <a:solidFill>
            <a:srgbClr val="015BBC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0"/>
            <a:ext cx="7772400" cy="628650"/>
          </a:xfrm>
          <a:prstGeom prst="rect">
            <a:avLst/>
          </a:prstGeom>
        </p:spPr>
        <p:txBody>
          <a:bodyPr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685800"/>
            <a:ext cx="8763000" cy="4171950"/>
          </a:xfrm>
        </p:spPr>
        <p:txBody>
          <a:bodyPr/>
          <a:lstStyle>
            <a:lvl4pPr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5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fld id="{74B722CB-CB2A-6F4D-A54B-21F740C171D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7">
            <a:extLst>
              <a:ext uri="{FF2B5EF4-FFF2-40B4-BE49-F238E27FC236}">
                <a16:creationId xmlns:a16="http://schemas.microsoft.com/office/drawing/2014/main" id="{D97DA010-8351-C4C5-6DEE-232BD3E13DE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5240" y="0"/>
            <a:ext cx="9144000" cy="628650"/>
          </a:xfrm>
          <a:prstGeom prst="rect">
            <a:avLst/>
          </a:prstGeom>
          <a:solidFill>
            <a:srgbClr val="015BBC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0"/>
            <a:ext cx="7772400" cy="51435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fld id="{F284CB8A-0A62-C94C-94BD-7E22BB44248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2-Line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7">
            <a:extLst>
              <a:ext uri="{FF2B5EF4-FFF2-40B4-BE49-F238E27FC236}">
                <a16:creationId xmlns:a16="http://schemas.microsoft.com/office/drawing/2014/main" id="{C638E56B-24BC-8B50-A3A8-1400CBACA66B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5240" y="0"/>
            <a:ext cx="9144000" cy="895350"/>
          </a:xfrm>
          <a:prstGeom prst="rect">
            <a:avLst/>
          </a:prstGeom>
          <a:solidFill>
            <a:srgbClr val="015BBC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33400" y="0"/>
            <a:ext cx="7772400" cy="895350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</a:lstStyle>
          <a:p>
            <a:r>
              <a:rPr lang="en-US" dirty="0"/>
              <a:t>Line 1</a:t>
            </a:r>
            <a:br>
              <a:rPr lang="en-US" dirty="0"/>
            </a:br>
            <a:r>
              <a:rPr lang="en-US" dirty="0"/>
              <a:t>Line 2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fld id="{F284CB8A-0A62-C94C-94BD-7E22BB44248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89634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-Line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7">
            <a:extLst>
              <a:ext uri="{FF2B5EF4-FFF2-40B4-BE49-F238E27FC236}">
                <a16:creationId xmlns:a16="http://schemas.microsoft.com/office/drawing/2014/main" id="{D97DA010-8351-C4C5-6DEE-232BD3E13DE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5240" y="0"/>
            <a:ext cx="9144000" cy="895350"/>
          </a:xfrm>
          <a:prstGeom prst="rect">
            <a:avLst/>
          </a:prstGeom>
          <a:solidFill>
            <a:srgbClr val="015BBC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33400" y="0"/>
            <a:ext cx="7772400" cy="895350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</a:lstStyle>
          <a:p>
            <a:r>
              <a:rPr lang="en-US" dirty="0"/>
              <a:t>Line 1</a:t>
            </a:r>
            <a:br>
              <a:rPr lang="en-US" dirty="0"/>
            </a:br>
            <a:r>
              <a:rPr lang="en-US" dirty="0"/>
              <a:t>Line 2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fld id="{F284CB8A-0A62-C94C-94BD-7E22BB442489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5F7D9925-1368-FCF3-72B8-F1AED1DC3B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4800" y="1047750"/>
            <a:ext cx="8763000" cy="3581400"/>
          </a:xfrm>
        </p:spPr>
        <p:txBody>
          <a:bodyPr/>
          <a:lstStyle>
            <a:lvl4pPr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5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59646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fld id="{D2900F69-80D7-2D46-BE51-10882D2C7C57}" type="slidenum">
              <a:rPr lang="en-US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>
                <a:lumMod val="95000"/>
              </a:schemeClr>
            </a:gs>
            <a:gs pos="100000">
              <a:schemeClr val="bg1">
                <a:lumMod val="85000"/>
              </a:schemeClr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04800" y="685800"/>
            <a:ext cx="8610600" cy="417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0" y="4914900"/>
            <a:ext cx="6096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79651485-BF09-4943-806B-E9BE5A530116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4" r:id="rId3"/>
    <p:sldLayoutId id="2147483656" r:id="rId4"/>
    <p:sldLayoutId id="2147483657" r:id="rId5"/>
    <p:sldLayoutId id="2147483655" r:id="rId6"/>
  </p:sldLayoutIdLst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lang="en-US" sz="3400" b="1" i="0" dirty="0">
          <a:solidFill>
            <a:schemeClr val="bg1"/>
          </a:solidFill>
          <a:latin typeface="Arial"/>
          <a:ea typeface="+mj-ea"/>
          <a:cs typeface="Arial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400">
          <a:solidFill>
            <a:schemeClr val="bg1"/>
          </a:solidFill>
          <a:latin typeface="Comic Sans MS" pitchFamily="-109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400">
          <a:solidFill>
            <a:schemeClr val="bg1"/>
          </a:solidFill>
          <a:latin typeface="Comic Sans MS" pitchFamily="-109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400">
          <a:solidFill>
            <a:schemeClr val="bg1"/>
          </a:solidFill>
          <a:latin typeface="Comic Sans MS" pitchFamily="-109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400">
          <a:solidFill>
            <a:schemeClr val="bg1"/>
          </a:solidFill>
          <a:latin typeface="Comic Sans MS" pitchFamily="-109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400">
          <a:solidFill>
            <a:schemeClr val="bg1"/>
          </a:solidFill>
          <a:latin typeface="Comic Sans MS" pitchFamily="-109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400">
          <a:solidFill>
            <a:schemeClr val="bg1"/>
          </a:solidFill>
          <a:latin typeface="Comic Sans MS" pitchFamily="-109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400">
          <a:solidFill>
            <a:schemeClr val="bg1"/>
          </a:solidFill>
          <a:latin typeface="Comic Sans MS" pitchFamily="-109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400">
          <a:solidFill>
            <a:schemeClr val="bg1"/>
          </a:solidFill>
          <a:latin typeface="Comic Sans MS" pitchFamily="-109" charset="0"/>
        </a:defRPr>
      </a:lvl9pPr>
    </p:titleStyle>
    <p:bodyStyle>
      <a:lvl1pPr marL="342900" indent="-342900" algn="l" rtl="0" eaLnBrk="1" fontAlgn="base" hangingPunct="1">
        <a:spcBef>
          <a:spcPct val="40000"/>
        </a:spcBef>
        <a:spcAft>
          <a:spcPct val="0"/>
        </a:spcAft>
        <a:buChar char="•"/>
        <a:defRPr sz="26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200">
          <a:solidFill>
            <a:srgbClr val="015BBC"/>
          </a:solidFill>
          <a:latin typeface="+mn-lt"/>
          <a:ea typeface="ＭＳ Ｐゴシック" pitchFamily="-109" charset="-128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>
          <a:solidFill>
            <a:srgbClr val="009900"/>
          </a:solidFill>
          <a:latin typeface="Arial" pitchFamily="-109" charset="0"/>
          <a:ea typeface="ＭＳ Ｐゴシック" pitchFamily="-109" charset="-128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Arial" panose="020B0604020202020204" pitchFamily="34" charset="0"/>
          <a:ea typeface="ＭＳ Ｐゴシック" pitchFamily="-109" charset="-128"/>
          <a:cs typeface="Arial" panose="020B0604020202020204" pitchFamily="34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Arial" panose="020B0604020202020204" pitchFamily="34" charset="0"/>
          <a:ea typeface="ＭＳ Ｐゴシック" pitchFamily="-109" charset="-128"/>
          <a:cs typeface="Arial" panose="020B0604020202020204" pitchFamily="34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-109" charset="-128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-109" charset="-128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-109" charset="-128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-109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image" Target="../media/image40.png"/><Relationship Id="rId7" Type="http://schemas.openxmlformats.org/officeDocument/2006/relationships/image" Target="../media/image44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Relationship Id="rId9" Type="http://schemas.openxmlformats.org/officeDocument/2006/relationships/image" Target="../media/image4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gif"/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6.png"/><Relationship Id="rId5" Type="http://schemas.openxmlformats.org/officeDocument/2006/relationships/image" Target="../media/image25.gif"/><Relationship Id="rId4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936CAD7-247D-98C0-B601-F49D11F4944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/>
              <a:t>Lecture 5</a:t>
            </a:r>
            <a:br>
              <a:rPr lang="en-US" dirty="0"/>
            </a:br>
            <a:r>
              <a:rPr lang="en-US" dirty="0"/>
              <a:t>Hartree-</a:t>
            </a:r>
            <a:r>
              <a:rPr lang="en-US" dirty="0" err="1"/>
              <a:t>Fock</a:t>
            </a:r>
            <a:r>
              <a:rPr lang="en-US" dirty="0"/>
              <a:t> Theory</a:t>
            </a: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A78FBF94-255C-D5D6-2913-7EC50F6F58A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Spin; variation principle; Coulomb and exchange operators; Hartree-Fock theory; an </a:t>
            </a:r>
            <a:r>
              <a:rPr lang="en-US"/>
              <a:t>in-class exercise</a:t>
            </a:r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57FABAA-1FFE-0BB8-3115-EC19BDE1EF7A}"/>
              </a:ext>
            </a:extLst>
          </p:cNvPr>
          <p:cNvSpPr txBox="1"/>
          <p:nvPr/>
        </p:nvSpPr>
        <p:spPr>
          <a:xfrm>
            <a:off x="0" y="4890850"/>
            <a:ext cx="1524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</a:rPr>
              <a:t>© 2024 David Kofke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F303058-A8E1-D3BB-4836-44993169EFD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0000" y="1270000"/>
            <a:ext cx="63500" cy="762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F3C18C-F465-9FD1-B683-735EB0C513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Another demonstration of the variational principle arose in HW1 application to </a:t>
            </a:r>
            <a:r>
              <a:rPr lang="en-US" dirty="0" err="1"/>
              <a:t>PiaB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EB9FD1F-A8E1-EB4E-7AE5-A76235FF6D3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84CB8A-0A62-C94C-94BD-7E22BB442489}" type="slidenum">
              <a:rPr lang="en-US" smtClean="0"/>
              <a:pPr/>
              <a:t>10</a:t>
            </a:fld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DD04836-35C7-4709-8E41-67F224336B3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44082"/>
          <a:stretch/>
        </p:blipFill>
        <p:spPr>
          <a:xfrm>
            <a:off x="6001282" y="917592"/>
            <a:ext cx="3124455" cy="2898975"/>
          </a:xfrm>
          <a:prstGeom prst="rect">
            <a:avLst/>
          </a:prstGeom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036FFCEC-7CB6-71E6-9F97-1C33516D695D}"/>
              </a:ext>
            </a:extLst>
          </p:cNvPr>
          <p:cNvGrpSpPr/>
          <p:nvPr/>
        </p:nvGrpSpPr>
        <p:grpSpPr>
          <a:xfrm>
            <a:off x="18263" y="1047750"/>
            <a:ext cx="5925337" cy="3810000"/>
            <a:chOff x="126580" y="1504950"/>
            <a:chExt cx="5359565" cy="3251634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B5557AEA-7CE9-EDC3-A8E4-884729B6FA1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28600" y="1504950"/>
              <a:ext cx="5257545" cy="3251634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32805C70-1036-F095-D15D-450F7E68249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50410" t="53003" r="491"/>
            <a:stretch/>
          </p:blipFill>
          <p:spPr>
            <a:xfrm>
              <a:off x="126580" y="3130767"/>
              <a:ext cx="2761932" cy="1371600"/>
            </a:xfrm>
            <a:prstGeom prst="rect">
              <a:avLst/>
            </a:prstGeom>
          </p:spPr>
        </p:pic>
      </p:grpSp>
      <p:sp>
        <p:nvSpPr>
          <p:cNvPr id="9" name="Rectangle 8">
            <a:extLst>
              <a:ext uri="{FF2B5EF4-FFF2-40B4-BE49-F238E27FC236}">
                <a16:creationId xmlns:a16="http://schemas.microsoft.com/office/drawing/2014/main" id="{F765779F-6E93-334F-1E61-3394B75DC32C}"/>
              </a:ext>
            </a:extLst>
          </p:cNvPr>
          <p:cNvSpPr/>
          <p:nvPr/>
        </p:nvSpPr>
        <p:spPr>
          <a:xfrm>
            <a:off x="3962400" y="2343149"/>
            <a:ext cx="1523999" cy="30480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2BD6477-264C-2B8B-F4BC-5FCE8DCE2620}"/>
              </a:ext>
            </a:extLst>
          </p:cNvPr>
          <p:cNvSpPr/>
          <p:nvPr/>
        </p:nvSpPr>
        <p:spPr>
          <a:xfrm>
            <a:off x="6248400" y="3451513"/>
            <a:ext cx="1523999" cy="30480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861733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FBCA24-2ACB-4334-1E34-0F9267FDA5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Hartree-Fock theory applies the variational principle to the Slater-determinant energy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01A7F24-2529-2A58-8221-EC32B2DACD7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84CB8A-0A62-C94C-94BD-7E22BB442489}" type="slidenum">
              <a:rPr lang="en-US" smtClean="0"/>
              <a:pPr/>
              <a:t>11</a:t>
            </a:fld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584F7CC-81AB-A0E8-36E5-A5735151DA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Express energy in terms of 1- and 2-electron integrals</a:t>
            </a:r>
          </a:p>
          <a:p>
            <a:endParaRPr lang="en-US" dirty="0"/>
          </a:p>
          <a:p>
            <a:r>
              <a:rPr lang="en-US" dirty="0"/>
              <a:t>Introduce Coulomb and exchange operators to isolate dependence on orbitals</a:t>
            </a:r>
          </a:p>
          <a:p>
            <a:r>
              <a:rPr lang="en-US" dirty="0"/>
              <a:t>Minimize ⟨E⟩ </a:t>
            </a:r>
            <a:r>
              <a:rPr lang="en-US" dirty="0" err="1"/>
              <a:t>wrt</a:t>
            </a:r>
            <a:r>
              <a:rPr lang="en-US" dirty="0"/>
              <a:t> orbitals with orthonormality constraint</a:t>
            </a:r>
          </a:p>
          <a:p>
            <a:r>
              <a:rPr lang="en-US" dirty="0"/>
              <a:t>Form as a new eigenvalue expression</a:t>
            </a:r>
          </a:p>
          <a:p>
            <a:r>
              <a:rPr lang="en-US" dirty="0"/>
              <a:t>Solve numerically to obtain self-consistent result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427B6E0-BFAA-D087-4603-A41258B1597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7800" y="1504950"/>
            <a:ext cx="4572000" cy="76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516536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FBCA24-2ACB-4334-1E34-0F9267FDA5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Coulomb operator averages interaction with the electron density of all orbitals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01A7F24-2529-2A58-8221-EC32B2DACD7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84CB8A-0A62-C94C-94BD-7E22BB442489}" type="slidenum">
              <a:rPr lang="en-US" smtClean="0"/>
              <a:pPr/>
              <a:t>12</a:t>
            </a:fld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584F7CC-81AB-A0E8-36E5-A5735151DA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427B6E0-BFAA-D087-4603-A41258B1597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1047750"/>
            <a:ext cx="4572000" cy="762000"/>
          </a:xfrm>
          <a:prstGeom prst="rect">
            <a:avLst/>
          </a:prstGeom>
        </p:spPr>
      </p:pic>
      <p:sp>
        <p:nvSpPr>
          <p:cNvPr id="12" name="Left Brace 11">
            <a:extLst>
              <a:ext uri="{FF2B5EF4-FFF2-40B4-BE49-F238E27FC236}">
                <a16:creationId xmlns:a16="http://schemas.microsoft.com/office/drawing/2014/main" id="{E790668B-6C09-156F-0342-B00B6AED044B}"/>
              </a:ext>
            </a:extLst>
          </p:cNvPr>
          <p:cNvSpPr/>
          <p:nvPr/>
        </p:nvSpPr>
        <p:spPr bwMode="auto">
          <a:xfrm rot="16200000">
            <a:off x="5135996" y="1702954"/>
            <a:ext cx="319809" cy="3886202"/>
          </a:xfrm>
          <a:prstGeom prst="leftBrace">
            <a:avLst/>
          </a:prstGeom>
          <a:noFill/>
          <a:ln w="25400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-109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126D69F-C8A6-A083-DB1F-DACC6014B405}"/>
              </a:ext>
            </a:extLst>
          </p:cNvPr>
          <p:cNvSpPr txBox="1"/>
          <p:nvPr/>
        </p:nvSpPr>
        <p:spPr>
          <a:xfrm>
            <a:off x="4266182" y="3800723"/>
            <a:ext cx="377430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Coulomb operator acting on 𝜑</a:t>
            </a:r>
            <a:r>
              <a:rPr lang="en-US" sz="2000" i="1" baseline="-25000" dirty="0" err="1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US" sz="2000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 </a:t>
            </a: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FE8F3A5C-7601-4B63-3D1E-B19AA54ADC6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9150" y="2044238"/>
            <a:ext cx="6832600" cy="1612900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D3AD766A-87D4-336B-CDBA-5FB4657357C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68083" y="3746778"/>
            <a:ext cx="1282700" cy="508000"/>
          </a:xfrm>
          <a:prstGeom prst="rect">
            <a:avLst/>
          </a:prstGeom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id="{305B249E-AA69-1954-C78F-1F1A2CC9E7A4}"/>
              </a:ext>
            </a:extLst>
          </p:cNvPr>
          <p:cNvSpPr txBox="1"/>
          <p:nvPr/>
        </p:nvSpPr>
        <p:spPr>
          <a:xfrm>
            <a:off x="7428240" y="4679246"/>
            <a:ext cx="15436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015BB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Functional of 𝜑</a:t>
            </a:r>
            <a:r>
              <a:rPr lang="en-US" sz="1400" baseline="-25000" dirty="0" err="1">
                <a:solidFill>
                  <a:srgbClr val="015BB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endParaRPr lang="en-US" sz="1400" dirty="0">
              <a:solidFill>
                <a:srgbClr val="015BB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B67639AD-03DA-9806-AA27-0E5821FA867B}"/>
              </a:ext>
            </a:extLst>
          </p:cNvPr>
          <p:cNvCxnSpPr>
            <a:cxnSpLocks/>
          </p:cNvCxnSpPr>
          <p:nvPr/>
        </p:nvCxnSpPr>
        <p:spPr bwMode="auto">
          <a:xfrm flipV="1">
            <a:off x="8153400" y="4200833"/>
            <a:ext cx="76200" cy="478413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015BBD"/>
            </a:solidFill>
            <a:prstDash val="solid"/>
            <a:round/>
            <a:headEnd type="oval" w="med" len="med"/>
            <a:tailEnd type="triangle" w="med" len="med"/>
          </a:ln>
          <a:effectLst/>
        </p:spPr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018F317E-2D30-6890-9260-9B261BFBD222}"/>
              </a:ext>
            </a:extLst>
          </p:cNvPr>
          <p:cNvSpPr txBox="1"/>
          <p:nvPr/>
        </p:nvSpPr>
        <p:spPr>
          <a:xfrm>
            <a:off x="7781427" y="3218517"/>
            <a:ext cx="15436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015BB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Function of </a:t>
            </a:r>
            <a:r>
              <a:rPr lang="el-GR" sz="1400" i="1" dirty="0">
                <a:solidFill>
                  <a:srgbClr val="015BB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τ</a:t>
            </a:r>
            <a:r>
              <a:rPr lang="en-US" sz="1400" baseline="-25000" dirty="0">
                <a:solidFill>
                  <a:srgbClr val="015BB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en-US" sz="1400" dirty="0">
                <a:solidFill>
                  <a:srgbClr val="015BB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8ACEDBCD-7B7C-A5A8-B048-F3F4040C91C9}"/>
              </a:ext>
            </a:extLst>
          </p:cNvPr>
          <p:cNvCxnSpPr>
            <a:cxnSpLocks/>
          </p:cNvCxnSpPr>
          <p:nvPr/>
        </p:nvCxnSpPr>
        <p:spPr bwMode="auto">
          <a:xfrm>
            <a:off x="8840460" y="3536235"/>
            <a:ext cx="0" cy="330915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015BBD"/>
            </a:solidFill>
            <a:prstDash val="solid"/>
            <a:round/>
            <a:headEnd type="oval" w="med" len="med"/>
            <a:tailEnd type="triangle" w="med" len="med"/>
          </a:ln>
          <a:effectLst/>
        </p:spPr>
      </p:cxnSp>
      <p:pic>
        <p:nvPicPr>
          <p:cNvPr id="36" name="Picture 35">
            <a:extLst>
              <a:ext uri="{FF2B5EF4-FFF2-40B4-BE49-F238E27FC236}">
                <a16:creationId xmlns:a16="http://schemas.microsoft.com/office/drawing/2014/main" id="{0548D3A0-82FF-B31F-AB13-C639845A74D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05000" y="4019550"/>
            <a:ext cx="3124200" cy="107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342071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FBCA24-2ACB-4334-1E34-0F9267FDA5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exchange operator is defined in a similar fashion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01A7F24-2529-2A58-8221-EC32B2DACD7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84CB8A-0A62-C94C-94BD-7E22BB442489}" type="slidenum">
              <a:rPr lang="en-US" smtClean="0"/>
              <a:pPr/>
              <a:t>13</a:t>
            </a:fld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584F7CC-81AB-A0E8-36E5-A5735151DA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5560" y="1047750"/>
            <a:ext cx="8763000" cy="3581400"/>
          </a:xfrm>
        </p:spPr>
        <p:txBody>
          <a:bodyPr/>
          <a:lstStyle/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427B6E0-BFAA-D087-4603-A41258B1597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2653" y="1047750"/>
            <a:ext cx="4572000" cy="762000"/>
          </a:xfrm>
          <a:prstGeom prst="rect">
            <a:avLst/>
          </a:prstGeom>
        </p:spPr>
      </p:pic>
      <p:sp>
        <p:nvSpPr>
          <p:cNvPr id="12" name="Left Brace 11">
            <a:extLst>
              <a:ext uri="{FF2B5EF4-FFF2-40B4-BE49-F238E27FC236}">
                <a16:creationId xmlns:a16="http://schemas.microsoft.com/office/drawing/2014/main" id="{E790668B-6C09-156F-0342-B00B6AED044B}"/>
              </a:ext>
            </a:extLst>
          </p:cNvPr>
          <p:cNvSpPr/>
          <p:nvPr/>
        </p:nvSpPr>
        <p:spPr bwMode="auto">
          <a:xfrm rot="16200000">
            <a:off x="4956149" y="1741054"/>
            <a:ext cx="319809" cy="3810002"/>
          </a:xfrm>
          <a:prstGeom prst="leftBrace">
            <a:avLst/>
          </a:prstGeom>
          <a:noFill/>
          <a:ln w="25400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-109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126D69F-C8A6-A083-DB1F-DACC6014B405}"/>
              </a:ext>
            </a:extLst>
          </p:cNvPr>
          <p:cNvSpPr txBox="1"/>
          <p:nvPr/>
        </p:nvSpPr>
        <p:spPr>
          <a:xfrm>
            <a:off x="4124435" y="3800723"/>
            <a:ext cx="381000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Exchange operator acting on 𝜑</a:t>
            </a:r>
            <a:r>
              <a:rPr lang="en-US" sz="2000" i="1" baseline="-25000" dirty="0" err="1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US" sz="2000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 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EAE19751-BD98-C17A-0EF4-62458996729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1027" y="2044238"/>
            <a:ext cx="6832600" cy="1612900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67FE1B1B-86E4-609D-38B2-D24590CAC87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07193" y="3772137"/>
            <a:ext cx="1308100" cy="508000"/>
          </a:xfrm>
          <a:prstGeom prst="rect">
            <a:avLst/>
          </a:prstGeom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3AD1A080-A706-2C98-CBA7-18245E988BF3}"/>
              </a:ext>
            </a:extLst>
          </p:cNvPr>
          <p:cNvSpPr txBox="1"/>
          <p:nvPr/>
        </p:nvSpPr>
        <p:spPr>
          <a:xfrm>
            <a:off x="7475733" y="4679246"/>
            <a:ext cx="15436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015BB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Functional of 𝜑</a:t>
            </a:r>
            <a:r>
              <a:rPr lang="en-US" sz="1400" baseline="-25000" dirty="0" err="1">
                <a:solidFill>
                  <a:srgbClr val="015BB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endParaRPr lang="en-US" sz="1400" dirty="0">
              <a:solidFill>
                <a:srgbClr val="015BB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0E1B8073-6C8E-A376-F832-BC90BC8EB98C}"/>
              </a:ext>
            </a:extLst>
          </p:cNvPr>
          <p:cNvCxnSpPr>
            <a:cxnSpLocks/>
          </p:cNvCxnSpPr>
          <p:nvPr/>
        </p:nvCxnSpPr>
        <p:spPr bwMode="auto">
          <a:xfrm flipV="1">
            <a:off x="8200893" y="4200833"/>
            <a:ext cx="76200" cy="478413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015BBD"/>
            </a:solidFill>
            <a:prstDash val="solid"/>
            <a:round/>
            <a:headEnd type="oval" w="med" len="med"/>
            <a:tailEnd type="triangle" w="med" len="med"/>
          </a:ln>
          <a:effectLst/>
        </p:spPr>
      </p:cxnSp>
      <p:sp>
        <p:nvSpPr>
          <p:cNvPr id="29" name="TextBox 28">
            <a:extLst>
              <a:ext uri="{FF2B5EF4-FFF2-40B4-BE49-F238E27FC236}">
                <a16:creationId xmlns:a16="http://schemas.microsoft.com/office/drawing/2014/main" id="{055A4000-E39F-6F57-3425-60C6FA9EBF72}"/>
              </a:ext>
            </a:extLst>
          </p:cNvPr>
          <p:cNvSpPr txBox="1"/>
          <p:nvPr/>
        </p:nvSpPr>
        <p:spPr>
          <a:xfrm>
            <a:off x="7828920" y="3218517"/>
            <a:ext cx="12863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015BB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Function of </a:t>
            </a:r>
            <a:r>
              <a:rPr lang="el-GR" sz="1400" i="1" dirty="0">
                <a:solidFill>
                  <a:srgbClr val="015BB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τ</a:t>
            </a:r>
            <a:r>
              <a:rPr lang="en-US" sz="1400" baseline="-25000" dirty="0">
                <a:solidFill>
                  <a:srgbClr val="015BB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en-US" sz="1400" dirty="0">
                <a:solidFill>
                  <a:srgbClr val="015BB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0985440A-9B73-7E07-F724-665B610E2864}"/>
              </a:ext>
            </a:extLst>
          </p:cNvPr>
          <p:cNvCxnSpPr>
            <a:cxnSpLocks/>
          </p:cNvCxnSpPr>
          <p:nvPr/>
        </p:nvCxnSpPr>
        <p:spPr bwMode="auto">
          <a:xfrm>
            <a:off x="8887953" y="3536235"/>
            <a:ext cx="0" cy="330915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015BBD"/>
            </a:solidFill>
            <a:prstDash val="solid"/>
            <a:round/>
            <a:headEnd type="oval" w="med" len="med"/>
            <a:tailEnd type="triangle" w="med" len="med"/>
          </a:ln>
          <a:effectLst/>
        </p:spPr>
      </p:cxn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07612EDD-9178-67AD-75BB-83BCFB39C645}"/>
              </a:ext>
            </a:extLst>
          </p:cNvPr>
          <p:cNvCxnSpPr>
            <a:cxnSpLocks/>
          </p:cNvCxnSpPr>
          <p:nvPr/>
        </p:nvCxnSpPr>
        <p:spPr bwMode="auto">
          <a:xfrm flipH="1">
            <a:off x="5000493" y="2871166"/>
            <a:ext cx="152400" cy="252572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015BBD"/>
            </a:solidFill>
            <a:prstDash val="solid"/>
            <a:round/>
            <a:headEnd type="oval" w="med" len="med"/>
            <a:tailEnd type="triangle" w="med" len="med"/>
          </a:ln>
          <a:effectLst/>
        </p:spPr>
      </p:cxnSp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AA10A81F-B56E-8E66-1C2E-88ABE1E0FBC6}"/>
              </a:ext>
            </a:extLst>
          </p:cNvPr>
          <p:cNvCxnSpPr>
            <a:cxnSpLocks/>
          </p:cNvCxnSpPr>
          <p:nvPr/>
        </p:nvCxnSpPr>
        <p:spPr bwMode="auto">
          <a:xfrm>
            <a:off x="5902206" y="2850688"/>
            <a:ext cx="165087" cy="27305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015BBD"/>
            </a:solidFill>
            <a:prstDash val="solid"/>
            <a:round/>
            <a:headEnd type="oval" w="med" len="med"/>
            <a:tailEnd type="triangle" w="med" len="med"/>
          </a:ln>
          <a:effectLst/>
        </p:spPr>
      </p:cxnSp>
      <p:pic>
        <p:nvPicPr>
          <p:cNvPr id="40" name="Picture 39">
            <a:extLst>
              <a:ext uri="{FF2B5EF4-FFF2-40B4-BE49-F238E27FC236}">
                <a16:creationId xmlns:a16="http://schemas.microsoft.com/office/drawing/2014/main" id="{8A7EC164-0CD3-AB4E-55D3-E2CA9AE75B8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63253" y="4019550"/>
            <a:ext cx="3149600" cy="107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460525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6A15B0-66FA-AA6C-FFE1-C9914F2E27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next step is to express the energy in terms of these operators, and minimize it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433B4CD-8265-19A1-D2A7-0331A708B47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0" y="4843165"/>
            <a:ext cx="609600" cy="228600"/>
          </a:xfrm>
        </p:spPr>
        <p:txBody>
          <a:bodyPr/>
          <a:lstStyle/>
          <a:p>
            <a:fld id="{F284CB8A-0A62-C94C-94BD-7E22BB442489}" type="slidenum">
              <a:rPr lang="en-US" smtClean="0"/>
              <a:pPr/>
              <a:t>14</a:t>
            </a:fld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DC5C967-88D0-AA4E-A389-4C33E557359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  <a:p>
            <a:r>
              <a:rPr lang="en-US" dirty="0"/>
              <a:t>Find set of 𝜑</a:t>
            </a:r>
            <a:r>
              <a:rPr lang="en-US" baseline="-25000" dirty="0" err="1"/>
              <a:t>i</a:t>
            </a:r>
            <a:r>
              <a:rPr lang="en-US" dirty="0"/>
              <a:t> that minimize this energy</a:t>
            </a:r>
          </a:p>
          <a:p>
            <a:r>
              <a:rPr lang="en-US" dirty="0"/>
              <a:t>But we need to do this while keeping the 𝜑</a:t>
            </a:r>
            <a:r>
              <a:rPr lang="en-US" baseline="-25000" dirty="0" err="1"/>
              <a:t>i</a:t>
            </a:r>
            <a:r>
              <a:rPr lang="en-US" dirty="0"/>
              <a:t> orthonormal</a:t>
            </a:r>
          </a:p>
          <a:p>
            <a:r>
              <a:rPr lang="en-US" i="1" dirty="0"/>
              <a:t>Constrained</a:t>
            </a:r>
            <a:r>
              <a:rPr lang="en-US" dirty="0"/>
              <a:t> functional minimization </a:t>
            </a:r>
            <a:r>
              <a:rPr lang="en-US" dirty="0" err="1"/>
              <a:t>w.r.t.</a:t>
            </a:r>
            <a:r>
              <a:rPr lang="en-US" dirty="0"/>
              <a:t> 𝜑</a:t>
            </a:r>
            <a:r>
              <a:rPr lang="en-US" baseline="-25000" dirty="0" err="1"/>
              <a:t>i</a:t>
            </a:r>
            <a:endParaRPr lang="en-US" dirty="0"/>
          </a:p>
          <a:p>
            <a:r>
              <a:rPr lang="en-US" dirty="0"/>
              <a:t>Use Lagrange multiplier</a:t>
            </a:r>
          </a:p>
          <a:p>
            <a:pPr lvl="1"/>
            <a:r>
              <a:rPr lang="en-US" i="1" dirty="0"/>
              <a:t>Unconstrained</a:t>
            </a:r>
            <a:r>
              <a:rPr lang="en-US" dirty="0"/>
              <a:t> minimization of Lagrange function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B88885A-2A38-A128-632E-83201E5E70C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933450"/>
            <a:ext cx="4445000" cy="7239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6BE4A2D-46CF-702D-0AF6-780822534FB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800" y="4205298"/>
            <a:ext cx="7772400" cy="752167"/>
          </a:xfrm>
          <a:prstGeom prst="rect">
            <a:avLst/>
          </a:prstGeom>
        </p:spPr>
      </p:pic>
      <p:sp>
        <p:nvSpPr>
          <p:cNvPr id="7" name="Left Brace 6">
            <a:extLst>
              <a:ext uri="{FF2B5EF4-FFF2-40B4-BE49-F238E27FC236}">
                <a16:creationId xmlns:a16="http://schemas.microsoft.com/office/drawing/2014/main" id="{A66815A0-15CA-80DB-AB8A-A6800BA5AC6B}"/>
              </a:ext>
            </a:extLst>
          </p:cNvPr>
          <p:cNvSpPr/>
          <p:nvPr/>
        </p:nvSpPr>
        <p:spPr bwMode="auto">
          <a:xfrm rot="5400000">
            <a:off x="7471258" y="3486957"/>
            <a:ext cx="297484" cy="1524000"/>
          </a:xfrm>
          <a:prstGeom prst="leftBrace">
            <a:avLst>
              <a:gd name="adj1" fmla="val 8333"/>
              <a:gd name="adj2" fmla="val 27190"/>
            </a:avLst>
          </a:prstGeom>
          <a:noFill/>
          <a:ln w="25400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-109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330C735-DB00-E09F-CC33-55F51A6914A5}"/>
              </a:ext>
            </a:extLst>
          </p:cNvPr>
          <p:cNvSpPr txBox="1"/>
          <p:nvPr/>
        </p:nvSpPr>
        <p:spPr>
          <a:xfrm>
            <a:off x="7239000" y="3638550"/>
            <a:ext cx="1981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Orthonormality constraint; this equal to zero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6862645-0892-8DE2-93CE-9C9A30D4FC36}"/>
              </a:ext>
            </a:extLst>
          </p:cNvPr>
          <p:cNvSpPr txBox="1"/>
          <p:nvPr/>
        </p:nvSpPr>
        <p:spPr>
          <a:xfrm>
            <a:off x="5410200" y="4866501"/>
            <a:ext cx="40386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Lagrange multipliers; additional optimization variables</a:t>
            </a: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C4298860-CEBF-1FD3-9AE5-0317BBEAA3C9}"/>
              </a:ext>
            </a:extLst>
          </p:cNvPr>
          <p:cNvCxnSpPr>
            <a:cxnSpLocks/>
          </p:cNvCxnSpPr>
          <p:nvPr/>
        </p:nvCxnSpPr>
        <p:spPr bwMode="auto">
          <a:xfrm flipH="1" flipV="1">
            <a:off x="6400800" y="4657176"/>
            <a:ext cx="76200" cy="209325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009900"/>
            </a:solidFill>
            <a:prstDash val="solid"/>
            <a:round/>
            <a:headEnd type="none" w="med" len="med"/>
            <a:tailEnd type="triangle"/>
          </a:ln>
          <a:effectLst/>
        </p:spPr>
      </p:cxnSp>
    </p:spTree>
    <p:extLst>
      <p:ext uri="{BB962C8B-B14F-4D97-AF65-F5344CB8AC3E}">
        <p14:creationId xmlns:p14="http://schemas.microsoft.com/office/powerpoint/2010/main" val="55148996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2DC69C-26E6-6AEF-B5D5-EF06130803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Constrained functional minimization of the energy yields the </a:t>
            </a:r>
            <a:r>
              <a:rPr lang="en-US" i="1" dirty="0"/>
              <a:t>Hartree-Fock equation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ABF0952-65BA-8FDC-F219-CF7D3D254D9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84CB8A-0A62-C94C-94BD-7E22BB442489}" type="slidenum">
              <a:rPr lang="en-US" smtClean="0"/>
              <a:pPr/>
              <a:t>15</a:t>
            </a:fld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5A91CD1-A658-2E23-9470-25F5413B984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HF equation:</a:t>
            </a:r>
          </a:p>
          <a:p>
            <a:r>
              <a:rPr lang="en-US" dirty="0"/>
              <a:t>   is the </a:t>
            </a:r>
            <a:r>
              <a:rPr lang="en-US" i="1" dirty="0"/>
              <a:t>Fock operator</a:t>
            </a:r>
          </a:p>
          <a:p>
            <a:pPr marL="0" indent="0">
              <a:buNone/>
            </a:pPr>
            <a:endParaRPr lang="en-US" i="1" dirty="0"/>
          </a:p>
          <a:p>
            <a:pPr>
              <a:tabLst>
                <a:tab pos="509588" algn="l"/>
              </a:tabLst>
            </a:pPr>
            <a:r>
              <a:rPr lang="en-US" dirty="0"/>
              <a:t>The eigenfunctions of 𝜑</a:t>
            </a:r>
            <a:r>
              <a:rPr lang="en-US" baseline="-25000" dirty="0" err="1"/>
              <a:t>i</a:t>
            </a:r>
            <a:r>
              <a:rPr lang="en-US" dirty="0"/>
              <a:t> provide the minimum expectation energy via</a:t>
            </a:r>
          </a:p>
          <a:p>
            <a:pPr>
              <a:tabLst>
                <a:tab pos="509588" algn="l"/>
              </a:tabLst>
            </a:pPr>
            <a:r>
              <a:rPr lang="en-US" dirty="0"/>
              <a:t>Remember though that     and     both depend on the 𝜑</a:t>
            </a:r>
            <a:r>
              <a:rPr lang="en-US" baseline="-25000" dirty="0" err="1"/>
              <a:t>i</a:t>
            </a:r>
            <a:r>
              <a:rPr lang="en-US" dirty="0"/>
              <a:t>    </a:t>
            </a:r>
          </a:p>
          <a:p>
            <a:pPr lvl="1">
              <a:tabLst>
                <a:tab pos="509588" algn="l"/>
              </a:tabLst>
            </a:pPr>
            <a:endParaRPr lang="en-US" dirty="0"/>
          </a:p>
          <a:p>
            <a:pPr lvl="1">
              <a:tabLst>
                <a:tab pos="509588" algn="l"/>
              </a:tabLst>
            </a:pPr>
            <a:r>
              <a:rPr lang="en-US" dirty="0"/>
              <a:t>Requires self-consistent solution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54D1DB9-2496-F378-7B23-33C2BE0D62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6800" y="2179336"/>
            <a:ext cx="2260600" cy="5080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57FA553-15D6-AD6D-361D-517E07B65FD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8500" y="1689100"/>
            <a:ext cx="215900" cy="3556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09A9470-6FE9-3D7D-A994-D051D348805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47950" y="1123950"/>
            <a:ext cx="1358900" cy="3556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0AB6CAF9-8B8E-F735-E6B6-EED4C405AE1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48740" y="3094996"/>
            <a:ext cx="5105400" cy="7239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C887242D-B623-F6D9-5EC2-CE3A7C9843F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886200" y="3736004"/>
            <a:ext cx="215900" cy="35560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C0F6452E-E251-0E8A-1E1B-AF345267B95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717630" y="3736004"/>
            <a:ext cx="241300" cy="35560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B349C23B-01D3-0EA5-FB09-ECCA4339EAE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005033" y="4134204"/>
            <a:ext cx="3513812" cy="516737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493A9CC2-E5B3-D8A7-B0EC-8E81A3C41869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23552" y="4131659"/>
            <a:ext cx="3513812" cy="5192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289097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37A2DB-1131-2E28-FA77-47F71883D7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Let’s do a calculation of the electron-repulsion integrals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C7E3098-053F-C2C9-F12C-7560444ADEF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84CB8A-0A62-C94C-94BD-7E22BB442489}" type="slidenum">
              <a:rPr lang="en-US" smtClean="0"/>
              <a:pPr/>
              <a:t>16</a:t>
            </a:fld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2C6E133-3446-54A6-CB10-45E08625AE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4800" y="971550"/>
            <a:ext cx="8763000" cy="3581400"/>
          </a:xfrm>
        </p:spPr>
        <p:txBody>
          <a:bodyPr/>
          <a:lstStyle/>
          <a:p>
            <a:r>
              <a:rPr lang="en-US" dirty="0"/>
              <a:t>Use the </a:t>
            </a:r>
            <a:r>
              <a:rPr lang="en-US" i="1" dirty="0"/>
              <a:t>Slater-type orbitals</a:t>
            </a:r>
            <a:r>
              <a:rPr lang="en-US" dirty="0"/>
              <a:t> (STO) as a basis</a:t>
            </a:r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Compute the integrals</a:t>
            </a:r>
          </a:p>
          <a:p>
            <a:endParaRPr lang="en-US" dirty="0"/>
          </a:p>
          <a:p>
            <a:r>
              <a:rPr lang="en-US" dirty="0"/>
              <a:t>Compare to literature</a:t>
            </a:r>
            <a:br>
              <a:rPr lang="en-US" dirty="0"/>
            </a:br>
            <a:r>
              <a:rPr lang="en-US" dirty="0"/>
              <a:t>for some set of orbitals</a:t>
            </a:r>
          </a:p>
          <a:p>
            <a:r>
              <a:rPr lang="en-US" dirty="0"/>
              <a:t>More in next class…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4C56D71-CA8F-A6C4-4820-3721C1CA7A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3276600"/>
            <a:ext cx="1143000" cy="3810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9A4AE21-4246-70E3-546C-DBB779C5C57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14600" y="3289300"/>
            <a:ext cx="1168400" cy="3683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EA8655C-0BF3-4902-3F99-561F6B24F717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33274" y="2180345"/>
            <a:ext cx="3947076" cy="2954509"/>
          </a:xfrm>
          <a:prstGeom prst="rect">
            <a:avLst/>
          </a:prstGeom>
          <a:ln>
            <a:solidFill>
              <a:srgbClr val="015BBD"/>
            </a:solidFill>
          </a:ln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2CA47737-3767-756C-3905-47D34428CAAB}"/>
              </a:ext>
            </a:extLst>
          </p:cNvPr>
          <p:cNvSpPr txBox="1"/>
          <p:nvPr/>
        </p:nvSpPr>
        <p:spPr>
          <a:xfrm>
            <a:off x="7938208" y="3796026"/>
            <a:ext cx="1191937" cy="13388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900" dirty="0"/>
              <a:t>1.Kumar, A. &amp; Mishra, P. C. Evaluation of one-</a:t>
            </a:r>
            <a:r>
              <a:rPr lang="en-US" sz="900" dirty="0" err="1"/>
              <a:t>centre</a:t>
            </a:r>
            <a:r>
              <a:rPr lang="en-US" sz="900" dirty="0"/>
              <a:t> electron interaction integrals over slater type atomic orbitals. </a:t>
            </a:r>
            <a:r>
              <a:rPr lang="en-US" sz="900" i="1" dirty="0" err="1"/>
              <a:t>Pramana</a:t>
            </a:r>
            <a:r>
              <a:rPr lang="en-US" sz="900" dirty="0"/>
              <a:t> </a:t>
            </a:r>
            <a:r>
              <a:rPr lang="en-US" sz="900" b="1" dirty="0"/>
              <a:t>29</a:t>
            </a:r>
            <a:r>
              <a:rPr lang="en-US" sz="900" dirty="0"/>
              <a:t>, 385–390 (1987).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9C367E3-B884-A500-3C64-68BEA41190F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5800" y="1593850"/>
            <a:ext cx="6007100" cy="72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546226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F57FA1F1-27D7-0E5F-C94B-B47842FF2D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Suggested Reading/Viewing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9B344EE-1EB7-4912-3B3B-109EFBD316A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effectLst/>
                <a:latin typeface="Helvetica Neue" panose="02000503000000020004" pitchFamily="2" charset="0"/>
              </a:rPr>
              <a:t>Autschbach Sec. 3.4, </a:t>
            </a:r>
            <a:r>
              <a:rPr lang="en-US" dirty="0">
                <a:latin typeface="Helvetica Neue" panose="02000503000000020004" pitchFamily="2" charset="0"/>
              </a:rPr>
              <a:t>8.1, 8.2</a:t>
            </a:r>
            <a:endParaRPr lang="en-US" dirty="0">
              <a:effectLst/>
              <a:latin typeface="Helvetica Neue" panose="02000503000000020004" pitchFamily="2" charset="0"/>
            </a:endParaRPr>
          </a:p>
          <a:p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8889699-823C-83E4-4AD5-A72BB29ABAE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84CB8A-0A62-C94C-94BD-7E22BB442489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17022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47DE95B5-A136-C52D-3F58-18E9B33EBF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This would be a good time to outline what we’ve learned so far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F4E3DE2-C036-632C-FD83-ED9FFA0E1EE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B722CB-CB2A-6F4D-A54B-21F740C171DA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0BA198C-2851-557B-4968-F2A952C8E2A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Time-independent Schrödinger equation governs the behavior of atoms and molecules:</a:t>
            </a:r>
          </a:p>
          <a:p>
            <a:r>
              <a:rPr lang="en-US" dirty="0"/>
              <a:t>Our aim is to quantify the PES</a:t>
            </a:r>
          </a:p>
          <a:p>
            <a:pPr lvl="1"/>
            <a:r>
              <a:rPr lang="en-US" dirty="0"/>
              <a:t>expectation energy as a function of nuclear positions: ⟨</a:t>
            </a:r>
            <a:r>
              <a:rPr lang="en-US" i="1" dirty="0"/>
              <a:t>E</a:t>
            </a:r>
            <a:r>
              <a:rPr lang="en-US" dirty="0"/>
              <a:t>⟩(</a:t>
            </a:r>
            <a:r>
              <a:rPr lang="en-US" i="1" dirty="0"/>
              <a:t>Q</a:t>
            </a:r>
            <a:r>
              <a:rPr lang="en-US" sz="2000" baseline="30000" dirty="0"/>
              <a:t>(M)</a:t>
            </a:r>
            <a:r>
              <a:rPr lang="en-US" dirty="0"/>
              <a:t>)</a:t>
            </a:r>
          </a:p>
          <a:p>
            <a:r>
              <a:rPr lang="en-US" dirty="0"/>
              <a:t>Pauli principle requires antisymmetric </a:t>
            </a:r>
            <a:r>
              <a:rPr lang="el-GR" i="1" dirty="0"/>
              <a:t>ψ</a:t>
            </a:r>
            <a:r>
              <a:rPr lang="en-US" dirty="0"/>
              <a:t>: </a:t>
            </a:r>
            <a:r>
              <a:rPr lang="el-GR" i="1" dirty="0"/>
              <a:t>ψ</a:t>
            </a:r>
            <a:r>
              <a:rPr lang="en-US" dirty="0"/>
              <a:t>(</a:t>
            </a:r>
            <a:r>
              <a:rPr lang="el-GR" dirty="0"/>
              <a:t>τ</a:t>
            </a:r>
            <a:r>
              <a:rPr lang="en-US" baseline="-25000" dirty="0"/>
              <a:t>1</a:t>
            </a:r>
            <a:r>
              <a:rPr lang="en-US" dirty="0"/>
              <a:t>,</a:t>
            </a:r>
            <a:r>
              <a:rPr lang="el-GR" dirty="0"/>
              <a:t> τ</a:t>
            </a:r>
            <a:r>
              <a:rPr lang="en-US" baseline="-25000" dirty="0"/>
              <a:t>2</a:t>
            </a:r>
            <a:r>
              <a:rPr lang="en-US" dirty="0"/>
              <a:t>) = -</a:t>
            </a:r>
            <a:r>
              <a:rPr lang="el-GR" i="1" dirty="0"/>
              <a:t>ψ</a:t>
            </a:r>
            <a:r>
              <a:rPr lang="en-US" dirty="0"/>
              <a:t>(</a:t>
            </a:r>
            <a:r>
              <a:rPr lang="el-GR" dirty="0"/>
              <a:t>τ</a:t>
            </a:r>
            <a:r>
              <a:rPr lang="en-US" baseline="-25000" dirty="0"/>
              <a:t>2</a:t>
            </a:r>
            <a:r>
              <a:rPr lang="en-US" dirty="0"/>
              <a:t>,</a:t>
            </a:r>
            <a:r>
              <a:rPr lang="el-GR" dirty="0"/>
              <a:t> τ</a:t>
            </a:r>
            <a:r>
              <a:rPr lang="en-US" baseline="-25000" dirty="0"/>
              <a:t>1</a:t>
            </a:r>
            <a:r>
              <a:rPr lang="en-US" dirty="0"/>
              <a:t>)</a:t>
            </a:r>
          </a:p>
          <a:p>
            <a:pPr lvl="1"/>
            <a:r>
              <a:rPr lang="en-US" dirty="0"/>
              <a:t>Slater determinant is one way to do this</a:t>
            </a:r>
          </a:p>
          <a:p>
            <a:r>
              <a:rPr lang="en-US" dirty="0"/>
              <a:t>Energy expectation for Slater determinant is a sum over orbitals of 1- and 2-electron (and NN) terms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2C87A03-4520-9FB3-BCE1-868D0B28988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6700" y="1504950"/>
            <a:ext cx="1219200" cy="3556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7C6D1D9-2392-1636-C269-7FAC25AAD61E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rgbClr val="009900">
                <a:tint val="45000"/>
                <a:satMod val="400000"/>
              </a:srgbClr>
            </a:duotone>
          </a:blip>
          <a:stretch>
            <a:fillRect/>
          </a:stretch>
        </p:blipFill>
        <p:spPr>
          <a:xfrm>
            <a:off x="5867400" y="1504950"/>
            <a:ext cx="1833166" cy="449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88498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18AE46-2B43-ABAB-48B5-4AE824C0D9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i="1" dirty="0"/>
              <a:t>Electron spin</a:t>
            </a:r>
            <a:r>
              <a:rPr lang="en-US" dirty="0"/>
              <a:t> is a 4</a:t>
            </a:r>
            <a:r>
              <a:rPr lang="en-US" baseline="30000" dirty="0"/>
              <a:t>th</a:t>
            </a:r>
            <a:r>
              <a:rPr lang="en-US" dirty="0"/>
              <a:t> quantity that enters as a wavefunction parameter and state</a:t>
            </a:r>
            <a:endParaRPr lang="en-US" i="1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A44114B-07B6-F2D7-352D-10206701B05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84CB8A-0A62-C94C-94BD-7E22BB442489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5BAD57C-9416-8136-EEA9-04244235FD4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Wavefunction parameter, </a:t>
            </a:r>
            <a:r>
              <a:rPr lang="el-GR" dirty="0"/>
              <a:t>τ</a:t>
            </a:r>
            <a:r>
              <a:rPr lang="en-US" dirty="0"/>
              <a:t> = (</a:t>
            </a:r>
            <a:r>
              <a:rPr lang="en-US" i="1" dirty="0"/>
              <a:t>x</a:t>
            </a:r>
            <a:r>
              <a:rPr lang="en-US" dirty="0"/>
              <a:t>, </a:t>
            </a:r>
            <a:r>
              <a:rPr lang="en-US" i="1" dirty="0"/>
              <a:t>y</a:t>
            </a:r>
            <a:r>
              <a:rPr lang="en-US" dirty="0"/>
              <a:t>, </a:t>
            </a:r>
            <a:r>
              <a:rPr lang="en-US" i="1" dirty="0"/>
              <a:t>z</a:t>
            </a:r>
            <a:r>
              <a:rPr lang="en-US" dirty="0"/>
              <a:t>, </a:t>
            </a:r>
            <a:r>
              <a:rPr lang="en-US" i="1" dirty="0"/>
              <a:t>s</a:t>
            </a:r>
            <a:r>
              <a:rPr lang="en-US" dirty="0"/>
              <a:t>) = (</a:t>
            </a:r>
            <a:r>
              <a:rPr lang="en-US" b="1" dirty="0"/>
              <a:t>r</a:t>
            </a:r>
            <a:r>
              <a:rPr lang="en-US" dirty="0"/>
              <a:t>, </a:t>
            </a:r>
            <a:r>
              <a:rPr lang="en-US" i="1" dirty="0"/>
              <a:t>s</a:t>
            </a:r>
            <a:r>
              <a:rPr lang="en-US" dirty="0"/>
              <a:t>)</a:t>
            </a:r>
          </a:p>
          <a:p>
            <a:pPr lvl="1"/>
            <a:r>
              <a:rPr lang="en-US" dirty="0"/>
              <a:t>Electron spin is discrete and has two possible values, ±½</a:t>
            </a:r>
          </a:p>
          <a:p>
            <a:pPr lvl="1"/>
            <a:r>
              <a:rPr lang="en-US" dirty="0"/>
              <a:t>Physically represents an angular-momentum projection, but (non-relativistic, no magnetic field) Hamiltonian does not depend upon it</a:t>
            </a:r>
          </a:p>
          <a:p>
            <a:r>
              <a:rPr lang="en-US" dirty="0"/>
              <a:t>Wavefunction state</a:t>
            </a:r>
          </a:p>
          <a:p>
            <a:pPr lvl="1"/>
            <a:r>
              <a:rPr lang="en-US" dirty="0"/>
              <a:t>Full wavefunction comprises coordinate and spin components</a:t>
            </a:r>
          </a:p>
          <a:p>
            <a:pPr lvl="1"/>
            <a:r>
              <a:rPr lang="en-US" dirty="0"/>
              <a:t>Spin quantum number is labeled </a:t>
            </a:r>
            <a:r>
              <a:rPr lang="en-US" i="1" dirty="0" err="1"/>
              <a:t>m</a:t>
            </a:r>
            <a:r>
              <a:rPr lang="en-US" baseline="-25000" dirty="0" err="1"/>
              <a:t>s</a:t>
            </a:r>
            <a:r>
              <a:rPr lang="en-US" dirty="0"/>
              <a:t> = ±½</a:t>
            </a:r>
          </a:p>
          <a:p>
            <a:pPr lvl="1"/>
            <a:r>
              <a:rPr lang="en-US" dirty="0"/>
              <a:t>Spin quantum states are labeled </a:t>
            </a:r>
            <a:r>
              <a:rPr lang="el-GR" dirty="0"/>
              <a:t>α</a:t>
            </a:r>
            <a:r>
              <a:rPr lang="en-US" dirty="0"/>
              <a:t> and </a:t>
            </a:r>
            <a:r>
              <a:rPr lang="el-GR" dirty="0"/>
              <a:t>β</a:t>
            </a:r>
            <a:r>
              <a:rPr lang="en-US" dirty="0"/>
              <a:t> </a:t>
            </a:r>
          </a:p>
          <a:p>
            <a:pPr lvl="1"/>
            <a:r>
              <a:rPr lang="en-US" dirty="0"/>
              <a:t>Most important in connection to the Pauli principle</a:t>
            </a:r>
          </a:p>
        </p:txBody>
      </p:sp>
    </p:spTree>
    <p:extLst>
      <p:ext uri="{BB962C8B-B14F-4D97-AF65-F5344CB8AC3E}">
        <p14:creationId xmlns:p14="http://schemas.microsoft.com/office/powerpoint/2010/main" val="3796768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018E45-AF7D-9968-F8F1-95B73F0A1C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Take care to distinguish between spin </a:t>
            </a:r>
            <a:r>
              <a:rPr lang="en-US" i="1" dirty="0"/>
              <a:t>parameter</a:t>
            </a:r>
            <a:r>
              <a:rPr lang="en-US" dirty="0"/>
              <a:t> and spin </a:t>
            </a:r>
            <a:r>
              <a:rPr lang="en-US" i="1" dirty="0"/>
              <a:t>state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5CE473A-BBE9-472A-DEA6-45C50C7B44E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84CB8A-0A62-C94C-94BD-7E22BB442489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84A5740-84D3-4BD1-8190-A85B45D450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4800" y="1123950"/>
            <a:ext cx="8763000" cy="3581400"/>
          </a:xfrm>
        </p:spPr>
        <p:txBody>
          <a:bodyPr/>
          <a:lstStyle/>
          <a:p>
            <a:r>
              <a:rPr lang="en-US" dirty="0"/>
              <a:t>Spin parameter </a:t>
            </a:r>
            <a:r>
              <a:rPr lang="en-US" i="1" dirty="0"/>
              <a:t>s</a:t>
            </a:r>
            <a:r>
              <a:rPr lang="en-US" dirty="0"/>
              <a:t> = ±½</a:t>
            </a:r>
            <a:r>
              <a:rPr lang="en-US" i="1" dirty="0"/>
              <a:t> </a:t>
            </a:r>
            <a:r>
              <a:rPr lang="en-US" dirty="0"/>
              <a:t> (or ↑,↓) is akin to spatial coordinate </a:t>
            </a:r>
            <a:r>
              <a:rPr lang="en-US" b="1" i="1" dirty="0"/>
              <a:t>r</a:t>
            </a:r>
            <a:endParaRPr lang="en-US" b="1" dirty="0"/>
          </a:p>
          <a:p>
            <a:r>
              <a:rPr lang="en-US" dirty="0"/>
              <a:t>Full electron state combines spatial and spin components</a:t>
            </a:r>
          </a:p>
          <a:p>
            <a:endParaRPr lang="en-US" dirty="0"/>
          </a:p>
          <a:p>
            <a:pPr lvl="1"/>
            <a:r>
              <a:rPr lang="el-GR" dirty="0"/>
              <a:t>α</a:t>
            </a:r>
            <a:r>
              <a:rPr lang="en-US" dirty="0"/>
              <a:t>(+½) = 1; </a:t>
            </a:r>
            <a:r>
              <a:rPr lang="el-GR" dirty="0"/>
              <a:t>α</a:t>
            </a:r>
            <a:r>
              <a:rPr lang="en-US" dirty="0"/>
              <a:t>(-½) = 0; </a:t>
            </a:r>
            <a:r>
              <a:rPr lang="el-GR" dirty="0"/>
              <a:t>β</a:t>
            </a:r>
            <a:r>
              <a:rPr lang="en-US" dirty="0"/>
              <a:t>(+½) = 0; </a:t>
            </a:r>
            <a:r>
              <a:rPr lang="el-GR" dirty="0"/>
              <a:t>β</a:t>
            </a:r>
            <a:r>
              <a:rPr lang="en-US" dirty="0"/>
              <a:t>(-½) = 1</a:t>
            </a:r>
          </a:p>
          <a:p>
            <a:pPr lvl="1"/>
            <a:r>
              <a:rPr lang="en-US" dirty="0"/>
              <a:t>𝜑 is a “spin orbital”</a:t>
            </a:r>
          </a:p>
          <a:p>
            <a:r>
              <a:rPr lang="en-US" dirty="0"/>
              <a:t>Bracket includes sum over spins if spin orbitals are averaged</a:t>
            </a:r>
          </a:p>
          <a:p>
            <a:endParaRPr lang="en-US" dirty="0"/>
          </a:p>
          <a:p>
            <a:pPr lvl="1"/>
            <a:r>
              <a:rPr lang="en-US" dirty="0"/>
              <a:t>Wavefunctions are orthogonal if spin states are different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BBB2AE8-77E6-A93E-9F0D-6EB26E6BC7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1200" y="2254250"/>
            <a:ext cx="1968500" cy="3175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6A16F99-550C-DC0A-16F2-D7155C455686}"/>
              </a:ext>
            </a:extLst>
          </p:cNvPr>
          <p:cNvSpPr txBox="1"/>
          <p:nvPr/>
        </p:nvSpPr>
        <p:spPr>
          <a:xfrm>
            <a:off x="4156328" y="2169775"/>
            <a:ext cx="30260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where </a:t>
            </a:r>
            <a:r>
              <a:rPr lang="el-GR" dirty="0"/>
              <a:t>σ</a:t>
            </a:r>
            <a:r>
              <a:rPr lang="en-US" dirty="0"/>
              <a:t> = </a:t>
            </a:r>
            <a:r>
              <a:rPr lang="el-GR" dirty="0"/>
              <a:t>α</a:t>
            </a:r>
            <a:r>
              <a:rPr lang="en-US" dirty="0"/>
              <a:t> or </a:t>
            </a:r>
            <a:r>
              <a:rPr lang="el-GR" dirty="0"/>
              <a:t>β</a:t>
            </a:r>
            <a:r>
              <a:rPr lang="en-US" dirty="0"/>
              <a:t>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6951053-3786-DE36-212F-93F2B256EA7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31900" y="3994150"/>
            <a:ext cx="6769100" cy="7874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7E94043E-D0E6-8087-9EBF-C594A5B3F066}"/>
              </a:ext>
            </a:extLst>
          </p:cNvPr>
          <p:cNvSpPr txBox="1"/>
          <p:nvPr/>
        </p:nvSpPr>
        <p:spPr>
          <a:xfrm>
            <a:off x="6885114" y="2536874"/>
            <a:ext cx="2286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Separation of orbital  into product of spatial and spin wavefunctions is an excellent approximation</a:t>
            </a:r>
          </a:p>
        </p:txBody>
      </p:sp>
    </p:spTree>
    <p:extLst>
      <p:ext uri="{BB962C8B-B14F-4D97-AF65-F5344CB8AC3E}">
        <p14:creationId xmlns:p14="http://schemas.microsoft.com/office/powerpoint/2010/main" val="29955655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ADAC05-FF0D-5796-CB1C-639155C428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0"/>
            <a:ext cx="8458200" cy="895350"/>
          </a:xfrm>
        </p:spPr>
        <p:txBody>
          <a:bodyPr/>
          <a:lstStyle/>
          <a:p>
            <a:r>
              <a:rPr lang="en-US" dirty="0"/>
              <a:t>For a 2</a:t>
            </a:r>
            <a:r>
              <a:rPr lang="en-US" i="1" dirty="0"/>
              <a:t>n</a:t>
            </a:r>
            <a:r>
              <a:rPr lang="en-US" dirty="0"/>
              <a:t>-electron system: </a:t>
            </a:r>
            <a:r>
              <a:rPr lang="en-US" i="1" dirty="0"/>
              <a:t>n</a:t>
            </a:r>
            <a:r>
              <a:rPr lang="en-US" dirty="0"/>
              <a:t> spatial orbitals, each with 2 spin states, provides a full set of orbitals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7FA792E-0FF5-55A1-08DF-1BE02AEC12C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84CB8A-0A62-C94C-94BD-7E22BB442489}" type="slidenum">
              <a:rPr lang="en-US" smtClean="0"/>
              <a:pPr/>
              <a:t>5</a:t>
            </a:fld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B111316-AA0A-1984-FF07-FBFC84F240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8465" y="936330"/>
            <a:ext cx="3084035" cy="585921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E36000E6-C053-4D9A-8FE9-4513FD9D1251}"/>
              </a:ext>
            </a:extLst>
          </p:cNvPr>
          <p:cNvSpPr txBox="1"/>
          <p:nvPr/>
        </p:nvSpPr>
        <p:spPr>
          <a:xfrm>
            <a:off x="2942304" y="906731"/>
            <a:ext cx="16764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 to </a:t>
            </a:r>
            <a:r>
              <a:rPr lang="en-US" sz="1000" dirty="0" err="1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MyBraKet.nb</a:t>
            </a:r>
            <a:endParaRPr lang="en-US" sz="1000" dirty="0">
              <a:solidFill>
                <a:srgbClr val="0099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D2C8515-9FC9-165C-9A45-76F9B8C5522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EFE"/>
              </a:clrFrom>
              <a:clrTo>
                <a:srgbClr val="FF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6504" y="936330"/>
            <a:ext cx="3103073" cy="416954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E0B92CF1-E5EE-B967-2FD5-FBDCA5622F55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94241" y="1559108"/>
            <a:ext cx="5874964" cy="64294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3147C2CA-B44F-6EAD-B6B2-39F4FF893997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11873" y="2276015"/>
            <a:ext cx="2655528" cy="2837144"/>
          </a:xfrm>
          <a:prstGeom prst="rect">
            <a:avLst/>
          </a:prstGeom>
          <a:ln>
            <a:solidFill>
              <a:srgbClr val="015BBC"/>
            </a:solidFill>
          </a:ln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BD36EEF6-474D-5487-0879-23191226DDC3}"/>
              </a:ext>
            </a:extLst>
          </p:cNvPr>
          <p:cNvSpPr txBox="1"/>
          <p:nvPr/>
        </p:nvSpPr>
        <p:spPr>
          <a:xfrm>
            <a:off x="4120536" y="2276015"/>
            <a:ext cx="174686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1-electron contribution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7293E4D-6B05-7D7B-157A-BA1ACC304066}"/>
              </a:ext>
            </a:extLst>
          </p:cNvPr>
          <p:cNvSpPr txBox="1"/>
          <p:nvPr/>
        </p:nvSpPr>
        <p:spPr>
          <a:xfrm>
            <a:off x="3440472" y="2231650"/>
            <a:ext cx="680064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00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 electrons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7C5BA73-0C40-32EA-712E-9E11A25CEEE1}"/>
              </a:ext>
            </a:extLst>
          </p:cNvPr>
          <p:cNvSpPr txBox="1"/>
          <p:nvPr/>
        </p:nvSpPr>
        <p:spPr>
          <a:xfrm>
            <a:off x="703007" y="4836160"/>
            <a:ext cx="174686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normalized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4C04E0A8-589C-85C6-2EF4-90FA1A635C01}"/>
              </a:ext>
            </a:extLst>
          </p:cNvPr>
          <p:cNvSpPr txBox="1"/>
          <p:nvPr/>
        </p:nvSpPr>
        <p:spPr>
          <a:xfrm>
            <a:off x="134452" y="4400550"/>
            <a:ext cx="3406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1200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ψ</a:t>
            </a:r>
            <a:r>
              <a:rPr lang="en-US" sz="1200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CC87AAC-5EA4-8291-2140-94FE4EB5D833}"/>
              </a:ext>
            </a:extLst>
          </p:cNvPr>
          <p:cNvSpPr txBox="1"/>
          <p:nvPr/>
        </p:nvSpPr>
        <p:spPr>
          <a:xfrm>
            <a:off x="390515" y="3638550"/>
            <a:ext cx="1287950" cy="200055"/>
          </a:xfrm>
          <a:prstGeom prst="rect">
            <a:avLst/>
          </a:prstGeom>
          <a:solidFill>
            <a:srgbClr val="EEEEEE"/>
          </a:solidFill>
        </p:spPr>
        <p:txBody>
          <a:bodyPr wrap="square" rtlCol="0">
            <a:spAutoFit/>
          </a:bodyPr>
          <a:lstStyle/>
          <a:p>
            <a:r>
              <a:rPr lang="en-US" sz="700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Spin-orbital #1          #2</a:t>
            </a:r>
          </a:p>
        </p:txBody>
      </p: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EC4C21DD-57CC-FBE4-A388-52E5CB9410CF}"/>
              </a:ext>
            </a:extLst>
          </p:cNvPr>
          <p:cNvCxnSpPr>
            <a:cxnSpLocks/>
          </p:cNvCxnSpPr>
          <p:nvPr/>
        </p:nvCxnSpPr>
        <p:spPr bwMode="auto">
          <a:xfrm>
            <a:off x="762000" y="3790950"/>
            <a:ext cx="0" cy="15240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009900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08CE7432-1DFF-9C62-1C15-1180C13744C8}"/>
              </a:ext>
            </a:extLst>
          </p:cNvPr>
          <p:cNvCxnSpPr>
            <a:cxnSpLocks/>
          </p:cNvCxnSpPr>
          <p:nvPr/>
        </p:nvCxnSpPr>
        <p:spPr bwMode="auto">
          <a:xfrm>
            <a:off x="1371600" y="3790950"/>
            <a:ext cx="0" cy="15240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009900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26" name="Left Bracket 25">
            <a:extLst>
              <a:ext uri="{FF2B5EF4-FFF2-40B4-BE49-F238E27FC236}">
                <a16:creationId xmlns:a16="http://schemas.microsoft.com/office/drawing/2014/main" id="{6019EC38-3E75-1C7D-8B05-9296F0460BEC}"/>
              </a:ext>
            </a:extLst>
          </p:cNvPr>
          <p:cNvSpPr/>
          <p:nvPr/>
        </p:nvSpPr>
        <p:spPr bwMode="auto">
          <a:xfrm rot="5400000">
            <a:off x="718910" y="3704960"/>
            <a:ext cx="86179" cy="589639"/>
          </a:xfrm>
          <a:prstGeom prst="leftBracket">
            <a:avLst/>
          </a:prstGeom>
          <a:noFill/>
          <a:ln w="9525" cap="flat" cmpd="sng" algn="ctr">
            <a:solidFill>
              <a:srgbClr val="0099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-109" charset="0"/>
            </a:endParaRPr>
          </a:p>
        </p:txBody>
      </p:sp>
      <p:sp>
        <p:nvSpPr>
          <p:cNvPr id="27" name="Left Bracket 26">
            <a:extLst>
              <a:ext uri="{FF2B5EF4-FFF2-40B4-BE49-F238E27FC236}">
                <a16:creationId xmlns:a16="http://schemas.microsoft.com/office/drawing/2014/main" id="{2D30C288-9FE4-3E37-F81B-A8850D7BE243}"/>
              </a:ext>
            </a:extLst>
          </p:cNvPr>
          <p:cNvSpPr/>
          <p:nvPr/>
        </p:nvSpPr>
        <p:spPr bwMode="auto">
          <a:xfrm rot="5400000">
            <a:off x="1322816" y="3704960"/>
            <a:ext cx="86179" cy="589639"/>
          </a:xfrm>
          <a:prstGeom prst="leftBracket">
            <a:avLst/>
          </a:prstGeom>
          <a:noFill/>
          <a:ln w="9525" cap="flat" cmpd="sng" algn="ctr">
            <a:solidFill>
              <a:srgbClr val="0099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-109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A1E9EAE1-5066-9D07-D694-C78CB04CE250}"/>
              </a:ext>
            </a:extLst>
          </p:cNvPr>
          <p:cNvSpPr txBox="1"/>
          <p:nvPr/>
        </p:nvSpPr>
        <p:spPr>
          <a:xfrm>
            <a:off x="1668040" y="3983560"/>
            <a:ext cx="64287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00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electron #1</a:t>
            </a:r>
          </a:p>
          <a:p>
            <a:r>
              <a:rPr lang="en-US" sz="700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#2</a:t>
            </a:r>
          </a:p>
        </p:txBody>
      </p:sp>
      <p:pic>
        <p:nvPicPr>
          <p:cNvPr id="29" name="Picture 28">
            <a:extLst>
              <a:ext uri="{FF2B5EF4-FFF2-40B4-BE49-F238E27FC236}">
                <a16:creationId xmlns:a16="http://schemas.microsoft.com/office/drawing/2014/main" id="{FFFE904C-79B1-7BCB-20AD-4E4FAE1B759A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43600" y="2553014"/>
            <a:ext cx="3182953" cy="1834510"/>
          </a:xfrm>
          <a:prstGeom prst="rect">
            <a:avLst/>
          </a:prstGeom>
          <a:ln>
            <a:solidFill>
              <a:srgbClr val="015BBC"/>
            </a:solidFill>
          </a:ln>
        </p:spPr>
      </p:pic>
      <p:sp>
        <p:nvSpPr>
          <p:cNvPr id="30" name="TextBox 29">
            <a:extLst>
              <a:ext uri="{FF2B5EF4-FFF2-40B4-BE49-F238E27FC236}">
                <a16:creationId xmlns:a16="http://schemas.microsoft.com/office/drawing/2014/main" id="{F8595B92-C2B1-4C14-5D4D-E46AE5EF0E4D}"/>
              </a:ext>
            </a:extLst>
          </p:cNvPr>
          <p:cNvSpPr txBox="1"/>
          <p:nvPr/>
        </p:nvSpPr>
        <p:spPr>
          <a:xfrm>
            <a:off x="7086600" y="2549280"/>
            <a:ext cx="174686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2-electron contribution</a:t>
            </a:r>
          </a:p>
        </p:txBody>
      </p: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0ADA65AD-7E5A-B93B-80B7-9E8BC0B43F5F}"/>
              </a:ext>
            </a:extLst>
          </p:cNvPr>
          <p:cNvCxnSpPr>
            <a:cxnSpLocks/>
            <a:stCxn id="15" idx="1"/>
          </p:cNvCxnSpPr>
          <p:nvPr/>
        </p:nvCxnSpPr>
        <p:spPr bwMode="auto">
          <a:xfrm flipH="1" flipV="1">
            <a:off x="552011" y="4988560"/>
            <a:ext cx="150996" cy="10299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009900"/>
            </a:solidFill>
            <a:prstDash val="solid"/>
            <a:round/>
            <a:headEnd type="none" w="med" len="med"/>
            <a:tailEnd type="triangle"/>
          </a:ln>
          <a:effectLst/>
        </p:spPr>
      </p:cxnSp>
    </p:spTree>
    <p:extLst>
      <p:ext uri="{BB962C8B-B14F-4D97-AF65-F5344CB8AC3E}">
        <p14:creationId xmlns:p14="http://schemas.microsoft.com/office/powerpoint/2010/main" val="14147662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06A948-20AF-70E0-D36D-C9754AA5AE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Considering spin state, up to two electrons can occupy the same spatial orbital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534D883-AD51-E7C1-0D02-16F49B2BD7E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84CB8A-0A62-C94C-94BD-7E22BB442489}" type="slidenum">
              <a:rPr lang="en-US" smtClean="0"/>
              <a:pPr/>
              <a:t>6</a:t>
            </a:fld>
            <a:endParaRPr lang="en-US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908A3509-DF51-E943-BC97-B9D0C6093BC7}"/>
              </a:ext>
            </a:extLst>
          </p:cNvPr>
          <p:cNvGrpSpPr/>
          <p:nvPr/>
        </p:nvGrpSpPr>
        <p:grpSpPr>
          <a:xfrm>
            <a:off x="-152400" y="742950"/>
            <a:ext cx="8194292" cy="4248150"/>
            <a:chOff x="-152400" y="742950"/>
            <a:chExt cx="8194292" cy="4248150"/>
          </a:xfrm>
        </p:grpSpPr>
        <p:pic>
          <p:nvPicPr>
            <p:cNvPr id="8" name="Picture 4" descr="Period (periodic table) - Wikipedia">
              <a:extLst>
                <a:ext uri="{FF2B5EF4-FFF2-40B4-BE49-F238E27FC236}">
                  <a16:creationId xmlns:a16="http://schemas.microsoft.com/office/drawing/2014/main" id="{717A7AE1-6180-24D8-4970-0F0CA46B4FC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alphaModFix amt="2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4800" y="742950"/>
              <a:ext cx="7696200" cy="41719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2" descr="Periodic Table with Quantum Numbers">
              <a:extLst>
                <a:ext uri="{FF2B5EF4-FFF2-40B4-BE49-F238E27FC236}">
                  <a16:creationId xmlns:a16="http://schemas.microsoft.com/office/drawing/2014/main" id="{45A6DA94-075D-766D-8D41-1A712D6A09D8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alphaModFix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2641"/>
            <a:stretch/>
          </p:blipFill>
          <p:spPr bwMode="auto">
            <a:xfrm>
              <a:off x="609599" y="971550"/>
              <a:ext cx="7432293" cy="31242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Picture 2" descr="Periodic Table with Quantum Numbers">
              <a:extLst>
                <a:ext uri="{FF2B5EF4-FFF2-40B4-BE49-F238E27FC236}">
                  <a16:creationId xmlns:a16="http://schemas.microsoft.com/office/drawing/2014/main" id="{49B6E222-A150-0F30-2425-93B63ACEECC3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alphaModFix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7830"/>
            <a:stretch/>
          </p:blipFill>
          <p:spPr bwMode="auto">
            <a:xfrm>
              <a:off x="-152400" y="4095750"/>
              <a:ext cx="7432293" cy="8953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E8B46BC6-F8AE-9164-125F-D42DE5AAA32F}"/>
              </a:ext>
            </a:extLst>
          </p:cNvPr>
          <p:cNvSpPr txBox="1"/>
          <p:nvPr/>
        </p:nvSpPr>
        <p:spPr>
          <a:xfrm>
            <a:off x="1620646" y="1074092"/>
            <a:ext cx="432295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i="1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lang="en-US" sz="1400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sz="1400" i="1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𝓁</a:t>
            </a:r>
            <a:r>
              <a:rPr lang="en-US" sz="1400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= 0; </a:t>
            </a:r>
            <a:r>
              <a:rPr lang="en-US" sz="1400" i="1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</a:t>
            </a:r>
            <a:r>
              <a:rPr lang="en-US" sz="1400" i="1" baseline="-25000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𝓁 </a:t>
            </a:r>
            <a:r>
              <a:rPr lang="en-US" sz="1400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= 0 </a:t>
            </a:r>
            <a:r>
              <a:rPr lang="en-US" sz="1400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itchFamily="2" charset="2"/>
              </a:rPr>
              <a:t></a:t>
            </a:r>
            <a:r>
              <a:rPr lang="en-US" sz="1400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 spin orbitals</a:t>
            </a:r>
            <a:endParaRPr lang="en-US" sz="1400" i="1" dirty="0">
              <a:solidFill>
                <a:srgbClr val="0099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400" i="1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r>
              <a:rPr lang="en-US" sz="1400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sz="1400" i="1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𝓁</a:t>
            </a:r>
            <a:r>
              <a:rPr lang="en-US" sz="1400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= 1; </a:t>
            </a:r>
            <a:r>
              <a:rPr lang="en-US" sz="1400" i="1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</a:t>
            </a:r>
            <a:r>
              <a:rPr lang="en-US" sz="1400" i="1" baseline="-25000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𝓁 </a:t>
            </a:r>
            <a:r>
              <a:rPr lang="en-US" sz="1400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= -1, 0, 1 </a:t>
            </a:r>
            <a:r>
              <a:rPr lang="en-US" sz="1400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itchFamily="2" charset="2"/>
              </a:rPr>
              <a:t></a:t>
            </a:r>
            <a:r>
              <a:rPr lang="en-US" sz="1400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6 spin orbitals</a:t>
            </a:r>
          </a:p>
          <a:p>
            <a:r>
              <a:rPr lang="en-US" sz="1400" i="1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  <a:r>
              <a:rPr lang="en-US" sz="1400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sz="1400" i="1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𝓁</a:t>
            </a:r>
            <a:r>
              <a:rPr lang="en-US" sz="1400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= 2; </a:t>
            </a:r>
            <a:r>
              <a:rPr lang="en-US" sz="1400" i="1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</a:t>
            </a:r>
            <a:r>
              <a:rPr lang="en-US" sz="1400" i="1" baseline="-25000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𝓁 </a:t>
            </a:r>
            <a:r>
              <a:rPr lang="en-US" sz="1400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= -2, -1, 0, 1, 2 </a:t>
            </a:r>
            <a:r>
              <a:rPr lang="en-US" sz="1400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itchFamily="2" charset="2"/>
              </a:rPr>
              <a:t></a:t>
            </a:r>
            <a:r>
              <a:rPr lang="en-US" sz="1400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10 spin orbitals</a:t>
            </a:r>
          </a:p>
          <a:p>
            <a:r>
              <a:rPr lang="en-US" sz="1400" i="1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</a:t>
            </a:r>
            <a:r>
              <a:rPr lang="en-US" sz="1400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sz="1400" i="1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𝓁</a:t>
            </a:r>
            <a:r>
              <a:rPr lang="en-US" sz="1400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= 3; </a:t>
            </a:r>
            <a:r>
              <a:rPr lang="en-US" sz="1400" i="1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</a:t>
            </a:r>
            <a:r>
              <a:rPr lang="en-US" sz="1400" i="1" baseline="-25000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𝓁 </a:t>
            </a:r>
            <a:r>
              <a:rPr lang="en-US" sz="1400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= -3,-2,-1,0,1,2,3 </a:t>
            </a:r>
            <a:r>
              <a:rPr lang="en-US" sz="1400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itchFamily="2" charset="2"/>
              </a:rPr>
              <a:t></a:t>
            </a:r>
            <a:r>
              <a:rPr lang="en-US" sz="1400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14 spin orbitals</a:t>
            </a:r>
            <a:endParaRPr lang="en-US" sz="1400" i="1" dirty="0">
              <a:solidFill>
                <a:srgbClr val="0099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EFCA492-B677-51DC-AD87-5D8401A3AB31}"/>
              </a:ext>
            </a:extLst>
          </p:cNvPr>
          <p:cNvSpPr txBox="1"/>
          <p:nvPr/>
        </p:nvSpPr>
        <p:spPr>
          <a:xfrm>
            <a:off x="706244" y="2340917"/>
            <a:ext cx="73356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009900"/>
                </a:solidFill>
              </a:rPr>
              <a:t> 1   2     1   2   3   4   5    6   7   8   9   10  1   2    3   4   5   6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10DF6DF-C3FB-D64D-4365-FB4B6AB6E8F0}"/>
              </a:ext>
            </a:extLst>
          </p:cNvPr>
          <p:cNvSpPr txBox="1"/>
          <p:nvPr/>
        </p:nvSpPr>
        <p:spPr>
          <a:xfrm>
            <a:off x="1679902" y="4491335"/>
            <a:ext cx="578769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009900"/>
                </a:solidFill>
              </a:rPr>
              <a:t>1   2   3   4   5    6   7   8   9   10  11  12 13 14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59882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99A2F834-AE0B-4FAF-8280-1E7B4EAC8B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0"/>
            <a:ext cx="8610600" cy="895350"/>
          </a:xfrm>
        </p:spPr>
        <p:txBody>
          <a:bodyPr/>
          <a:lstStyle/>
          <a:p>
            <a:r>
              <a:rPr lang="en-US" dirty="0"/>
              <a:t>Energy expectation for Slater wavefunction is sum of 1-</a:t>
            </a:r>
            <a:r>
              <a:rPr lang="en-US" i="1" dirty="0"/>
              <a:t>e</a:t>
            </a:r>
            <a:r>
              <a:rPr lang="en-US" dirty="0"/>
              <a:t> terms and electron repulsion integrals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8AE022D-4E80-9CE3-4DB9-3CC25245FC0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B722CB-CB2A-6F4D-A54B-21F740C171DA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F112869-5EB5-B891-16E5-238C589FA37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  <a:p>
            <a:r>
              <a:rPr lang="en-US" dirty="0"/>
              <a:t>ERIs include Coulomb and exchange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Total energy obtained by adding NN Coulomb sum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32EE64D-CF8F-678A-2D37-D2E51618AE7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16632"/>
          <a:stretch/>
        </p:blipFill>
        <p:spPr>
          <a:xfrm>
            <a:off x="914400" y="1047593"/>
            <a:ext cx="5029200" cy="5080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83A349C-06F1-E70D-91E1-D07632CFE39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87895"/>
          <a:stretch/>
        </p:blipFill>
        <p:spPr>
          <a:xfrm>
            <a:off x="7543800" y="4400550"/>
            <a:ext cx="730250" cy="5080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CFD159D9-30A8-5DE3-44B2-D3DE79408A2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0" y="2330371"/>
            <a:ext cx="4572000" cy="762000"/>
          </a:xfrm>
          <a:prstGeom prst="rect">
            <a:avLst/>
          </a:prstGeom>
        </p:spPr>
      </p:pic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D8477219-7623-60F6-2A82-A4A505803876}"/>
              </a:ext>
            </a:extLst>
          </p:cNvPr>
          <p:cNvCxnSpPr>
            <a:cxnSpLocks/>
          </p:cNvCxnSpPr>
          <p:nvPr/>
        </p:nvCxnSpPr>
        <p:spPr bwMode="auto">
          <a:xfrm flipH="1">
            <a:off x="2209800" y="1555593"/>
            <a:ext cx="228600" cy="863757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009900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10460808-E66F-7631-570E-6899872626BE}"/>
              </a:ext>
            </a:extLst>
          </p:cNvPr>
          <p:cNvCxnSpPr>
            <a:cxnSpLocks/>
          </p:cNvCxnSpPr>
          <p:nvPr/>
        </p:nvCxnSpPr>
        <p:spPr bwMode="auto">
          <a:xfrm>
            <a:off x="3276600" y="2038350"/>
            <a:ext cx="609600" cy="38100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009900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4A615F41-7532-839E-288C-317DA0ADE665}"/>
              </a:ext>
            </a:extLst>
          </p:cNvPr>
          <p:cNvCxnSpPr>
            <a:cxnSpLocks/>
          </p:cNvCxnSpPr>
          <p:nvPr/>
        </p:nvCxnSpPr>
        <p:spPr bwMode="auto">
          <a:xfrm>
            <a:off x="4815399" y="2026896"/>
            <a:ext cx="213801" cy="392454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009900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832C5F1D-41A4-871B-A7FC-F71C60B4025B}"/>
              </a:ext>
            </a:extLst>
          </p:cNvPr>
          <p:cNvSpPr txBox="1"/>
          <p:nvPr/>
        </p:nvSpPr>
        <p:spPr>
          <a:xfrm>
            <a:off x="4945398" y="2858667"/>
            <a:ext cx="11512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Mulliken form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3B3847B1-A500-2B6A-EE7D-7F54A269745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57600" y="3804686"/>
            <a:ext cx="4283152" cy="437572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31ED4A14-0542-DB4D-C31E-8D91F15A12B0}"/>
              </a:ext>
            </a:extLst>
          </p:cNvPr>
          <p:cNvSpPr txBox="1"/>
          <p:nvPr/>
        </p:nvSpPr>
        <p:spPr>
          <a:xfrm>
            <a:off x="7992768" y="3350090"/>
            <a:ext cx="11512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Coulomb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BD854CD8-67A8-63BD-D5EC-8152E0451528}"/>
              </a:ext>
            </a:extLst>
          </p:cNvPr>
          <p:cNvSpPr txBox="1"/>
          <p:nvPr/>
        </p:nvSpPr>
        <p:spPr>
          <a:xfrm>
            <a:off x="7992768" y="3837801"/>
            <a:ext cx="11512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Exchange</a:t>
            </a:r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411275F5-339C-43B8-E2AC-5F3771B40CE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06346" y="2601334"/>
            <a:ext cx="710575" cy="197382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02F096A9-768D-C4D3-B33F-F7D79F7933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57600" y="3276842"/>
            <a:ext cx="4375150" cy="497176"/>
          </a:xfrm>
          <a:prstGeom prst="rect">
            <a:avLst/>
          </a:prstGeom>
        </p:spPr>
      </p:pic>
      <p:sp>
        <p:nvSpPr>
          <p:cNvPr id="30" name="TextBox 29">
            <a:extLst>
              <a:ext uri="{FF2B5EF4-FFF2-40B4-BE49-F238E27FC236}">
                <a16:creationId xmlns:a16="http://schemas.microsoft.com/office/drawing/2014/main" id="{C8672EED-C150-E121-2A4A-E3935C201762}"/>
              </a:ext>
            </a:extLst>
          </p:cNvPr>
          <p:cNvSpPr txBox="1"/>
          <p:nvPr/>
        </p:nvSpPr>
        <p:spPr>
          <a:xfrm>
            <a:off x="6757693" y="2660216"/>
            <a:ext cx="11512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Spin orbitals</a:t>
            </a:r>
          </a:p>
        </p:txBody>
      </p: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1798BA94-FAFA-B2DC-B229-D5C9A5FB0C44}"/>
              </a:ext>
            </a:extLst>
          </p:cNvPr>
          <p:cNvCxnSpPr>
            <a:cxnSpLocks/>
          </p:cNvCxnSpPr>
          <p:nvPr/>
        </p:nvCxnSpPr>
        <p:spPr bwMode="auto">
          <a:xfrm flipH="1">
            <a:off x="7170199" y="2908276"/>
            <a:ext cx="19522" cy="441814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009900"/>
            </a:solidFill>
            <a:prstDash val="solid"/>
            <a:round/>
            <a:headEnd type="none" w="med" len="med"/>
            <a:tailEnd type="triangle"/>
          </a:ln>
          <a:effectLst/>
        </p:spPr>
      </p:cxnSp>
    </p:spTree>
    <p:extLst>
      <p:ext uri="{BB962C8B-B14F-4D97-AF65-F5344CB8AC3E}">
        <p14:creationId xmlns:p14="http://schemas.microsoft.com/office/powerpoint/2010/main" val="204171732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41BC19-0CF1-629C-43DB-EFC44B470D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</a:t>
            </a:r>
            <a:r>
              <a:rPr lang="en-US" i="1" dirty="0"/>
              <a:t>variational principle </a:t>
            </a:r>
            <a:r>
              <a:rPr lang="en-US" dirty="0"/>
              <a:t>provides a powerful tool for estimating the wavefunction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AB2EEB2-892E-C100-62D3-A7BE1295A6B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84CB8A-0A62-C94C-94BD-7E22BB442489}" type="slidenum">
              <a:rPr lang="en-US" smtClean="0"/>
              <a:pPr/>
              <a:t>8</a:t>
            </a:fld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A50F13F-7197-8DF2-F630-697A9E6DE5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200" y="1047750"/>
            <a:ext cx="9067800" cy="3581400"/>
          </a:xfrm>
        </p:spPr>
        <p:txBody>
          <a:bodyPr/>
          <a:lstStyle/>
          <a:p>
            <a:endParaRPr lang="en-US" dirty="0"/>
          </a:p>
          <a:p>
            <a:r>
              <a:rPr lang="en-US" dirty="0"/>
              <a:t>The lowest eigenvalue of the Hamiltonian defines the </a:t>
            </a:r>
            <a:r>
              <a:rPr lang="en-US" i="1" dirty="0"/>
              <a:t>ground-state energy</a:t>
            </a:r>
            <a:r>
              <a:rPr lang="en-US" dirty="0"/>
              <a:t>, </a:t>
            </a:r>
            <a:r>
              <a:rPr lang="en-US" i="1" dirty="0"/>
              <a:t>E</a:t>
            </a:r>
            <a:r>
              <a:rPr lang="en-US" baseline="-25000" dirty="0"/>
              <a:t>0</a:t>
            </a:r>
            <a:endParaRPr lang="en-US" dirty="0"/>
          </a:p>
          <a:p>
            <a:r>
              <a:rPr lang="en-US" dirty="0"/>
              <a:t>The variational principle says that the expectation value of </a:t>
            </a:r>
            <a:r>
              <a:rPr lang="en-US" i="1" dirty="0"/>
              <a:t>E</a:t>
            </a:r>
            <a:r>
              <a:rPr lang="en-US" dirty="0"/>
              <a:t> for </a:t>
            </a:r>
            <a:r>
              <a:rPr lang="en-US" i="1" dirty="0"/>
              <a:t>any</a:t>
            </a:r>
            <a:r>
              <a:rPr lang="en-US" dirty="0"/>
              <a:t> normalized wavefunction </a:t>
            </a:r>
            <a:r>
              <a:rPr lang="en-US" i="1" dirty="0"/>
              <a:t>f</a:t>
            </a:r>
            <a:r>
              <a:rPr lang="en-US" dirty="0"/>
              <a:t> is bounded from below by </a:t>
            </a:r>
            <a:r>
              <a:rPr lang="en-US" i="1" dirty="0"/>
              <a:t>E</a:t>
            </a:r>
            <a:r>
              <a:rPr lang="en-US" baseline="-25000" dirty="0"/>
              <a:t>0</a:t>
            </a:r>
            <a:r>
              <a:rPr lang="en-US" dirty="0"/>
              <a:t>:</a:t>
            </a:r>
          </a:p>
          <a:p>
            <a:endParaRPr lang="en-US" dirty="0"/>
          </a:p>
          <a:p>
            <a:r>
              <a:rPr lang="en-US" dirty="0"/>
              <a:t>We can guide estimation of the true wavefunction </a:t>
            </a:r>
            <a:r>
              <a:rPr lang="el-GR" i="1" dirty="0"/>
              <a:t>ψ</a:t>
            </a:r>
            <a:r>
              <a:rPr lang="en-US" dirty="0"/>
              <a:t> by using any degrees of freedom in </a:t>
            </a:r>
            <a:r>
              <a:rPr lang="en-US" i="1" dirty="0"/>
              <a:t>f</a:t>
            </a:r>
            <a:r>
              <a:rPr lang="en-US" dirty="0"/>
              <a:t> to minimize </a:t>
            </a:r>
          </a:p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34100F5-483F-6B61-D682-CFCA6D40E9D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43200" y="1080969"/>
            <a:ext cx="2324100" cy="355600"/>
          </a:xfrm>
          <a:prstGeom prst="rect">
            <a:avLst/>
          </a:prstGeom>
          <a:ln>
            <a:noFill/>
          </a:ln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4EEC119-0124-67BA-1A70-F150CC7DEDB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73350" y="3529132"/>
            <a:ext cx="2463800" cy="3556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F17FE83A-92CD-7A11-0D0E-56986458F1B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19800" y="4540250"/>
            <a:ext cx="431800" cy="3175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8CAE1C07-E089-2DB2-F776-34807B1480F0}"/>
              </a:ext>
            </a:extLst>
          </p:cNvPr>
          <p:cNvSpPr txBox="1"/>
          <p:nvPr/>
        </p:nvSpPr>
        <p:spPr>
          <a:xfrm>
            <a:off x="5384236" y="3884732"/>
            <a:ext cx="26167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equality achieved when </a:t>
            </a:r>
            <a:r>
              <a:rPr lang="en-US" sz="1200" i="1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</a:t>
            </a:r>
            <a:r>
              <a:rPr lang="en-US" sz="1200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≡ </a:t>
            </a:r>
            <a:r>
              <a:rPr lang="el-GR" sz="1200" i="1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ψ</a:t>
            </a:r>
            <a:r>
              <a:rPr lang="en-US" sz="1200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3C5AAFC8-D017-A995-D8DF-886A53779ACB}"/>
              </a:ext>
            </a:extLst>
          </p:cNvPr>
          <p:cNvCxnSpPr>
            <a:cxnSpLocks/>
          </p:cNvCxnSpPr>
          <p:nvPr/>
        </p:nvCxnSpPr>
        <p:spPr bwMode="auto">
          <a:xfrm flipH="1" flipV="1">
            <a:off x="4648200" y="3917951"/>
            <a:ext cx="762000" cy="11918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009900"/>
            </a:solidFill>
            <a:prstDash val="solid"/>
            <a:round/>
            <a:headEnd type="none" w="med" len="med"/>
            <a:tailEnd type="triangle"/>
          </a:ln>
          <a:effectLst/>
        </p:spPr>
      </p:cxnSp>
    </p:spTree>
    <p:extLst>
      <p:ext uri="{BB962C8B-B14F-4D97-AF65-F5344CB8AC3E}">
        <p14:creationId xmlns:p14="http://schemas.microsoft.com/office/powerpoint/2010/main" val="288015044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807212-731D-2AF4-DBEE-0BAA11C05F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0"/>
            <a:ext cx="8166100" cy="895350"/>
          </a:xfrm>
        </p:spPr>
        <p:txBody>
          <a:bodyPr/>
          <a:lstStyle/>
          <a:p>
            <a:r>
              <a:rPr lang="en-US" dirty="0"/>
              <a:t>An an example of the variational principle, use a Gaussian to estimate the 1s hydrogen orbital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28DAFAC-77A2-E49A-2277-B3D6C209F02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84CB8A-0A62-C94C-94BD-7E22BB442489}" type="slidenum">
              <a:rPr lang="en-US" smtClean="0"/>
              <a:pPr/>
              <a:t>9</a:t>
            </a:fld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7523366-2AF4-3796-A057-24D0ADC657F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Normalized wavefunction estimate:</a:t>
            </a:r>
          </a:p>
          <a:p>
            <a:r>
              <a:rPr lang="en-US" dirty="0"/>
              <a:t>Hamiltonian:</a:t>
            </a:r>
          </a:p>
          <a:p>
            <a:r>
              <a:rPr lang="en-US" dirty="0"/>
              <a:t>Expectation energy: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3F9653C-068E-E105-715E-6B5611DC275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62600" y="918493"/>
            <a:ext cx="3136900" cy="71024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731E1F8-695A-CCC7-16C2-A57CFB7D9AD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86050" y="1581150"/>
            <a:ext cx="2552700" cy="5842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674828C3-7292-9A8B-F070-1FF89BF2D4C4}"/>
              </a:ext>
            </a:extLst>
          </p:cNvPr>
          <p:cNvSpPr txBox="1"/>
          <p:nvPr/>
        </p:nvSpPr>
        <p:spPr>
          <a:xfrm>
            <a:off x="1962778" y="1990158"/>
            <a:ext cx="79884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atomic units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2B9A59CC-46E7-3272-98FC-DD087236380F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05600" y="2058637"/>
            <a:ext cx="1295627" cy="665513"/>
          </a:xfrm>
          <a:prstGeom prst="rect">
            <a:avLst/>
          </a:prstGeom>
          <a:ln>
            <a:solidFill>
              <a:srgbClr val="015BBC"/>
            </a:solidFill>
          </a:ln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C4E2FEA4-D898-9B23-E378-77C0978A9671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4800" y="2839552"/>
            <a:ext cx="4012237" cy="2173295"/>
          </a:xfrm>
          <a:prstGeom prst="rect">
            <a:avLst/>
          </a:prstGeom>
        </p:spPr>
      </p:pic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92D71AFE-CDAF-8725-DC47-ACE305DFA96A}"/>
              </a:ext>
            </a:extLst>
          </p:cNvPr>
          <p:cNvCxnSpPr>
            <a:cxnSpLocks/>
          </p:cNvCxnSpPr>
          <p:nvPr/>
        </p:nvCxnSpPr>
        <p:spPr bwMode="auto">
          <a:xfrm>
            <a:off x="1524000" y="4552950"/>
            <a:ext cx="0" cy="30480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009900"/>
            </a:solidFill>
            <a:prstDash val="solid"/>
            <a:round/>
            <a:headEnd type="none" w="med" len="med"/>
            <a:tailEnd type="triangle"/>
          </a:ln>
          <a:effectLst/>
        </p:spPr>
      </p:cxnSp>
      <p:pic>
        <p:nvPicPr>
          <p:cNvPr id="22" name="Picture 21">
            <a:extLst>
              <a:ext uri="{FF2B5EF4-FFF2-40B4-BE49-F238E27FC236}">
                <a16:creationId xmlns:a16="http://schemas.microsoft.com/office/drawing/2014/main" id="{F43E916A-B066-6984-9414-3916E57E720B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35509" y="4601799"/>
            <a:ext cx="1919628" cy="511901"/>
          </a:xfrm>
          <a:prstGeom prst="rect">
            <a:avLst/>
          </a:prstGeom>
          <a:ln>
            <a:solidFill>
              <a:srgbClr val="015BBC"/>
            </a:solidFill>
          </a:ln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ADDFF5CE-4B37-101D-3AB9-824DCF29FB1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508194" y="2005323"/>
            <a:ext cx="2857500" cy="774700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40000C9A-D8FB-E60C-CCA9-ABA15528EF3D}"/>
              </a:ext>
            </a:extLst>
          </p:cNvPr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96846" y="2861049"/>
            <a:ext cx="3634921" cy="224153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8356A21-FDCD-D88E-20A2-998C795F82D3}"/>
              </a:ext>
            </a:extLst>
          </p:cNvPr>
          <p:cNvSpPr txBox="1"/>
          <p:nvPr/>
        </p:nvSpPr>
        <p:spPr>
          <a:xfrm>
            <a:off x="2761620" y="4355730"/>
            <a:ext cx="168553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Compare to E = -½ (exact)</a:t>
            </a: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16E7E27E-EFB8-EF2D-4C7E-5E0E120B10CA}"/>
              </a:ext>
            </a:extLst>
          </p:cNvPr>
          <p:cNvCxnSpPr>
            <a:cxnSpLocks/>
          </p:cNvCxnSpPr>
          <p:nvPr/>
        </p:nvCxnSpPr>
        <p:spPr bwMode="auto">
          <a:xfrm flipH="1">
            <a:off x="2819400" y="4552950"/>
            <a:ext cx="304800" cy="36195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009900"/>
            </a:solidFill>
            <a:prstDash val="solid"/>
            <a:round/>
            <a:headEnd type="none" w="med" len="med"/>
            <a:tailEnd type="triangle"/>
          </a:ln>
          <a:effectLst/>
        </p:spPr>
      </p:cxnSp>
    </p:spTree>
    <p:extLst>
      <p:ext uri="{BB962C8B-B14F-4D97-AF65-F5344CB8AC3E}">
        <p14:creationId xmlns:p14="http://schemas.microsoft.com/office/powerpoint/2010/main" val="1146779862"/>
      </p:ext>
    </p:extLst>
  </p:cSld>
  <p:clrMapOvr>
    <a:masterClrMapping/>
  </p:clrMapOvr>
</p:sld>
</file>

<file path=ppt/theme/theme1.xml><?xml version="1.0" encoding="utf-8"?>
<a:theme xmlns:a="http://schemas.openxmlformats.org/drawingml/2006/main" name="UB Blue Bar">
  <a:themeElements>
    <a:clrScheme name="Office Theme 6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C0C0C0"/>
      </a:accent1>
      <a:accent2>
        <a:srgbClr val="0066FF"/>
      </a:accent2>
      <a:accent3>
        <a:srgbClr val="FFFFFF"/>
      </a:accent3>
      <a:accent4>
        <a:srgbClr val="000000"/>
      </a:accent4>
      <a:accent5>
        <a:srgbClr val="DCDCDC"/>
      </a:accent5>
      <a:accent6>
        <a:srgbClr val="005CE7"/>
      </a:accent6>
      <a:hlink>
        <a:srgbClr val="FF0000"/>
      </a:hlink>
      <a:folHlink>
        <a:srgbClr val="009900"/>
      </a:folHlink>
    </a:clrScheme>
    <a:fontScheme name="Office Theme">
      <a:majorFont>
        <a:latin typeface="Comic Sans MS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Times New Roman" pitchFamily="-109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Times New Roman" pitchFamily="-109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4" id="{6B0A490E-4D09-5C40-A556-7245B0895941}" vid="{9CD2DE77-F722-FD44-A58B-FEF7E79E59D5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UB Blue Bar</Template>
  <TotalTime>14641</TotalTime>
  <Words>947</Words>
  <Application>Microsoft Macintosh PowerPoint</Application>
  <PresentationFormat>On-screen Show (16:9)</PresentationFormat>
  <Paragraphs>134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3" baseType="lpstr">
      <vt:lpstr>Arial</vt:lpstr>
      <vt:lpstr>Comic Sans MS</vt:lpstr>
      <vt:lpstr>Helvetica</vt:lpstr>
      <vt:lpstr>Helvetica Neue</vt:lpstr>
      <vt:lpstr>Times New Roman</vt:lpstr>
      <vt:lpstr>UB Blue Bar</vt:lpstr>
      <vt:lpstr>Lecture 5 Hartree-Fock Theory</vt:lpstr>
      <vt:lpstr>This would be a good time to outline what we’ve learned so far</vt:lpstr>
      <vt:lpstr>Electron spin is a 4th quantity that enters as a wavefunction parameter and state</vt:lpstr>
      <vt:lpstr>Take care to distinguish between spin parameter and spin state</vt:lpstr>
      <vt:lpstr>For a 2n-electron system: n spatial orbitals, each with 2 spin states, provides a full set of orbitals</vt:lpstr>
      <vt:lpstr>Considering spin state, up to two electrons can occupy the same spatial orbital </vt:lpstr>
      <vt:lpstr>Energy expectation for Slater wavefunction is sum of 1-e terms and electron repulsion integrals</vt:lpstr>
      <vt:lpstr>The variational principle provides a powerful tool for estimating the wavefunction</vt:lpstr>
      <vt:lpstr>An an example of the variational principle, use a Gaussian to estimate the 1s hydrogen orbital</vt:lpstr>
      <vt:lpstr>Another demonstration of the variational principle arose in HW1 application to PiaB</vt:lpstr>
      <vt:lpstr>Hartree-Fock theory applies the variational principle to the Slater-determinant energy</vt:lpstr>
      <vt:lpstr>The Coulomb operator averages interaction with the electron density of all orbitals</vt:lpstr>
      <vt:lpstr>The exchange operator is defined in a similar fashion</vt:lpstr>
      <vt:lpstr>The next step is to express the energy in terms of these operators, and minimize it </vt:lpstr>
      <vt:lpstr>Constrained functional minimization of the energy yields the Hartree-Fock equation</vt:lpstr>
      <vt:lpstr>Let’s do a calculation of the electron-repulsion integrals</vt:lpstr>
      <vt:lpstr>Suggested Reading/Viewing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Lecture 4 Hartree-Fock Theory</dc:title>
  <dc:creator>Microsoft Office User</dc:creator>
  <cp:lastModifiedBy>Microsoft Office User</cp:lastModifiedBy>
  <cp:revision>51</cp:revision>
  <dcterms:created xsi:type="dcterms:W3CDTF">2024-01-30T19:03:16Z</dcterms:created>
  <dcterms:modified xsi:type="dcterms:W3CDTF">2024-02-13T03:29:47Z</dcterms:modified>
</cp:coreProperties>
</file>