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86" r:id="rId2"/>
    <p:sldId id="501" r:id="rId3"/>
    <p:sldId id="487" r:id="rId4"/>
    <p:sldId id="500" r:id="rId5"/>
    <p:sldId id="502" r:id="rId6"/>
    <p:sldId id="503" r:id="rId7"/>
    <p:sldId id="506" r:id="rId8"/>
    <p:sldId id="518" r:id="rId9"/>
    <p:sldId id="511" r:id="rId10"/>
    <p:sldId id="512" r:id="rId11"/>
    <p:sldId id="530" r:id="rId12"/>
    <p:sldId id="513" r:id="rId13"/>
    <p:sldId id="529" r:id="rId14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BBC"/>
    <a:srgbClr val="009900"/>
    <a:srgbClr val="EEEEEE"/>
    <a:srgbClr val="FF6600"/>
    <a:srgbClr val="E6E6E6"/>
    <a:srgbClr val="3299FF"/>
    <a:srgbClr val="99FFCC"/>
    <a:srgbClr val="FF3300"/>
    <a:srgbClr val="FF00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50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5.png"/><Relationship Id="rId7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11" Type="http://schemas.openxmlformats.org/officeDocument/2006/relationships/image" Target="../media/image31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3</a:t>
            </a:r>
            <a:br>
              <a:rPr lang="en-US" dirty="0"/>
            </a:br>
            <a:r>
              <a:rPr lang="en-US" sz="3200" dirty="0"/>
              <a:t>Many-electron systems and the Pauli principle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Potential energy of electrons and nuclei; Born-Oppenheimer approximation; Hartree product; Pauli exclusion; Slater determinants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31C762-C73A-6860-B146-552B04978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708C88-0D44-E525-2A79-706DFC86A77B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E73D1-381F-092C-2CA7-1621A8FE0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Mathematica</a:t>
            </a:r>
            <a:r>
              <a:rPr lang="en-US" dirty="0"/>
              <a:t> can be used to demonstrate some simple properties of determinants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3FD14F-6317-9060-3D93-F61EC7E44E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083295-C4EA-C4FB-C30B-438EDD9A8E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971550"/>
            <a:ext cx="2064049" cy="41280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E03D54-6038-70D9-7E0A-FC19D252831D}"/>
              </a:ext>
            </a:extLst>
          </p:cNvPr>
          <p:cNvSpPr txBox="1"/>
          <p:nvPr/>
        </p:nvSpPr>
        <p:spPr>
          <a:xfrm>
            <a:off x="356710" y="2310140"/>
            <a:ext cx="2283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swapping rows changes sign of determinant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AE7468-E6AD-374A-2C11-D58644B2F840}"/>
              </a:ext>
            </a:extLst>
          </p:cNvPr>
          <p:cNvSpPr txBox="1"/>
          <p:nvPr/>
        </p:nvSpPr>
        <p:spPr>
          <a:xfrm>
            <a:off x="356710" y="3350910"/>
            <a:ext cx="2386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swapping columns changes sign of determinant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549A56-ED4C-2CD6-DC51-2B157BF1F3DD}"/>
              </a:ext>
            </a:extLst>
          </p:cNvPr>
          <p:cNvSpPr txBox="1"/>
          <p:nvPr/>
        </p:nvSpPr>
        <p:spPr>
          <a:xfrm>
            <a:off x="356710" y="4290536"/>
            <a:ext cx="2386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adding a multiple of one row/column to another does not change determinant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D181BE-D25B-0A02-8756-18F731D9CA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6656" y="1019537"/>
            <a:ext cx="2971800" cy="404696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2ED04C7-8107-4828-8F21-0BD279F25648}"/>
              </a:ext>
            </a:extLst>
          </p:cNvPr>
          <p:cNvGrpSpPr/>
          <p:nvPr/>
        </p:nvGrpSpPr>
        <p:grpSpPr>
          <a:xfrm>
            <a:off x="6019800" y="2114550"/>
            <a:ext cx="228600" cy="228600"/>
            <a:chOff x="6019800" y="2114550"/>
            <a:chExt cx="228600" cy="228600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DD31383-020B-4C35-862A-8333FF133C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2114550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1A2FAF-C8E9-B69B-74B9-3A3E157A42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2343150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22E50B-30EF-14CC-9834-03C5E4A5D3D2}"/>
              </a:ext>
            </a:extLst>
          </p:cNvPr>
          <p:cNvGrpSpPr/>
          <p:nvPr/>
        </p:nvGrpSpPr>
        <p:grpSpPr>
          <a:xfrm rot="5400000">
            <a:off x="6934200" y="2452360"/>
            <a:ext cx="228600" cy="990600"/>
            <a:chOff x="6019800" y="2114550"/>
            <a:chExt cx="228600" cy="228600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B241C9D-E839-52F0-693B-57A354586F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2114550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822CB71-148C-1064-75BC-9F4635EF5B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2343150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0058337-C353-AED6-F06E-1839950AE9D5}"/>
              </a:ext>
            </a:extLst>
          </p:cNvPr>
          <p:cNvGrpSpPr/>
          <p:nvPr/>
        </p:nvGrpSpPr>
        <p:grpSpPr>
          <a:xfrm>
            <a:off x="6071083" y="4367151"/>
            <a:ext cx="232492" cy="135215"/>
            <a:chOff x="6019800" y="2114550"/>
            <a:chExt cx="232492" cy="135215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16589FE-5BD3-BCF7-8441-F7B1CA168A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19800" y="2114550"/>
              <a:ext cx="232492" cy="1095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8575F5A-2C7D-DA88-4DE9-9862FA510F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023692" y="2249765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5922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C5580-202F-1B01-FE9D-97433672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 Slater determinant for 2-electron, 2-orbital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4D5238-1331-B5F1-905C-F32F1F3F80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588D69-687D-698A-57F0-3670C6AC2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Switch electron labels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D698C1-8CA1-CD99-23CF-D2B286240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047750"/>
            <a:ext cx="4953000" cy="1460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DC815D-E770-E205-7285-B021031C4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486150"/>
            <a:ext cx="4953000" cy="1041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424ECB-17E4-D2CD-768E-CADA812BE2B0}"/>
              </a:ext>
            </a:extLst>
          </p:cNvPr>
          <p:cNvSpPr txBox="1"/>
          <p:nvPr/>
        </p:nvSpPr>
        <p:spPr>
          <a:xfrm>
            <a:off x="3733800" y="438905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obeys Pauli principle!</a:t>
            </a:r>
          </a:p>
        </p:txBody>
      </p:sp>
    </p:spTree>
    <p:extLst>
      <p:ext uri="{BB962C8B-B14F-4D97-AF65-F5344CB8AC3E}">
        <p14:creationId xmlns:p14="http://schemas.microsoft.com/office/powerpoint/2010/main" val="35188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241AF53F-73F0-7F5D-6BA3-EAFF60F147D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2545" y="951827"/>
            <a:ext cx="3862636" cy="4153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6CA982-FEBE-1992-560C-A8D1496C8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Mathematica</a:t>
            </a:r>
            <a:r>
              <a:rPr lang="en-US" dirty="0"/>
              <a:t> can be used to construct a Slater determinant of orbitals for arbitrary </a:t>
            </a:r>
            <a:r>
              <a:rPr lang="en-US" i="1" dirty="0"/>
              <a:t>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38F6C2-E25C-ED25-ED49-E8F30FEEE4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4A331-FE31-DAC4-5934-B68DAA20837E}"/>
              </a:ext>
            </a:extLst>
          </p:cNvPr>
          <p:cNvSpPr txBox="1"/>
          <p:nvPr/>
        </p:nvSpPr>
        <p:spPr>
          <a:xfrm>
            <a:off x="4935600" y="142291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6700A-95CF-500A-0236-77B337B3B8CE}"/>
              </a:ext>
            </a:extLst>
          </p:cNvPr>
          <p:cNvSpPr txBox="1"/>
          <p:nvPr/>
        </p:nvSpPr>
        <p:spPr>
          <a:xfrm>
            <a:off x="6272700" y="892839"/>
            <a:ext cx="894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tauList0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1B873-3272-344D-1367-49FCF789AA01}"/>
              </a:ext>
            </a:extLst>
          </p:cNvPr>
          <p:cNvSpPr txBox="1"/>
          <p:nvPr/>
        </p:nvSpPr>
        <p:spPr>
          <a:xfrm>
            <a:off x="5009606" y="1935123"/>
            <a:ext cx="89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CBDC32-E872-02BF-CBD5-00A86CBBB0BA}"/>
              </a:ext>
            </a:extLst>
          </p:cNvPr>
          <p:cNvSpPr txBox="1"/>
          <p:nvPr/>
        </p:nvSpPr>
        <p:spPr>
          <a:xfrm>
            <a:off x="4998231" y="4108585"/>
            <a:ext cx="171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terms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BBEDEC-18CA-1A30-A678-19C0F79B8737}"/>
              </a:ext>
            </a:extLst>
          </p:cNvPr>
          <p:cNvSpPr txBox="1"/>
          <p:nvPr/>
        </p:nvSpPr>
        <p:spPr>
          <a:xfrm>
            <a:off x="6022463" y="4508699"/>
            <a:ext cx="894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tauList1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0B7833-879E-6B17-898C-80A834362FCE}"/>
              </a:ext>
            </a:extLst>
          </p:cNvPr>
          <p:cNvSpPr txBox="1"/>
          <p:nvPr/>
        </p:nvSpPr>
        <p:spPr>
          <a:xfrm>
            <a:off x="5345503" y="4816480"/>
            <a:ext cx="36271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(original)+</a:t>
            </a:r>
            <a:r>
              <a:rPr lang="el-GR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(permuted)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694ECA-AC81-196F-D4AE-D9E9FC40DD1E}"/>
              </a:ext>
            </a:extLst>
          </p:cNvPr>
          <p:cNvSpPr txBox="1"/>
          <p:nvPr/>
        </p:nvSpPr>
        <p:spPr>
          <a:xfrm>
            <a:off x="7952558" y="4312563"/>
            <a:ext cx="11828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term in </a:t>
            </a:r>
            <a:r>
              <a:rPr lang="el-GR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 each </a:t>
            </a:r>
            <a:r>
              <a:rPr lang="el-GR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each </a:t>
            </a:r>
            <a:r>
              <a:rPr lang="el-GR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exactly once</a:t>
            </a:r>
            <a:endParaRPr lang="en-US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A00B8B-0247-6F50-8899-9606ECE6142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848600" y="4094947"/>
            <a:ext cx="310995" cy="251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Left Brace 22">
            <a:extLst>
              <a:ext uri="{FF2B5EF4-FFF2-40B4-BE49-F238E27FC236}">
                <a16:creationId xmlns:a16="http://schemas.microsoft.com/office/drawing/2014/main" id="{094CC848-6A9C-9DEC-A5C0-A57A16F8E2E4}"/>
              </a:ext>
            </a:extLst>
          </p:cNvPr>
          <p:cNvSpPr/>
          <p:nvPr/>
        </p:nvSpPr>
        <p:spPr bwMode="auto">
          <a:xfrm rot="5400000">
            <a:off x="2459394" y="1373544"/>
            <a:ext cx="194004" cy="2659607"/>
          </a:xfrm>
          <a:prstGeom prst="leftBrace">
            <a:avLst>
              <a:gd name="adj1" fmla="val 24801"/>
              <a:gd name="adj2" fmla="val 16048"/>
            </a:avLst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2530B6-8158-2758-4100-077BFC491AF9}"/>
              </a:ext>
            </a:extLst>
          </p:cNvPr>
          <p:cNvSpPr txBox="1"/>
          <p:nvPr/>
        </p:nvSpPr>
        <p:spPr>
          <a:xfrm>
            <a:off x="3307821" y="2361658"/>
            <a:ext cx="305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18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294BB8B-AEE2-4065-F68C-2D8F935185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02" y="892840"/>
            <a:ext cx="5039392" cy="412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76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Autschbach Ch. 7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8C51DB9-4771-A458-6A11-2218C4171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The potential energy for a system of electrons and nuclei is a sum of Coulomb terms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81C5A-30E4-EFE6-9E4D-6EADAC4892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3FCBB6-4389-A532-187C-74E865113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Electrons + nuclei = (atom, molecule, or molecules)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2AD584-5EE5-1E9A-E3E6-09D029D3FE2E}"/>
              </a:ext>
            </a:extLst>
          </p:cNvPr>
          <p:cNvSpPr txBox="1"/>
          <p:nvPr/>
        </p:nvSpPr>
        <p:spPr>
          <a:xfrm>
            <a:off x="1168315" y="3083024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baseline="-25000" dirty="0"/>
              <a:t>2</a:t>
            </a: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7D8C2D8-1585-BC96-A70C-37A300B1FFAF}"/>
              </a:ext>
            </a:extLst>
          </p:cNvPr>
          <p:cNvGrpSpPr/>
          <p:nvPr/>
        </p:nvGrpSpPr>
        <p:grpSpPr>
          <a:xfrm>
            <a:off x="3807668" y="2375955"/>
            <a:ext cx="308098" cy="261610"/>
            <a:chOff x="1043556" y="2495550"/>
            <a:chExt cx="308098" cy="26161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68B0B9D-EFE6-9B16-80C6-240356F0D75F}"/>
                </a:ext>
              </a:extLst>
            </p:cNvPr>
            <p:cNvSpPr/>
            <p:nvPr/>
          </p:nvSpPr>
          <p:spPr bwMode="auto">
            <a:xfrm>
              <a:off x="1066800" y="2495550"/>
              <a:ext cx="261610" cy="26161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4B43118-EC46-BB6F-9C63-E93D5DD59DA0}"/>
                </a:ext>
              </a:extLst>
            </p:cNvPr>
            <p:cNvSpPr txBox="1"/>
            <p:nvPr/>
          </p:nvSpPr>
          <p:spPr>
            <a:xfrm>
              <a:off x="1043556" y="2508758"/>
              <a:ext cx="3080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+6</a:t>
              </a: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F0995010-7E10-C7A9-A924-9615A9DDC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868" y="1958401"/>
            <a:ext cx="143177" cy="13335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C1BF8F6-06EA-D9B4-5934-8834E4B10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522" y="2322487"/>
            <a:ext cx="143177" cy="13335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DD77023-8DB2-A484-2A9D-1AC2209CF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364" y="2244151"/>
            <a:ext cx="143177" cy="13335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E66783C-4A1E-696C-EE93-D13C2BD36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17" y="1997520"/>
            <a:ext cx="143177" cy="13335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02A2CF1-32E2-30BE-2F5D-30808321C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323" y="2792853"/>
            <a:ext cx="143177" cy="13335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5919273-4EEC-01C8-1146-18CDBFF26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825" y="2705719"/>
            <a:ext cx="143177" cy="133351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1D90EB61-F339-4A1F-7D0E-F3FE00A2F493}"/>
              </a:ext>
            </a:extLst>
          </p:cNvPr>
          <p:cNvGrpSpPr/>
          <p:nvPr/>
        </p:nvGrpSpPr>
        <p:grpSpPr>
          <a:xfrm>
            <a:off x="3468541" y="2926204"/>
            <a:ext cx="308098" cy="261610"/>
            <a:chOff x="1043556" y="2495550"/>
            <a:chExt cx="308098" cy="26161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3112AEF-F8D9-46F6-7B2C-D624B573CDBA}"/>
                </a:ext>
              </a:extLst>
            </p:cNvPr>
            <p:cNvSpPr/>
            <p:nvPr/>
          </p:nvSpPr>
          <p:spPr bwMode="auto">
            <a:xfrm>
              <a:off x="1066800" y="2495550"/>
              <a:ext cx="261610" cy="26161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7D37DE7-FD70-BADA-C837-8E40F1E28274}"/>
                </a:ext>
              </a:extLst>
            </p:cNvPr>
            <p:cNvSpPr txBox="1"/>
            <p:nvPr/>
          </p:nvSpPr>
          <p:spPr>
            <a:xfrm>
              <a:off x="1043556" y="2508758"/>
              <a:ext cx="3080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+1</a:t>
              </a: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7568DA58-94B3-272A-AA6A-0665B9D50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718" y="1739975"/>
            <a:ext cx="219376" cy="21450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44EE6FC4-4E2E-8E11-A71C-CC21035A30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6304" y="1973660"/>
            <a:ext cx="401333" cy="392415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4C5658F9-C725-C4FA-DD92-C888A0D1D23F}"/>
              </a:ext>
            </a:extLst>
          </p:cNvPr>
          <p:cNvGrpSpPr/>
          <p:nvPr/>
        </p:nvGrpSpPr>
        <p:grpSpPr>
          <a:xfrm>
            <a:off x="4162413" y="2926204"/>
            <a:ext cx="308098" cy="261610"/>
            <a:chOff x="1043556" y="2495550"/>
            <a:chExt cx="308098" cy="26161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80A41FB-E216-12E9-8616-B98ABE04D8D7}"/>
                </a:ext>
              </a:extLst>
            </p:cNvPr>
            <p:cNvSpPr/>
            <p:nvPr/>
          </p:nvSpPr>
          <p:spPr bwMode="auto">
            <a:xfrm>
              <a:off x="1066800" y="2495550"/>
              <a:ext cx="261610" cy="26161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A395CEA-F58F-F22B-2248-678EF651880D}"/>
                </a:ext>
              </a:extLst>
            </p:cNvPr>
            <p:cNvSpPr txBox="1"/>
            <p:nvPr/>
          </p:nvSpPr>
          <p:spPr>
            <a:xfrm>
              <a:off x="1043556" y="2508758"/>
              <a:ext cx="3080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+1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BB6C7ABD-675A-4BD0-517F-ED5EA509721C}"/>
              </a:ext>
            </a:extLst>
          </p:cNvPr>
          <p:cNvSpPr txBox="1"/>
          <p:nvPr/>
        </p:nvSpPr>
        <p:spPr>
          <a:xfrm>
            <a:off x="2088997" y="3170244"/>
            <a:ext cx="1031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scale!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15BC7E57-94CA-0A2E-F81A-B6FCFA7DC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890" y="2789307"/>
            <a:ext cx="143177" cy="133351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F963CBC-CA51-B642-95DA-6B968854C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719" y="2956985"/>
            <a:ext cx="143177" cy="13335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1E3C5F9-FE00-3301-A409-94EE24D911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5002" y="1853858"/>
            <a:ext cx="143177" cy="133351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840516D-14F5-3D76-0FE5-A18D61B6BBF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4168" y="2580413"/>
            <a:ext cx="143177" cy="133351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8C7B88E0-D0F8-24F5-F6C6-A2D8172BD2AE}"/>
              </a:ext>
            </a:extLst>
          </p:cNvPr>
          <p:cNvSpPr txBox="1"/>
          <p:nvPr/>
        </p:nvSpPr>
        <p:spPr>
          <a:xfrm>
            <a:off x="3608875" y="3176885"/>
            <a:ext cx="80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</a:t>
            </a:r>
            <a:r>
              <a:rPr lang="en-US" baseline="-25000" dirty="0"/>
              <a:t>4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2D7EEEE-8E9E-1547-E1F0-6A0CAD78573D}"/>
              </a:ext>
            </a:extLst>
          </p:cNvPr>
          <p:cNvGrpSpPr/>
          <p:nvPr/>
        </p:nvGrpSpPr>
        <p:grpSpPr>
          <a:xfrm>
            <a:off x="1043556" y="2175432"/>
            <a:ext cx="892122" cy="694767"/>
            <a:chOff x="1043556" y="2175432"/>
            <a:chExt cx="892122" cy="69476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10D7460-B0C4-8068-D026-DE5858760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8410" y="2175432"/>
              <a:ext cx="143177" cy="133351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B0FE36D-A5F4-2B03-184F-2209257D6AD0}"/>
                </a:ext>
              </a:extLst>
            </p:cNvPr>
            <p:cNvGrpSpPr/>
            <p:nvPr/>
          </p:nvGrpSpPr>
          <p:grpSpPr>
            <a:xfrm>
              <a:off x="1043556" y="2417352"/>
              <a:ext cx="308098" cy="261610"/>
              <a:chOff x="1043556" y="2495550"/>
              <a:chExt cx="308098" cy="261610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E4C7BB06-553D-62EC-11DC-0D6E7E9B4775}"/>
                  </a:ext>
                </a:extLst>
              </p:cNvPr>
              <p:cNvSpPr/>
              <p:nvPr/>
            </p:nvSpPr>
            <p:spPr bwMode="auto">
              <a:xfrm>
                <a:off x="1066800" y="2495550"/>
                <a:ext cx="261610" cy="26161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2527AFD-825C-5789-A7BF-039619FDED89}"/>
                  </a:ext>
                </a:extLst>
              </p:cNvPr>
              <p:cNvSpPr txBox="1"/>
              <p:nvPr/>
            </p:nvSpPr>
            <p:spPr>
              <a:xfrm>
                <a:off x="1043556" y="2508758"/>
                <a:ext cx="30809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+1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06DB31F-DD21-E69B-8A56-74F45F9F4D70}"/>
                </a:ext>
              </a:extLst>
            </p:cNvPr>
            <p:cNvGrpSpPr/>
            <p:nvPr/>
          </p:nvGrpSpPr>
          <p:grpSpPr>
            <a:xfrm>
              <a:off x="1627580" y="2417352"/>
              <a:ext cx="308098" cy="261610"/>
              <a:chOff x="1043556" y="2495550"/>
              <a:chExt cx="308098" cy="261610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574386F-64B8-3DD5-CAC6-48107251D733}"/>
                  </a:ext>
                </a:extLst>
              </p:cNvPr>
              <p:cNvSpPr/>
              <p:nvPr/>
            </p:nvSpPr>
            <p:spPr bwMode="auto">
              <a:xfrm>
                <a:off x="1066800" y="2495550"/>
                <a:ext cx="261610" cy="26161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173B12-D904-81EF-A343-8277DE083C2D}"/>
                  </a:ext>
                </a:extLst>
              </p:cNvPr>
              <p:cNvSpPr txBox="1"/>
              <p:nvPr/>
            </p:nvSpPr>
            <p:spPr>
              <a:xfrm>
                <a:off x="1043556" y="2508758"/>
                <a:ext cx="30809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>
                    <a:solidFill>
                      <a:schemeClr val="bg1"/>
                    </a:solidFill>
                  </a:rPr>
                  <a:t>+1</a:t>
                </a:r>
              </a:p>
            </p:txBody>
          </p:sp>
        </p:grp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61D54A1-66E9-5486-87BF-B58FB5118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37835" y="2736848"/>
              <a:ext cx="143177" cy="133351"/>
            </a:xfrm>
            <a:prstGeom prst="rect">
              <a:avLst/>
            </a:prstGeom>
          </p:spPr>
        </p:pic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7EB6EE6-3D1D-0611-9DB5-8ACDE7FA0E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61945" y="2287196"/>
              <a:ext cx="202592" cy="1587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CA6F269-11FF-17A1-7FB5-09B245E8471F}"/>
                </a:ext>
              </a:extLst>
            </p:cNvPr>
            <p:cNvCxnSpPr>
              <a:cxnSpLocks/>
              <a:endCxn id="36" idx="1"/>
            </p:cNvCxnSpPr>
            <p:nvPr/>
          </p:nvCxnSpPr>
          <p:spPr bwMode="auto">
            <a:xfrm flipV="1">
              <a:off x="1328459" y="2545976"/>
              <a:ext cx="299121" cy="314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234C611-2890-D6F1-6323-8032DF1EFBD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259939" y="2296778"/>
              <a:ext cx="97966" cy="12550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3F46F53-D635-50E4-C1C3-92392F7EF95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299933" y="2638090"/>
              <a:ext cx="242264" cy="13268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B5FF7A4-92BA-D0C9-E79B-62C51D85E38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654791" y="2667462"/>
              <a:ext cx="46539" cy="6919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6F5880C-EEDD-2F32-5972-821649C0B1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14642" y="2309986"/>
              <a:ext cx="175322" cy="4300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9A6A1C2F-4148-A211-39BC-2BD8F992F1A9}"/>
              </a:ext>
            </a:extLst>
          </p:cNvPr>
          <p:cNvSpPr txBox="1"/>
          <p:nvPr/>
        </p:nvSpPr>
        <p:spPr>
          <a:xfrm>
            <a:off x="6506255" y="1641606"/>
            <a:ext cx="2529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 of Laplacians applied to each nuclear and electron coordinate 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887D7AF-E6CC-A23D-341E-4DD67005D01A}"/>
              </a:ext>
            </a:extLst>
          </p:cNvPr>
          <p:cNvCxnSpPr>
            <a:cxnSpLocks/>
          </p:cNvCxnSpPr>
          <p:nvPr/>
        </p:nvCxnSpPr>
        <p:spPr bwMode="auto">
          <a:xfrm flipH="1">
            <a:off x="6723512" y="2092633"/>
            <a:ext cx="161724" cy="242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93" name="Picture 92">
            <a:extLst>
              <a:ext uri="{FF2B5EF4-FFF2-40B4-BE49-F238E27FC236}">
                <a16:creationId xmlns:a16="http://schemas.microsoft.com/office/drawing/2014/main" id="{B657FEF6-6997-4271-A195-EAA2E94D1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776" y="2912183"/>
            <a:ext cx="3302000" cy="3429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71D0B161-0243-9643-D708-326E16B57A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030829"/>
            <a:ext cx="2481456" cy="72517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3AB635E3-F397-9219-A238-2EB7136DBE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8950" y="4067395"/>
            <a:ext cx="2957351" cy="6911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BD9CBECE-FBBD-F981-A2E6-D43C1CE044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5" y="4071747"/>
            <a:ext cx="2742065" cy="702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252F2426-6B03-A1F2-EB41-A1F583022196}"/>
              </a:ext>
            </a:extLst>
          </p:cNvPr>
          <p:cNvSpPr txBox="1"/>
          <p:nvPr/>
        </p:nvSpPr>
        <p:spPr>
          <a:xfrm>
            <a:off x="4826427" y="3379548"/>
            <a:ext cx="2529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is pairwise sum of Coulomb interactions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B732800B-8776-A612-E77A-F92666ABC63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2213"/>
          <a:stretch/>
        </p:blipFill>
        <p:spPr>
          <a:xfrm>
            <a:off x="5257801" y="2214872"/>
            <a:ext cx="2175386" cy="608036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67812770-7BEF-8F93-C0F6-3C0840669E2D}"/>
              </a:ext>
            </a:extLst>
          </p:cNvPr>
          <p:cNvSpPr txBox="1"/>
          <p:nvPr/>
        </p:nvSpPr>
        <p:spPr>
          <a:xfrm>
            <a:off x="1903725" y="4842739"/>
            <a:ext cx="6109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“atomic units”, </a:t>
            </a:r>
            <a:r>
              <a:rPr lang="en-US" sz="14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ℏ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</a:t>
            </a:r>
            <a:r>
              <a:rPr lang="el-GR" sz="14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πε</a:t>
            </a:r>
            <a:r>
              <a:rPr lang="en-US" sz="14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i="1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each defined to be unity</a:t>
            </a:r>
          </a:p>
        </p:txBody>
      </p:sp>
    </p:spTree>
    <p:extLst>
      <p:ext uri="{BB962C8B-B14F-4D97-AF65-F5344CB8AC3E}">
        <p14:creationId xmlns:p14="http://schemas.microsoft.com/office/powerpoint/2010/main" val="253140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5ACFF9-1DCD-569B-139C-65B6E746B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A system of electrons and nuclei are described by a single multivariate wavefunction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FEF9FE-245C-977F-DC6C-323399ACB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Focus is on solution of Schrödinger equation for electrons in electrostatic potential of nuclei as fixed in space (“clamped”)</a:t>
            </a:r>
          </a:p>
          <a:p>
            <a:r>
              <a:rPr lang="en-US" dirty="0"/>
              <a:t>Then total energy is sum of electronic and nuclear terms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0B6122-C3F1-B22F-82D2-023B38175D40}"/>
              </a:ext>
            </a:extLst>
          </p:cNvPr>
          <p:cNvSpPr txBox="1"/>
          <p:nvPr/>
        </p:nvSpPr>
        <p:spPr>
          <a:xfrm>
            <a:off x="3670300" y="160126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electrons</a:t>
            </a:r>
            <a:endParaRPr lang="en-US" sz="16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B4B68C3-0ABD-84C3-C86E-550D153E389B}"/>
              </a:ext>
            </a:extLst>
          </p:cNvPr>
          <p:cNvCxnSpPr>
            <a:cxnSpLocks/>
            <a:stCxn id="8" idx="0"/>
          </p:cNvCxnSpPr>
          <p:nvPr/>
        </p:nvCxnSpPr>
        <p:spPr bwMode="auto">
          <a:xfrm flipH="1" flipV="1">
            <a:off x="3886200" y="1385088"/>
            <a:ext cx="393700" cy="2161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CB9ECE1-7A0E-35EA-8647-0786E7752FBB}"/>
              </a:ext>
            </a:extLst>
          </p:cNvPr>
          <p:cNvSpPr txBox="1"/>
          <p:nvPr/>
        </p:nvSpPr>
        <p:spPr>
          <a:xfrm>
            <a:off x="5715000" y="165735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nuclei</a:t>
            </a:r>
            <a:endParaRPr lang="en-US" sz="16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96681A-F22D-E5A2-619A-834144041893}"/>
              </a:ext>
            </a:extLst>
          </p:cNvPr>
          <p:cNvCxnSpPr>
            <a:cxnSpLocks/>
          </p:cNvCxnSpPr>
          <p:nvPr/>
        </p:nvCxnSpPr>
        <p:spPr bwMode="auto">
          <a:xfrm flipV="1">
            <a:off x="6477000" y="1385088"/>
            <a:ext cx="3048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1777822B-8D1F-3024-392C-AABBDB128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789953"/>
            <a:ext cx="1993900" cy="330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931B95-1232-EA38-C701-34D7CBC71864}"/>
              </a:ext>
            </a:extLst>
          </p:cNvPr>
          <p:cNvSpPr txBox="1"/>
          <p:nvPr/>
        </p:nvSpPr>
        <p:spPr>
          <a:xfrm>
            <a:off x="1143000" y="4440449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energy, eigenvalue of 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FD6278-4556-08B5-1445-23AFBB26040B}"/>
              </a:ext>
            </a:extLst>
          </p:cNvPr>
          <p:cNvCxnSpPr>
            <a:cxnSpLocks/>
          </p:cNvCxnSpPr>
          <p:nvPr/>
        </p:nvCxnSpPr>
        <p:spPr bwMode="auto">
          <a:xfrm flipV="1">
            <a:off x="2743200" y="4177053"/>
            <a:ext cx="3048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534AB81-01BC-4790-D410-AF92DBA431A0}"/>
              </a:ext>
            </a:extLst>
          </p:cNvPr>
          <p:cNvSpPr txBox="1"/>
          <p:nvPr/>
        </p:nvSpPr>
        <p:spPr>
          <a:xfrm>
            <a:off x="3733800" y="432435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of Coulomb interaction of nuclei with each other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2A94570-8DD4-0555-E1EF-3947B3D6042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980663" y="4128288"/>
            <a:ext cx="299237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1C856AB-B76D-5E8A-5627-C67DCFBC7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50" y="1085518"/>
            <a:ext cx="6413500" cy="711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44752A-BFED-1A6C-85A6-C9C34CE04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906" y="4380434"/>
            <a:ext cx="1429894" cy="6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D4F3E-E03B-FECD-ECCF-16C96971D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The Born-Oppenheimer approximation separates electronic and nuclear degrees of freedom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2C952C-1E2E-344F-31A9-4E0F337D4B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0" y="4762500"/>
            <a:ext cx="609600" cy="228600"/>
          </a:xfrm>
        </p:spPr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2C0C0-8C09-A4F3-BDB9-2A368719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5350"/>
            <a:ext cx="9067800" cy="3581400"/>
          </a:xfrm>
        </p:spPr>
        <p:txBody>
          <a:bodyPr/>
          <a:lstStyle/>
          <a:p>
            <a:r>
              <a:rPr lang="en-US" dirty="0"/>
              <a:t>Electronic energy solved for a fixed set of nuclear positions</a:t>
            </a:r>
          </a:p>
          <a:p>
            <a:endParaRPr lang="en-US" dirty="0"/>
          </a:p>
          <a:p>
            <a:r>
              <a:rPr lang="en-US" dirty="0"/>
              <a:t>Electronic SE:</a:t>
            </a:r>
          </a:p>
          <a:p>
            <a:r>
              <a:rPr lang="en-US" dirty="0"/>
              <a:t>The dependence of       on </a:t>
            </a:r>
            <a:r>
              <a:rPr lang="en-US" i="1" dirty="0"/>
              <a:t>Q</a:t>
            </a:r>
            <a:r>
              <a:rPr lang="en-US" baseline="30000" dirty="0"/>
              <a:t>(</a:t>
            </a:r>
            <a:r>
              <a:rPr lang="en-US" i="1" baseline="30000" dirty="0"/>
              <a:t>M</a:t>
            </a:r>
            <a:r>
              <a:rPr lang="en-US" baseline="30000" dirty="0"/>
              <a:t>)</a:t>
            </a:r>
            <a:r>
              <a:rPr lang="en-US" i="1" dirty="0"/>
              <a:t> </a:t>
            </a:r>
            <a:r>
              <a:rPr lang="en-US" dirty="0"/>
              <a:t>has the effect of introducing  forces on the nuclei, in addition to their mutual Coulomb forces</a:t>
            </a:r>
          </a:p>
          <a:p>
            <a:r>
              <a:rPr lang="en-US" dirty="0"/>
              <a:t>Together these forces on the nuclei define the adiabatic potential-energy surface, which governs their motion</a:t>
            </a:r>
          </a:p>
          <a:p>
            <a:pPr lvl="1"/>
            <a:r>
              <a:rPr lang="en-US" dirty="0"/>
              <a:t>Nuclear motion can be treated classically or quantum mechanically, as a separate issue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90246A-8060-C073-C300-B440E8570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14" y="1581150"/>
            <a:ext cx="2806700" cy="330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B49C73-8DA4-45F4-D267-98E738569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659822"/>
            <a:ext cx="381000" cy="330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B9CFF8-9836-DDA0-346D-2ACD6AC16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7267" y="1911350"/>
            <a:ext cx="804333" cy="207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C6B33A-89DC-582B-B8A4-0AE1F21A3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000" y="1568450"/>
            <a:ext cx="5003800" cy="342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C30CAE-1291-AD82-95BB-F81EB986B9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750" y="2061680"/>
            <a:ext cx="17145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16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FAEDF-C4BA-8F9D-0727-EEC9CC5A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8953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Hartree product </a:t>
            </a:r>
            <a:r>
              <a:rPr lang="en-US" dirty="0"/>
              <a:t>estimates </a:t>
            </a:r>
            <a:r>
              <a:rPr lang="el-GR" i="1" dirty="0"/>
              <a:t>ψ</a:t>
            </a:r>
            <a:r>
              <a:rPr lang="en-US" i="1" baseline="-25000" dirty="0"/>
              <a:t>e</a:t>
            </a:r>
            <a:r>
              <a:rPr lang="en-US" dirty="0"/>
              <a:t> via a product of 1-electron orbitals.  It is incorrect, but instructive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58F415-AD62-DD4D-F6A6-F0975A9D07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30647A-3D59-65FD-A110-ED91AC2F3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23950"/>
            <a:ext cx="8763000" cy="35814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The </a:t>
            </a:r>
            <a:r>
              <a:rPr lang="el-GR" i="1" dirty="0"/>
              <a:t>φ</a:t>
            </a:r>
            <a:r>
              <a:rPr lang="en-US" i="1" baseline="-25000" dirty="0" err="1"/>
              <a:t>i</a:t>
            </a:r>
            <a:r>
              <a:rPr lang="en-US" dirty="0"/>
              <a:t> may be H-atom orbitals, but need not be</a:t>
            </a:r>
          </a:p>
          <a:p>
            <a:pPr lvl="1"/>
            <a:r>
              <a:rPr lang="en-US" dirty="0"/>
              <a:t>They can be selected to attempt to best approximate </a:t>
            </a:r>
            <a:r>
              <a:rPr lang="el-GR" i="1" dirty="0"/>
              <a:t>ψ</a:t>
            </a:r>
            <a:r>
              <a:rPr lang="en-US" i="1" baseline="-25000" dirty="0"/>
              <a:t>e</a:t>
            </a:r>
            <a:r>
              <a:rPr lang="en-US" i="1" dirty="0"/>
              <a:t> </a:t>
            </a:r>
          </a:p>
          <a:p>
            <a:r>
              <a:rPr lang="en-US" dirty="0"/>
              <a:t>This model implies that the probability to find an electron at position </a:t>
            </a:r>
            <a:r>
              <a:rPr lang="en-US" i="1" dirty="0" err="1"/>
              <a:t>r</a:t>
            </a:r>
            <a:r>
              <a:rPr lang="en-US" i="1" baseline="-25000" dirty="0" err="1"/>
              <a:t>i</a:t>
            </a:r>
            <a:r>
              <a:rPr lang="en-US" i="1" dirty="0"/>
              <a:t> </a:t>
            </a:r>
            <a:r>
              <a:rPr lang="en-US" dirty="0"/>
              <a:t>is independent of the positions of the other electrons, even though they have repulsive interactions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This is unrealistic, but there’s a bigger problem…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9AFFDB-92ED-8FA3-A73E-19B1C1372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95350"/>
            <a:ext cx="3124200" cy="7475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1DBC3B-9229-1283-FEAA-FDC91376F7D0}"/>
              </a:ext>
            </a:extLst>
          </p:cNvPr>
          <p:cNvSpPr txBox="1"/>
          <p:nvPr/>
        </p:nvSpPr>
        <p:spPr>
          <a:xfrm>
            <a:off x="685800" y="4312538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Probability of configuration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961C23-7F91-C6A6-3012-605CD825A57A}"/>
              </a:ext>
            </a:extLst>
          </p:cNvPr>
          <p:cNvSpPr txBox="1"/>
          <p:nvPr/>
        </p:nvSpPr>
        <p:spPr>
          <a:xfrm>
            <a:off x="2921000" y="4284219"/>
            <a:ext cx="1545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Probability electron 1 at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64A24589-0210-1449-F8BC-296A6D1150E6}"/>
              </a:ext>
            </a:extLst>
          </p:cNvPr>
          <p:cNvSpPr/>
          <p:nvPr/>
        </p:nvSpPr>
        <p:spPr bwMode="auto">
          <a:xfrm rot="16200000">
            <a:off x="3678657" y="3473860"/>
            <a:ext cx="131819" cy="1545535"/>
          </a:xfrm>
          <a:prstGeom prst="leftBracket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4B3B30-5DD0-24F4-5511-DF875D0248EE}"/>
              </a:ext>
            </a:extLst>
          </p:cNvPr>
          <p:cNvGrpSpPr/>
          <p:nvPr/>
        </p:nvGrpSpPr>
        <p:grpSpPr>
          <a:xfrm>
            <a:off x="4501431" y="4196399"/>
            <a:ext cx="1596334" cy="565166"/>
            <a:chOff x="2844800" y="4624031"/>
            <a:chExt cx="1596334" cy="56516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1CFE685-7325-07CC-8D17-CFD3B075A13D}"/>
                </a:ext>
              </a:extLst>
            </p:cNvPr>
            <p:cNvSpPr txBox="1"/>
            <p:nvPr/>
          </p:nvSpPr>
          <p:spPr>
            <a:xfrm>
              <a:off x="2844800" y="4727532"/>
              <a:ext cx="15455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Probability electron 2 at </a:t>
              </a:r>
              <a:r>
                <a:rPr lang="el-GR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τ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Left Bracket 10">
              <a:extLst>
                <a:ext uri="{FF2B5EF4-FFF2-40B4-BE49-F238E27FC236}">
                  <a16:creationId xmlns:a16="http://schemas.microsoft.com/office/drawing/2014/main" id="{6D1849D7-52C5-74B5-DD44-04FA3ACB0BD4}"/>
                </a:ext>
              </a:extLst>
            </p:cNvPr>
            <p:cNvSpPr/>
            <p:nvPr/>
          </p:nvSpPr>
          <p:spPr bwMode="auto">
            <a:xfrm rot="16200000">
              <a:off x="3602457" y="3917173"/>
              <a:ext cx="131819" cy="1545535"/>
            </a:xfrm>
            <a:prstGeom prst="leftBracket">
              <a:avLst/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4F87518-B720-6C93-ED7E-0C761CBB9E49}"/>
              </a:ext>
            </a:extLst>
          </p:cNvPr>
          <p:cNvSpPr txBox="1"/>
          <p:nvPr/>
        </p:nvSpPr>
        <p:spPr>
          <a:xfrm>
            <a:off x="6705600" y="4320691"/>
            <a:ext cx="1545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Probability electron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i="1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36D016ED-6F86-DA74-940C-243721E03699}"/>
              </a:ext>
            </a:extLst>
          </p:cNvPr>
          <p:cNvSpPr/>
          <p:nvPr/>
        </p:nvSpPr>
        <p:spPr bwMode="auto">
          <a:xfrm rot="16200000">
            <a:off x="7463257" y="3510332"/>
            <a:ext cx="131819" cy="1545535"/>
          </a:xfrm>
          <a:prstGeom prst="leftBracket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7094A6-7944-CC59-001D-1CC15758B391}"/>
              </a:ext>
            </a:extLst>
          </p:cNvPr>
          <p:cNvSpPr txBox="1"/>
          <p:nvPr/>
        </p:nvSpPr>
        <p:spPr>
          <a:xfrm>
            <a:off x="4331583" y="438541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4F0F78-60E0-4C63-CB9E-879464947B48}"/>
              </a:ext>
            </a:extLst>
          </p:cNvPr>
          <p:cNvSpPr txBox="1"/>
          <p:nvPr/>
        </p:nvSpPr>
        <p:spPr>
          <a:xfrm>
            <a:off x="5877118" y="4408892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6FCF79-1CDB-AA6D-E2DD-D1F27C0E06D0}"/>
              </a:ext>
            </a:extLst>
          </p:cNvPr>
          <p:cNvSpPr txBox="1"/>
          <p:nvPr/>
        </p:nvSpPr>
        <p:spPr>
          <a:xfrm>
            <a:off x="6502401" y="440487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EF2C08-B3FC-4045-5EC5-5F24B792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3782751"/>
            <a:ext cx="7772400" cy="31274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29B402A-0D67-C36A-1864-7982CCF037F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7200" y="2980423"/>
            <a:ext cx="982129" cy="74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348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17826-40BA-7D39-75AF-BC36BD391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Pauli principle</a:t>
            </a:r>
            <a:r>
              <a:rPr lang="en-US" dirty="0"/>
              <a:t> imposes a strict </a:t>
            </a:r>
            <a:br>
              <a:rPr lang="en-US" dirty="0"/>
            </a:br>
            <a:r>
              <a:rPr lang="en-US" dirty="0"/>
              <a:t>(anti-)symmetry on the wavefunction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9FC04B-76A2-A2AD-1248-E6D4341E9C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E9262-E432-384B-4D0B-5B36E3E5C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839200" cy="3581400"/>
          </a:xfrm>
        </p:spPr>
        <p:txBody>
          <a:bodyPr/>
          <a:lstStyle/>
          <a:p>
            <a:r>
              <a:rPr lang="en-US" dirty="0"/>
              <a:t>First, swapping the identities of indistinguishable particles cannot change the probability of the configuration</a:t>
            </a:r>
          </a:p>
          <a:p>
            <a:endParaRPr lang="en-US" dirty="0"/>
          </a:p>
          <a:p>
            <a:r>
              <a:rPr lang="en-US" dirty="0"/>
              <a:t>In particular, for electrons (and fermions in general) the wavefunction is antisymmetric (Pauli principle)</a:t>
            </a:r>
          </a:p>
          <a:p>
            <a:endParaRPr lang="en-US" dirty="0"/>
          </a:p>
          <a:p>
            <a:r>
              <a:rPr lang="en-US" dirty="0"/>
              <a:t>If 1 and 2 are in the same state, </a:t>
            </a:r>
            <a:r>
              <a:rPr lang="el-GR" i="1" dirty="0"/>
              <a:t>ψ</a:t>
            </a:r>
            <a:r>
              <a:rPr lang="en-US" dirty="0"/>
              <a:t>(1,2) = </a:t>
            </a:r>
            <a:r>
              <a:rPr lang="el-GR" i="1" dirty="0"/>
              <a:t>ψ</a:t>
            </a:r>
            <a:r>
              <a:rPr lang="en-US" dirty="0"/>
              <a:t>(2,1). In such a case, both this and the Pauli principle can be true only if </a:t>
            </a:r>
            <a:r>
              <a:rPr lang="el-GR" i="1" dirty="0"/>
              <a:t>ψ</a:t>
            </a:r>
            <a:r>
              <a:rPr lang="en-US" dirty="0"/>
              <a:t>(1,2) = 0. </a:t>
            </a:r>
          </a:p>
          <a:p>
            <a:pPr lvl="1"/>
            <a:r>
              <a:rPr lang="en-US" i="1" dirty="0"/>
              <a:t>Pauli exclusion principle</a:t>
            </a:r>
            <a:r>
              <a:rPr lang="en-US" dirty="0"/>
              <a:t>: any 2 electrons must occupy different states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99BF9-F00B-EC78-7251-E880151AC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962150"/>
            <a:ext cx="3873500" cy="317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82CC2F-5DA1-AFC6-6719-DEC51D404C7F}"/>
              </a:ext>
            </a:extLst>
          </p:cNvPr>
          <p:cNvSpPr txBox="1"/>
          <p:nvPr/>
        </p:nvSpPr>
        <p:spPr>
          <a:xfrm>
            <a:off x="7073072" y="1965629"/>
            <a:ext cx="1766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(1,2) ≡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D21C0D-C8A2-9D75-E729-ED4DD345F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318" y="3409950"/>
            <a:ext cx="2235200" cy="31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1E13A9-1B3C-0A1D-9F0A-2087B35C26F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5154" y="2673887"/>
            <a:ext cx="1162878" cy="1371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84F6DA-793D-668B-1D78-5840D753A26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1774" y="3092985"/>
            <a:ext cx="143177" cy="1333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389772-4D38-2622-4CF7-D275FB45D86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0919" y="3226336"/>
            <a:ext cx="143177" cy="13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61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C3C83-F342-D219-7354-5923E1389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The simple Hartree product does not satisfy the Pauli principle for indistinguishable particles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8BC224-0519-E864-8F6D-F089264242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777913-3B90-3018-6435-7670A7989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then, if              , </a:t>
            </a:r>
            <a:r>
              <a:rPr lang="el-GR" i="1" dirty="0"/>
              <a:t>ψ</a:t>
            </a:r>
            <a:r>
              <a:rPr lang="en-US" i="1" baseline="-25000" dirty="0"/>
              <a:t>e</a:t>
            </a:r>
            <a:r>
              <a:rPr lang="en-US" dirty="0"/>
              <a:t> does not satisfy the requirement for indistinguishable particles: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Alternatively, if,             , </a:t>
            </a:r>
            <a:r>
              <a:rPr lang="el-GR" i="1" dirty="0"/>
              <a:t>ψ</a:t>
            </a:r>
            <a:r>
              <a:rPr lang="en-US" i="1" baseline="-25000" dirty="0"/>
              <a:t>e</a:t>
            </a:r>
            <a:r>
              <a:rPr lang="en-US" dirty="0"/>
              <a:t> does not satisfy the Pauli principle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73B1A5-BD5E-CCF1-F075-488CD6FB2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949450"/>
            <a:ext cx="977900" cy="317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692E6F-F37C-D3C2-72F4-E099296F4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441450"/>
            <a:ext cx="4800600" cy="317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21F74B-1EBF-E064-49B3-9D3291330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8150" y="3514725"/>
            <a:ext cx="977900" cy="317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65DC04-07FC-49A8-781C-E8E5A76841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2879204"/>
            <a:ext cx="5600700" cy="317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CA440A-1908-2F3C-47C1-3F35EE0FE6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6050" y="4378325"/>
            <a:ext cx="5816600" cy="31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6CB5E8-E809-65D7-EABC-836994A395E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73239" y="2266950"/>
            <a:ext cx="1162878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E0D604-2802-0E41-4BC0-CC0E706C6ED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5834" y="2699213"/>
            <a:ext cx="143177" cy="1333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5DCA65-6CAC-15EE-7E3F-170E6282A0B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E7E7E7"/>
              </a:clrFrom>
              <a:clrTo>
                <a:srgbClr val="E7E7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8500" y="2241389"/>
            <a:ext cx="1104900" cy="1244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0F8380-3FC2-3388-2EB8-3A5DC772C3F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1623" y="2895599"/>
            <a:ext cx="143177" cy="1333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6D4CC7-13CC-D35A-7F96-DED75D53B7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467" y="3307342"/>
            <a:ext cx="1686266" cy="17277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1E4402-A904-C92A-DF16-5EDF229AF590}"/>
              </a:ext>
            </a:extLst>
          </p:cNvPr>
          <p:cNvCxnSpPr>
            <a:cxnSpLocks/>
          </p:cNvCxnSpPr>
          <p:nvPr/>
        </p:nvCxnSpPr>
        <p:spPr bwMode="auto">
          <a:xfrm flipV="1">
            <a:off x="1828800" y="3203448"/>
            <a:ext cx="219094" cy="245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2922B4B-38D3-2C6C-7021-FA0829F998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41873" y="3299412"/>
            <a:ext cx="1701800" cy="17436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C5F63C7-20FF-C668-5237-D7DB6AC0DA0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99439" y="3232737"/>
            <a:ext cx="237607" cy="1538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6167D10-AA5F-44A8-6163-618A099B3CE6}"/>
              </a:ext>
            </a:extLst>
          </p:cNvPr>
          <p:cNvSpPr txBox="1"/>
          <p:nvPr/>
        </p:nvSpPr>
        <p:spPr>
          <a:xfrm>
            <a:off x="7369990" y="1322464"/>
            <a:ext cx="1766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≡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543458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89937-3EF0-E6C1-3BAE-A8AE5DD82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82000" cy="895350"/>
          </a:xfrm>
        </p:spPr>
        <p:txBody>
          <a:bodyPr/>
          <a:lstStyle/>
          <a:p>
            <a:r>
              <a:rPr lang="en-US" dirty="0"/>
              <a:t>We can formally define an “antisymmetrizer” operator to make Hartree product satisfy Pauli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7CC895-06E3-1782-7E89-61908B2568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EF022A-083A-3D09-52E6-D37ABC6D8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Likewise for exchange of any two labels in product</a:t>
            </a:r>
          </a:p>
          <a:p>
            <a:pPr lvl="1"/>
            <a:r>
              <a:rPr lang="en-US" dirty="0"/>
              <a:t>Generates a sum of </a:t>
            </a:r>
            <a:r>
              <a:rPr lang="en-US" i="1" dirty="0"/>
              <a:t>N</a:t>
            </a:r>
            <a:r>
              <a:rPr lang="en-US" dirty="0"/>
              <a:t>! terms, so normalization requires a subsequent division by (</a:t>
            </a:r>
            <a:r>
              <a:rPr lang="en-US" i="1" dirty="0"/>
              <a:t>N</a:t>
            </a:r>
            <a:r>
              <a:rPr lang="en-US" dirty="0"/>
              <a:t>!)</a:t>
            </a:r>
            <a:r>
              <a:rPr lang="en-US" baseline="30000" dirty="0"/>
              <a:t>1/2 </a:t>
            </a:r>
            <a:r>
              <a:rPr lang="en-US" dirty="0"/>
              <a:t>(included with definition of operator)</a:t>
            </a:r>
          </a:p>
          <a:p>
            <a:r>
              <a:rPr lang="en-US" dirty="0"/>
              <a:t>How can this be implemented in practice?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B8FF22-FAD0-7DEB-6F7B-6B7251551E98}"/>
              </a:ext>
            </a:extLst>
          </p:cNvPr>
          <p:cNvSpPr txBox="1"/>
          <p:nvPr/>
        </p:nvSpPr>
        <p:spPr>
          <a:xfrm>
            <a:off x="1066800" y="1791063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antisymmetrizer operator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256D8A5-A3DA-A5C4-E939-44D6F5FF017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90600" y="1651394"/>
            <a:ext cx="109280" cy="2781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DB70E58-9080-7C91-3E96-CDD9053F9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283094"/>
            <a:ext cx="7480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67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EADBC0-32E0-73F6-B2E8-F721406E8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895350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Slater determinant</a:t>
            </a:r>
            <a:r>
              <a:rPr lang="en-US" dirty="0"/>
              <a:t> forms an antisymmetric wavefunction from sums of Hartree products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9DDB7A-8C83-10F8-D789-DEDBD4A180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00F69-80D7-2D46-BE51-10882D2C7C5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631B44-D8CA-99C9-2792-ACB93B4E3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1550"/>
            <a:ext cx="8763000" cy="3581400"/>
          </a:xfrm>
        </p:spPr>
        <p:txBody>
          <a:bodyPr/>
          <a:lstStyle/>
          <a:p>
            <a:r>
              <a:rPr lang="en-US" dirty="0"/>
              <a:t>Determinant of matrix of 1-electron orbitals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Switching labels = switching rows</a:t>
            </a:r>
          </a:p>
          <a:p>
            <a:pPr lvl="1"/>
            <a:r>
              <a:rPr lang="en-US" dirty="0"/>
              <a:t>A property of determinant is that this will switch sign</a:t>
            </a:r>
          </a:p>
          <a:p>
            <a:r>
              <a:rPr lang="en-US" i="1" dirty="0"/>
              <a:t>N</a:t>
            </a:r>
            <a:r>
              <a:rPr lang="en-US" dirty="0"/>
              <a:t>! terms </a:t>
            </a:r>
            <a:r>
              <a:rPr lang="en-US" dirty="0">
                <a:sym typeface="Wingdings" pitchFamily="2" charset="2"/>
              </a:rPr>
              <a:t> division by         means         will be normalized  </a:t>
            </a:r>
            <a:endParaRPr lang="en-US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168CA5-8F18-D5EE-ADAE-D295166C6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68450"/>
            <a:ext cx="7327900" cy="1854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9A6179-7403-F56F-9AFD-A4C5F3129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4775200"/>
            <a:ext cx="571500" cy="368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8B8979-E0B1-F3E4-0FFD-CAB2404BA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4815221"/>
            <a:ext cx="5207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318825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8" id="{89196DDA-9ADD-5648-B5B0-A5696DAB0A33}" vid="{7197208E-3FCE-E348-AC78-DC40F19DF7E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17754</TotalTime>
  <Words>751</Words>
  <Application>Microsoft Macintosh PowerPoint</Application>
  <PresentationFormat>On-screen Show (16:9)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Comic Sans MS</vt:lpstr>
      <vt:lpstr>Helvetica</vt:lpstr>
      <vt:lpstr>Helvetica Neue</vt:lpstr>
      <vt:lpstr>Times New Roman</vt:lpstr>
      <vt:lpstr>UB Blue Bar</vt:lpstr>
      <vt:lpstr>Lecture 3 Many-electron systems and the Pauli principle</vt:lpstr>
      <vt:lpstr>The potential energy for a system of electrons and nuclei is a sum of Coulomb terms </vt:lpstr>
      <vt:lpstr>A system of electrons and nuclei are described by a single multivariate wavefunction</vt:lpstr>
      <vt:lpstr>The Born-Oppenheimer approximation separates electronic and nuclear degrees of freedom</vt:lpstr>
      <vt:lpstr>The Hartree product estimates ψe via a product of 1-electron orbitals.  It is incorrect, but instructive</vt:lpstr>
      <vt:lpstr>The Pauli principle imposes a strict  (anti-)symmetry on the wavefunction</vt:lpstr>
      <vt:lpstr>The simple Hartree product does not satisfy the Pauli principle for indistinguishable particles</vt:lpstr>
      <vt:lpstr>We can formally define an “antisymmetrizer” operator to make Hartree product satisfy Pauli</vt:lpstr>
      <vt:lpstr>A Slater determinant forms an antisymmetric wavefunction from sums of Hartree products</vt:lpstr>
      <vt:lpstr>Mathematica can be used to demonstrate some simple properties of determinants</vt:lpstr>
      <vt:lpstr>Consider Slater determinant for 2-electron, 2-orbital system</vt:lpstr>
      <vt:lpstr>Mathematica can be used to construct a Slater determinant of orbitals for arbitrary n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 Many-electron systems and the Pauli principle</dc:title>
  <dc:creator>Microsoft Office User</dc:creator>
  <cp:lastModifiedBy>Microsoft Office User</cp:lastModifiedBy>
  <cp:revision>110</cp:revision>
  <dcterms:created xsi:type="dcterms:W3CDTF">2024-01-18T17:21:29Z</dcterms:created>
  <dcterms:modified xsi:type="dcterms:W3CDTF">2024-02-04T20:48:17Z</dcterms:modified>
</cp:coreProperties>
</file>