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86" r:id="rId2"/>
    <p:sldId id="495" r:id="rId3"/>
    <p:sldId id="496" r:id="rId4"/>
    <p:sldId id="498" r:id="rId5"/>
    <p:sldId id="497" r:id="rId6"/>
    <p:sldId id="499" r:id="rId7"/>
    <p:sldId id="500" r:id="rId8"/>
    <p:sldId id="501" r:id="rId9"/>
    <p:sldId id="504" r:id="rId10"/>
    <p:sldId id="505" r:id="rId11"/>
    <p:sldId id="506" r:id="rId12"/>
    <p:sldId id="509" r:id="rId13"/>
    <p:sldId id="511" r:id="rId14"/>
    <p:sldId id="507" r:id="rId15"/>
    <p:sldId id="508" r:id="rId16"/>
    <p:sldId id="502" r:id="rId17"/>
    <p:sldId id="503" r:id="rId18"/>
    <p:sldId id="510" r:id="rId19"/>
    <p:sldId id="530" r:id="rId20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C"/>
    <a:srgbClr val="FF5D5E"/>
    <a:srgbClr val="3299FF"/>
    <a:srgbClr val="99FFCC"/>
    <a:srgbClr val="FF3300"/>
    <a:srgbClr val="FF6600"/>
    <a:srgbClr val="FF0000"/>
    <a:srgbClr val="66669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B978-0-323-90049-2.00011-1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7.png"/><Relationship Id="rId7" Type="http://schemas.openxmlformats.org/officeDocument/2006/relationships/image" Target="../media/image4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9.png"/><Relationship Id="rId7" Type="http://schemas.openxmlformats.org/officeDocument/2006/relationships/image" Target="../media/image2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11" Type="http://schemas.openxmlformats.org/officeDocument/2006/relationships/image" Target="../media/image35.png"/><Relationship Id="rId5" Type="http://schemas.openxmlformats.org/officeDocument/2006/relationships/image" Target="../media/image42.png"/><Relationship Id="rId10" Type="http://schemas.openxmlformats.org/officeDocument/2006/relationships/image" Target="../media/image34.png"/><Relationship Id="rId4" Type="http://schemas.openxmlformats.org/officeDocument/2006/relationships/image" Target="../media/image40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ackpropagation" TargetMode="External"/><Relationship Id="rId2" Type="http://schemas.openxmlformats.org/officeDocument/2006/relationships/hyperlink" Target="https://doi.org/10.1016/B978-0-323-90049-2.00011-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3.png"/><Relationship Id="rId3" Type="http://schemas.openxmlformats.org/officeDocument/2006/relationships/image" Target="../media/image26.png"/><Relationship Id="rId7" Type="http://schemas.openxmlformats.org/officeDocument/2006/relationships/image" Target="../media/image22.png"/><Relationship Id="rId12" Type="http://schemas.openxmlformats.org/officeDocument/2006/relationships/image" Target="../media/image3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31.png"/><Relationship Id="rId5" Type="http://schemas.openxmlformats.org/officeDocument/2006/relationships/image" Target="../media/image28.png"/><Relationship Id="rId10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21</a:t>
            </a:r>
            <a:br>
              <a:rPr lang="en-US" dirty="0"/>
            </a:br>
            <a:r>
              <a:rPr lang="en-US" dirty="0"/>
              <a:t>Neural networks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Simple neural networks; activation functions; training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229AF-A1FA-AEB5-C7AC-D3C1D8F83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far, neural networks appear to be exactly the same as a simple multilinear regression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DF447A-C8BF-F887-06AB-8F084D0E38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B4BB39-5FE5-262A-F48D-A6EBE1CCA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55163"/>
            <a:ext cx="8763000" cy="3581400"/>
          </a:xfrm>
        </p:spPr>
        <p:txBody>
          <a:bodyPr/>
          <a:lstStyle/>
          <a:p>
            <a:r>
              <a:rPr lang="en-US" dirty="0"/>
              <a:t>The output vector can be written succinctly as a set of nested linear operations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just a linear combination of the input data </a:t>
            </a:r>
            <a:r>
              <a:rPr lang="en-US" i="1" dirty="0"/>
              <a:t>x</a:t>
            </a:r>
            <a:endParaRPr lang="en-US" dirty="0"/>
          </a:p>
          <a:p>
            <a:pPr lvl="1"/>
            <a:r>
              <a:rPr lang="en-US" dirty="0"/>
              <a:t>We examined this already, and showed it has an explicit solution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48C448-F297-3B81-0A1F-1CC8BD0B7AE9}"/>
              </a:ext>
            </a:extLst>
          </p:cNvPr>
          <p:cNvGrpSpPr/>
          <p:nvPr/>
        </p:nvGrpSpPr>
        <p:grpSpPr>
          <a:xfrm>
            <a:off x="4575688" y="1544326"/>
            <a:ext cx="4513135" cy="1256024"/>
            <a:chOff x="245792" y="1193091"/>
            <a:chExt cx="7431638" cy="206825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D8FD2A3-CFF5-AD72-D75D-0AED22FC0138}"/>
                </a:ext>
              </a:extLst>
            </p:cNvPr>
            <p:cNvCxnSpPr>
              <a:stCxn id="39" idx="6"/>
              <a:endCxn id="28" idx="2"/>
            </p:cNvCxnSpPr>
            <p:nvPr/>
          </p:nvCxnSpPr>
          <p:spPr bwMode="auto">
            <a:xfrm>
              <a:off x="1160192" y="1651463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2C95C3-3FB1-D9A4-A85D-F8AA8EFCCCD4}"/>
                </a:ext>
              </a:extLst>
            </p:cNvPr>
            <p:cNvGrpSpPr/>
            <p:nvPr/>
          </p:nvGrpSpPr>
          <p:grpSpPr>
            <a:xfrm>
              <a:off x="245792" y="1194263"/>
              <a:ext cx="914400" cy="2067083"/>
              <a:chOff x="245792" y="1194263"/>
              <a:chExt cx="914400" cy="2067083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B6128A22-5494-8716-3616-1F9AA52BAEE0}"/>
                  </a:ext>
                </a:extLst>
              </p:cNvPr>
              <p:cNvSpPr/>
              <p:nvPr/>
            </p:nvSpPr>
            <p:spPr bwMode="auto">
              <a:xfrm>
                <a:off x="245792" y="1194263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1200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12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88D5CF1-6428-32F7-7DC0-496032B24A5E}"/>
                  </a:ext>
                </a:extLst>
              </p:cNvPr>
              <p:cNvSpPr/>
              <p:nvPr/>
            </p:nvSpPr>
            <p:spPr bwMode="auto">
              <a:xfrm>
                <a:off x="245792" y="2346946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1200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12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7758381-0D93-219F-90E5-80FA3C46EC5B}"/>
                </a:ext>
              </a:extLst>
            </p:cNvPr>
            <p:cNvCxnSpPr>
              <a:cxnSpLocks/>
              <a:stCxn id="39" idx="6"/>
              <a:endCxn id="29" idx="2"/>
            </p:cNvCxnSpPr>
            <p:nvPr/>
          </p:nvCxnSpPr>
          <p:spPr bwMode="auto">
            <a:xfrm>
              <a:off x="1160192" y="1651463"/>
              <a:ext cx="762000" cy="11480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72F1B7B-1065-191F-1965-487AE582FD85}"/>
                </a:ext>
              </a:extLst>
            </p:cNvPr>
            <p:cNvCxnSpPr/>
            <p:nvPr/>
          </p:nvCxnSpPr>
          <p:spPr bwMode="auto">
            <a:xfrm>
              <a:off x="1160192" y="2805999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056F769-51DB-3FBA-473F-6141A24E6C18}"/>
                </a:ext>
              </a:extLst>
            </p:cNvPr>
            <p:cNvCxnSpPr>
              <a:cxnSpLocks/>
              <a:stCxn id="40" idx="6"/>
              <a:endCxn id="28" idx="2"/>
            </p:cNvCxnSpPr>
            <p:nvPr/>
          </p:nvCxnSpPr>
          <p:spPr bwMode="auto">
            <a:xfrm flipV="1">
              <a:off x="1160192" y="1651463"/>
              <a:ext cx="762000" cy="11526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F1DD3E3-4C0A-3EA9-5650-0157359EFBD3}"/>
                </a:ext>
              </a:extLst>
            </p:cNvPr>
            <p:cNvGrpSpPr/>
            <p:nvPr/>
          </p:nvGrpSpPr>
          <p:grpSpPr>
            <a:xfrm>
              <a:off x="4559855" y="1644192"/>
              <a:ext cx="3117575" cy="1148044"/>
              <a:chOff x="2836592" y="1651463"/>
              <a:chExt cx="3117575" cy="1148044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E5FCBB8-E73D-455F-3299-725279E744FB}"/>
                  </a:ext>
                </a:extLst>
              </p:cNvPr>
              <p:cNvSpPr/>
              <p:nvPr/>
            </p:nvSpPr>
            <p:spPr bwMode="auto">
              <a:xfrm>
                <a:off x="3598592" y="1727962"/>
                <a:ext cx="914400" cy="914400"/>
              </a:xfrm>
              <a:prstGeom prst="ellipse">
                <a:avLst/>
              </a:prstGeom>
              <a:solidFill>
                <a:srgbClr val="0099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CA0131B2-F30E-2D20-4305-936EA3E40B4B}"/>
                  </a:ext>
                </a:extLst>
              </p:cNvPr>
              <p:cNvCxnSpPr>
                <a:cxnSpLocks/>
                <a:stCxn id="28" idx="6"/>
                <a:endCxn id="32" idx="2"/>
              </p:cNvCxnSpPr>
              <p:nvPr/>
            </p:nvCxnSpPr>
            <p:spPr bwMode="auto">
              <a:xfrm>
                <a:off x="2836592" y="1651463"/>
                <a:ext cx="762000" cy="533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348199B8-E49D-0280-F294-6AB5A2E53AD7}"/>
                  </a:ext>
                </a:extLst>
              </p:cNvPr>
              <p:cNvCxnSpPr>
                <a:cxnSpLocks/>
                <a:stCxn id="29" idx="6"/>
                <a:endCxn id="32" idx="2"/>
              </p:cNvCxnSpPr>
              <p:nvPr/>
            </p:nvCxnSpPr>
            <p:spPr bwMode="auto">
              <a:xfrm flipV="1">
                <a:off x="2836592" y="2185162"/>
                <a:ext cx="762000" cy="61434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F9DC70FD-9004-6385-6F14-326F3CAB0638}"/>
                  </a:ext>
                </a:extLst>
              </p:cNvPr>
              <p:cNvCxnSpPr/>
              <p:nvPr/>
            </p:nvCxnSpPr>
            <p:spPr bwMode="auto">
              <a:xfrm>
                <a:off x="4495800" y="2185162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D09255E-347B-3831-64F7-B94A8BCBA70B}"/>
                  </a:ext>
                </a:extLst>
              </p:cNvPr>
              <p:cNvSpPr txBox="1"/>
              <p:nvPr/>
            </p:nvSpPr>
            <p:spPr>
              <a:xfrm>
                <a:off x="5266395" y="1897010"/>
                <a:ext cx="687772" cy="543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ŷ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70A5BBD-45CA-83DD-FC0D-F06CF23F9D0A}"/>
                </a:ext>
              </a:extLst>
            </p:cNvPr>
            <p:cNvGrpSpPr/>
            <p:nvPr/>
          </p:nvGrpSpPr>
          <p:grpSpPr>
            <a:xfrm>
              <a:off x="1922192" y="1194263"/>
              <a:ext cx="914400" cy="2062444"/>
              <a:chOff x="1922192" y="1194263"/>
              <a:chExt cx="914400" cy="206244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14647FD6-D035-D22F-D3C9-1D9342D0CDA8}"/>
                  </a:ext>
                </a:extLst>
              </p:cNvPr>
              <p:cNvSpPr/>
              <p:nvPr/>
            </p:nvSpPr>
            <p:spPr bwMode="auto">
              <a:xfrm>
                <a:off x="1922192" y="11942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05D94A30-7AF8-F1FF-7060-F5A682C0533B}"/>
                  </a:ext>
                </a:extLst>
              </p:cNvPr>
              <p:cNvSpPr/>
              <p:nvPr/>
            </p:nvSpPr>
            <p:spPr bwMode="auto">
              <a:xfrm>
                <a:off x="1922192" y="23423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2DF94949-2068-E2BA-B46D-E781617759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07268" y="2511160"/>
                <a:ext cx="787329" cy="629864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1858AF7-9FF9-51C1-C39D-11E3C818D0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3254" y="1346848"/>
                <a:ext cx="795148" cy="636118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94F27B9-44FC-0B20-30B9-CD3026010950}"/>
                </a:ext>
              </a:extLst>
            </p:cNvPr>
            <p:cNvGrpSpPr/>
            <p:nvPr/>
          </p:nvGrpSpPr>
          <p:grpSpPr>
            <a:xfrm>
              <a:off x="3626371" y="1193091"/>
              <a:ext cx="914400" cy="2062444"/>
              <a:chOff x="1922192" y="1194263"/>
              <a:chExt cx="914400" cy="2062444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53F4CFC-B575-D064-8FB2-42D1830CB06B}"/>
                  </a:ext>
                </a:extLst>
              </p:cNvPr>
              <p:cNvSpPr/>
              <p:nvPr/>
            </p:nvSpPr>
            <p:spPr bwMode="auto">
              <a:xfrm>
                <a:off x="1922192" y="11942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F8FE360-3C40-8CF9-66DA-90B148B1C31F}"/>
                  </a:ext>
                </a:extLst>
              </p:cNvPr>
              <p:cNvSpPr/>
              <p:nvPr/>
            </p:nvSpPr>
            <p:spPr bwMode="auto">
              <a:xfrm>
                <a:off x="1922192" y="23423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732914D-B724-3DCB-F199-8868FA1D2FAB}"/>
                </a:ext>
              </a:extLst>
            </p:cNvPr>
            <p:cNvGrpSpPr/>
            <p:nvPr/>
          </p:nvGrpSpPr>
          <p:grpSpPr>
            <a:xfrm>
              <a:off x="2847172" y="1636430"/>
              <a:ext cx="762000" cy="1154536"/>
              <a:chOff x="1312592" y="1803863"/>
              <a:chExt cx="762000" cy="1154536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8072F81A-9B20-29AE-28B6-01F7DACFD4BC}"/>
                  </a:ext>
                </a:extLst>
              </p:cNvPr>
              <p:cNvCxnSpPr/>
              <p:nvPr/>
            </p:nvCxnSpPr>
            <p:spPr bwMode="auto">
              <a:xfrm>
                <a:off x="1312592" y="1803863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2B7FF95-FC80-13C5-01BC-8C51EF1000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12592" y="1803863"/>
                <a:ext cx="762000" cy="114804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2AE3F19D-2A79-53EC-DEA2-848530CBF7EF}"/>
                  </a:ext>
                </a:extLst>
              </p:cNvPr>
              <p:cNvCxnSpPr/>
              <p:nvPr/>
            </p:nvCxnSpPr>
            <p:spPr bwMode="auto">
              <a:xfrm>
                <a:off x="1312592" y="2958399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77387F49-D68B-A2A6-07E4-CD11D4296CE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312592" y="1803863"/>
                <a:ext cx="762000" cy="115268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A71E2C0-AA3F-F0E0-0FE9-788035207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7315" y="1346848"/>
              <a:ext cx="776910" cy="62152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D910349-5D23-E813-D5A7-CDC139A23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4617" y="1874188"/>
              <a:ext cx="756788" cy="61433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DFE9322-5734-B6BF-10B3-8CCC20F9E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17315" y="2506686"/>
              <a:ext cx="798515" cy="638812"/>
            </a:xfrm>
            <a:prstGeom prst="rect">
              <a:avLst/>
            </a:prstGeom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820FB25F-ACE7-16EC-1EB9-5B034D3F7E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028" y="1938260"/>
            <a:ext cx="60579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69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7CB9D-25C1-20B9-8D6A-02CADC201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895350"/>
          </a:xfrm>
        </p:spPr>
        <p:txBody>
          <a:bodyPr/>
          <a:lstStyle/>
          <a:p>
            <a:r>
              <a:rPr lang="en-US" dirty="0"/>
              <a:t>Neural networks are made nonlinear by introducing an </a:t>
            </a:r>
            <a:r>
              <a:rPr lang="en-US" i="1" dirty="0"/>
              <a:t>activation function </a:t>
            </a:r>
            <a:r>
              <a:rPr lang="en-US" dirty="0"/>
              <a:t>with each node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0DBEC-D3A1-5AE7-1D15-8CB54C68B4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FD7C07-C773-C778-57B7-F8ADF4E6F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01877"/>
            <a:ext cx="6781800" cy="3867150"/>
          </a:xfrm>
        </p:spPr>
        <p:txBody>
          <a:bodyPr/>
          <a:lstStyle/>
          <a:p>
            <a:r>
              <a:rPr lang="en-US" dirty="0"/>
              <a:t>The node performs two operations</a:t>
            </a:r>
          </a:p>
          <a:p>
            <a:pPr lvl="1"/>
            <a:r>
              <a:rPr lang="en-US" dirty="0"/>
              <a:t>Calculate linear combination of inputs</a:t>
            </a:r>
          </a:p>
          <a:p>
            <a:pPr lvl="1"/>
            <a:r>
              <a:rPr lang="en-US" dirty="0"/>
              <a:t>Pass combined inputs though a nonlinear function to generate output, or activation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A6B9913-C7FE-5D8D-FF26-8DCB6CF466B1}"/>
              </a:ext>
            </a:extLst>
          </p:cNvPr>
          <p:cNvSpPr/>
          <p:nvPr/>
        </p:nvSpPr>
        <p:spPr bwMode="auto">
          <a:xfrm>
            <a:off x="1138581" y="2966277"/>
            <a:ext cx="1686716" cy="1686715"/>
          </a:xfrm>
          <a:prstGeom prst="ellipse">
            <a:avLst/>
          </a:prstGeom>
          <a:solidFill>
            <a:srgbClr val="015BBC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9AD82981-3336-AE84-26BF-4E35CB101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568" y="3600086"/>
            <a:ext cx="1270000" cy="419100"/>
          </a:xfrm>
          <a:prstGeom prst="rect">
            <a:avLst/>
          </a:prstGeom>
        </p:spPr>
      </p:pic>
      <p:grpSp>
        <p:nvGrpSpPr>
          <p:cNvPr id="95" name="Group 94">
            <a:extLst>
              <a:ext uri="{FF2B5EF4-FFF2-40B4-BE49-F238E27FC236}">
                <a16:creationId xmlns:a16="http://schemas.microsoft.com/office/drawing/2014/main" id="{579C2A5E-A5D2-89BD-4860-3E087CF41973}"/>
              </a:ext>
            </a:extLst>
          </p:cNvPr>
          <p:cNvGrpSpPr/>
          <p:nvPr/>
        </p:nvGrpSpPr>
        <p:grpSpPr>
          <a:xfrm>
            <a:off x="4267200" y="2190756"/>
            <a:ext cx="4689286" cy="3186266"/>
            <a:chOff x="4267200" y="2190756"/>
            <a:chExt cx="4689286" cy="3186266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C0C854C-B535-A834-6BC5-428F7E712F71}"/>
                </a:ext>
              </a:extLst>
            </p:cNvPr>
            <p:cNvSpPr/>
            <p:nvPr/>
          </p:nvSpPr>
          <p:spPr bwMode="auto">
            <a:xfrm>
              <a:off x="5081460" y="2190756"/>
              <a:ext cx="3186268" cy="3186266"/>
            </a:xfrm>
            <a:prstGeom prst="ellipse">
              <a:avLst/>
            </a:prstGeom>
            <a:solidFill>
              <a:srgbClr val="015BBC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80AFC280-FD4E-AF82-2901-28B0685EC3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67200" y="3781907"/>
              <a:ext cx="814259" cy="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0514C71-8423-67B7-8C5D-8180528F36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19149" y="3804395"/>
              <a:ext cx="751823" cy="9528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D083E00-861F-15AB-CE68-36486562730B}"/>
                </a:ext>
              </a:extLst>
            </p:cNvPr>
            <p:cNvSpPr/>
            <p:nvPr/>
          </p:nvSpPr>
          <p:spPr bwMode="auto">
            <a:xfrm>
              <a:off x="5134998" y="3486150"/>
              <a:ext cx="1100080" cy="609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1E27124-630D-77EE-44D4-90E28F601AB7}"/>
                </a:ext>
              </a:extLst>
            </p:cNvPr>
            <p:cNvSpPr txBox="1"/>
            <p:nvPr/>
          </p:nvSpPr>
          <p:spPr>
            <a:xfrm>
              <a:off x="4377004" y="3721679"/>
              <a:ext cx="5782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a</a:t>
              </a:r>
              <a:r>
                <a:rPr lang="en-US" i="1" baseline="30000" dirty="0"/>
                <a:t>l</a:t>
              </a:r>
              <a:r>
                <a:rPr lang="en-US" baseline="30000" dirty="0"/>
                <a:t>-1</a:t>
              </a:r>
              <a:endParaRPr lang="en-US" i="1" dirty="0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BAE8ED6B-D773-DD63-FCE1-C1032BC7576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35078" y="3790950"/>
              <a:ext cx="44345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CCA9F85-18C6-D5C5-6B13-FCB362548558}"/>
                </a:ext>
              </a:extLst>
            </p:cNvPr>
            <p:cNvSpPr/>
            <p:nvPr/>
          </p:nvSpPr>
          <p:spPr bwMode="auto">
            <a:xfrm>
              <a:off x="6678533" y="3469390"/>
              <a:ext cx="1100080" cy="609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6F692808-63CA-279E-81E5-0BB1B4442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01998" y="3790950"/>
              <a:ext cx="44345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71295442-A5D9-285B-9053-AC77BC3AE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71089" y="3842678"/>
              <a:ext cx="279400" cy="419100"/>
            </a:xfrm>
            <a:prstGeom prst="rect">
              <a:avLst/>
            </a:prstGeom>
          </p:spPr>
        </p:pic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7F20818F-EDC1-1FD7-6C47-634B517AE3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02712" y="3781934"/>
              <a:ext cx="65377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B91593B9-C5D7-6409-1BD2-8BC06E17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302712" y="3781934"/>
              <a:ext cx="653774" cy="98059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069723D1-2241-2C91-3CB8-5CC0F69E9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0049" y="3853103"/>
              <a:ext cx="254000" cy="4191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D11AEE48-46A9-4D06-9982-B75E9928B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55803" y="3670421"/>
              <a:ext cx="1055553" cy="267948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BCF823BF-C76A-9CF9-31E5-C203CD3EB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91034" y="3587914"/>
              <a:ext cx="800100" cy="419100"/>
            </a:xfrm>
            <a:prstGeom prst="rect">
              <a:avLst/>
            </a:prstGeom>
          </p:spPr>
        </p:pic>
      </p:grpSp>
      <p:sp>
        <p:nvSpPr>
          <p:cNvPr id="94" name="Right Arrow 93">
            <a:extLst>
              <a:ext uri="{FF2B5EF4-FFF2-40B4-BE49-F238E27FC236}">
                <a16:creationId xmlns:a16="http://schemas.microsoft.com/office/drawing/2014/main" id="{284C5C37-23D7-FE58-1A9F-A0959D2A288E}"/>
              </a:ext>
            </a:extLst>
          </p:cNvPr>
          <p:cNvSpPr/>
          <p:nvPr/>
        </p:nvSpPr>
        <p:spPr bwMode="auto">
          <a:xfrm>
            <a:off x="3124200" y="3600086"/>
            <a:ext cx="571500" cy="33828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65B28E4-6A45-B295-99F1-7F8CA292E850}"/>
              </a:ext>
            </a:extLst>
          </p:cNvPr>
          <p:cNvCxnSpPr>
            <a:cxnSpLocks/>
          </p:cNvCxnSpPr>
          <p:nvPr/>
        </p:nvCxnSpPr>
        <p:spPr bwMode="auto">
          <a:xfrm>
            <a:off x="4403964" y="2771200"/>
            <a:ext cx="653774" cy="9805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6D1B3F0-CE26-3CF0-E009-5C9C41449FE4}"/>
              </a:ext>
            </a:extLst>
          </p:cNvPr>
          <p:cNvCxnSpPr>
            <a:cxnSpLocks/>
          </p:cNvCxnSpPr>
          <p:nvPr/>
        </p:nvCxnSpPr>
        <p:spPr bwMode="auto">
          <a:xfrm flipV="1">
            <a:off x="8300799" y="2804419"/>
            <a:ext cx="751823" cy="9528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30068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3D320-F2A2-D3B0-2513-78E77B5C9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activation function is what gives neural networks their versatility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4A5898-D9F9-AEBB-6FA4-8C8989666B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E748D-9037-44FA-4A9E-EBC9E64A4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forms are in use</a:t>
            </a:r>
          </a:p>
          <a:p>
            <a:pPr lvl="1"/>
            <a:r>
              <a:rPr lang="en-US" dirty="0"/>
              <a:t>Same for for all nodes in a layer</a:t>
            </a:r>
          </a:p>
          <a:p>
            <a:pPr lvl="1"/>
            <a:r>
              <a:rPr lang="en-US" dirty="0"/>
              <a:t>May differ in different layers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FC615B-859D-43C9-937A-5F39E0D7AA9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600" y="938245"/>
            <a:ext cx="4038600" cy="42052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3851D1-A8BA-7B7F-7125-CA08B0B3E9D3}"/>
              </a:ext>
            </a:extLst>
          </p:cNvPr>
          <p:cNvSpPr txBox="1"/>
          <p:nvPr/>
        </p:nvSpPr>
        <p:spPr>
          <a:xfrm>
            <a:off x="2958686" y="4691762"/>
            <a:ext cx="16133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Dral</a:t>
            </a:r>
            <a:r>
              <a:rPr lang="en-US" sz="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6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Kananenka</a:t>
            </a:r>
            <a:r>
              <a:rPr lang="en-US" sz="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Ge, </a:t>
            </a:r>
            <a:r>
              <a:rPr lang="en-US" sz="6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Xue</a:t>
            </a:r>
            <a:endParaRPr lang="en-US" sz="6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Networks, Ch.8 </a:t>
            </a:r>
            <a:r>
              <a:rPr lang="en-US" sz="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Quantum Chemistry in the Age of Machine Learning</a:t>
            </a:r>
          </a:p>
          <a:p>
            <a:r>
              <a:rPr lang="en-US" sz="400" b="0" i="0" u="none" strike="noStrike" dirty="0">
                <a:solidFill>
                  <a:srgbClr val="1F1F1F"/>
                </a:solidFill>
                <a:effectLst/>
                <a:latin typeface="ElsevierSans"/>
                <a:hlinkClick r:id="rId3" tooltip="Persistent link using digital object identifier"/>
              </a:rPr>
              <a:t>https://doi.org/10.1016/B978-0-323-90049-2.00011-1</a:t>
            </a:r>
            <a:endParaRPr lang="en-US" sz="6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2C6CD2-73B2-2E42-3FFA-F7184B21285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73815"/>
            <a:ext cx="4711615" cy="260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67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3D320-F2A2-D3B0-2513-78E77B5C9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activation function is what gives neural networks their versatility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4A5898-D9F9-AEBB-6FA4-8C8989666B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4959FF-45E5-2504-B9C9-F74D7910C0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971550"/>
            <a:ext cx="6845614" cy="41719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1218AD-AADE-AC1F-38D8-EA8697EA1A99}"/>
              </a:ext>
            </a:extLst>
          </p:cNvPr>
          <p:cNvSpPr txBox="1"/>
          <p:nvPr/>
        </p:nvSpPr>
        <p:spPr>
          <a:xfrm>
            <a:off x="7502445" y="4659868"/>
            <a:ext cx="152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rgbClr val="009900"/>
                </a:solidFill>
                <a:effectLst/>
                <a:latin typeface="TrebuchetMS" panose="020B0703020202090204" pitchFamily="34" charset="0"/>
              </a:rPr>
              <a:t>Shengyang</a:t>
            </a:r>
            <a:r>
              <a:rPr lang="en-US" sz="900" dirty="0">
                <a:solidFill>
                  <a:srgbClr val="009900"/>
                </a:solidFill>
                <a:effectLst/>
                <a:latin typeface="TrebuchetMS" panose="020B0703020202090204" pitchFamily="34" charset="0"/>
              </a:rPr>
              <a:t> Sun</a:t>
            </a:r>
          </a:p>
          <a:p>
            <a:r>
              <a:rPr lang="en-US" sz="900" dirty="0">
                <a:solidFill>
                  <a:srgbClr val="009900"/>
                </a:solidFill>
                <a:latin typeface="TrebuchetMS" panose="020B0703020202090204" pitchFamily="34" charset="0"/>
              </a:rPr>
              <a:t>CSC 411, U Toronto</a:t>
            </a:r>
            <a:r>
              <a:rPr lang="en-US" sz="900" dirty="0">
                <a:solidFill>
                  <a:srgbClr val="009900"/>
                </a:solidFill>
                <a:effectLst/>
                <a:latin typeface="TrebuchetMS" panose="020B0703020202090204" pitchFamily="34" charset="0"/>
              </a:rPr>
              <a:t> </a:t>
            </a:r>
            <a:endParaRPr lang="en-US" sz="900" dirty="0">
              <a:solidFill>
                <a:srgbClr val="0099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58528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96541-349B-6930-C9FB-F9258B832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going further, let’s simplify notation by absorbing </a:t>
            </a:r>
            <a:r>
              <a:rPr lang="en-US" i="1" dirty="0"/>
              <a:t>b</a:t>
            </a:r>
            <a:r>
              <a:rPr lang="en-US" dirty="0"/>
              <a:t> into </a:t>
            </a:r>
            <a:r>
              <a:rPr lang="en-US" i="1" dirty="0"/>
              <a:t>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FCA25D-05BE-237E-1B04-37BFE4FC68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57841-BD29-8D7D-9E9D-4543CE532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node implicitly has a unit input, along with inputs from previous layer</a:t>
            </a:r>
          </a:p>
          <a:p>
            <a:pPr lvl="1"/>
            <a:r>
              <a:rPr lang="en-US" dirty="0"/>
              <a:t>Last column of </a:t>
            </a:r>
            <a:r>
              <a:rPr lang="en-US" i="1" dirty="0"/>
              <a:t>W</a:t>
            </a:r>
            <a:r>
              <a:rPr lang="en-US" dirty="0"/>
              <a:t> plays the role of </a:t>
            </a:r>
            <a:r>
              <a:rPr lang="en-US" i="1" dirty="0"/>
              <a:t>b</a:t>
            </a:r>
          </a:p>
          <a:p>
            <a:pPr lvl="1"/>
            <a:r>
              <a:rPr lang="en-US" dirty="0"/>
              <a:t>This just makes notation simpler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03DCCE1-32F4-ACC7-6AB1-E211990A763E}"/>
              </a:ext>
            </a:extLst>
          </p:cNvPr>
          <p:cNvGrpSpPr/>
          <p:nvPr/>
        </p:nvGrpSpPr>
        <p:grpSpPr>
          <a:xfrm>
            <a:off x="914400" y="2575818"/>
            <a:ext cx="5012008" cy="2715166"/>
            <a:chOff x="457200" y="1899790"/>
            <a:chExt cx="5012008" cy="271516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DE69B6A-2A6B-D661-76E5-15D786E1C69C}"/>
                </a:ext>
              </a:extLst>
            </p:cNvPr>
            <p:cNvGrpSpPr/>
            <p:nvPr/>
          </p:nvGrpSpPr>
          <p:grpSpPr>
            <a:xfrm>
              <a:off x="457200" y="2266950"/>
              <a:ext cx="5012008" cy="2067083"/>
              <a:chOff x="245792" y="1194263"/>
              <a:chExt cx="5012008" cy="2067083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D810C92F-249B-FE93-B06A-798A7AE1D3D1}"/>
                  </a:ext>
                </a:extLst>
              </p:cNvPr>
              <p:cNvGrpSpPr/>
              <p:nvPr/>
            </p:nvGrpSpPr>
            <p:grpSpPr>
              <a:xfrm>
                <a:off x="245792" y="1194263"/>
                <a:ext cx="4267200" cy="2067083"/>
                <a:chOff x="550592" y="1499063"/>
                <a:chExt cx="4267200" cy="2067083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79329917-EE54-6F36-7D7F-D0076A9F2427}"/>
                    </a:ext>
                  </a:extLst>
                </p:cNvPr>
                <p:cNvSpPr/>
                <p:nvPr/>
              </p:nvSpPr>
              <p:spPr bwMode="auto">
                <a:xfrm>
                  <a:off x="550592" y="1499063"/>
                  <a:ext cx="914400" cy="914400"/>
                </a:xfrm>
                <a:prstGeom prst="ellipse">
                  <a:avLst/>
                </a:prstGeom>
                <a:solidFill>
                  <a:srgbClr val="FF5D5E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r>
                    <a:rPr lang="en-US" baseline="-250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0" lang="en-US" sz="24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C6566CE7-CF80-C09C-0F5E-A4D40EC3F509}"/>
                    </a:ext>
                  </a:extLst>
                </p:cNvPr>
                <p:cNvCxnSpPr>
                  <a:stCxn id="18" idx="6"/>
                  <a:endCxn id="22" idx="2"/>
                </p:cNvCxnSpPr>
                <p:nvPr/>
              </p:nvCxnSpPr>
              <p:spPr bwMode="auto">
                <a:xfrm>
                  <a:off x="1464992" y="1956263"/>
                  <a:ext cx="7620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EAC745AA-D42E-2F61-D3A8-06ADA3A05737}"/>
                    </a:ext>
                  </a:extLst>
                </p:cNvPr>
                <p:cNvSpPr/>
                <p:nvPr/>
              </p:nvSpPr>
              <p:spPr bwMode="auto">
                <a:xfrm>
                  <a:off x="3903392" y="2032762"/>
                  <a:ext cx="914400" cy="914400"/>
                </a:xfrm>
                <a:prstGeom prst="ellipse">
                  <a:avLst/>
                </a:prstGeom>
                <a:solidFill>
                  <a:srgbClr val="009900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C95C738F-943C-F29F-45FE-4AA30FC3EA2D}"/>
                    </a:ext>
                  </a:extLst>
                </p:cNvPr>
                <p:cNvCxnSpPr>
                  <a:cxnSpLocks/>
                  <a:stCxn id="22" idx="6"/>
                  <a:endCxn id="20" idx="2"/>
                </p:cNvCxnSpPr>
                <p:nvPr/>
              </p:nvCxnSpPr>
              <p:spPr bwMode="auto">
                <a:xfrm>
                  <a:off x="3141392" y="1956263"/>
                  <a:ext cx="762000" cy="53369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26973AF-DB57-BC9F-CA7C-50B50084EEAF}"/>
                    </a:ext>
                  </a:extLst>
                </p:cNvPr>
                <p:cNvSpPr/>
                <p:nvPr/>
              </p:nvSpPr>
              <p:spPr bwMode="auto">
                <a:xfrm>
                  <a:off x="2226992" y="1499063"/>
                  <a:ext cx="914400" cy="914400"/>
                </a:xfrm>
                <a:prstGeom prst="ellipse">
                  <a:avLst/>
                </a:prstGeom>
                <a:solidFill>
                  <a:srgbClr val="015BBC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DB6DBB06-D32D-2766-EFFB-A50635806844}"/>
                    </a:ext>
                  </a:extLst>
                </p:cNvPr>
                <p:cNvSpPr/>
                <p:nvPr/>
              </p:nvSpPr>
              <p:spPr bwMode="auto">
                <a:xfrm>
                  <a:off x="550592" y="2651746"/>
                  <a:ext cx="914400" cy="914400"/>
                </a:xfrm>
                <a:prstGeom prst="ellipse">
                  <a:avLst/>
                </a:prstGeom>
                <a:solidFill>
                  <a:srgbClr val="FF5D5E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r>
                    <a:rPr lang="en-US" baseline="-250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kumimoji="0" lang="en-US" sz="24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8DB91AF1-7F52-DDA3-6E67-49CF45D4F8B0}"/>
                    </a:ext>
                  </a:extLst>
                </p:cNvPr>
                <p:cNvSpPr/>
                <p:nvPr/>
              </p:nvSpPr>
              <p:spPr bwMode="auto">
                <a:xfrm>
                  <a:off x="2226992" y="2647107"/>
                  <a:ext cx="914400" cy="914400"/>
                </a:xfrm>
                <a:prstGeom prst="ellipse">
                  <a:avLst/>
                </a:prstGeom>
                <a:solidFill>
                  <a:srgbClr val="015BBC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AB7FA24D-07FE-F1BD-50AE-8C69879369A8}"/>
                    </a:ext>
                  </a:extLst>
                </p:cNvPr>
                <p:cNvCxnSpPr>
                  <a:cxnSpLocks/>
                  <a:stCxn id="18" idx="6"/>
                  <a:endCxn id="27" idx="2"/>
                </p:cNvCxnSpPr>
                <p:nvPr/>
              </p:nvCxnSpPr>
              <p:spPr bwMode="auto">
                <a:xfrm>
                  <a:off x="1464992" y="1956263"/>
                  <a:ext cx="762000" cy="1148044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2E55C6AE-A029-1DDF-4C6C-3F410704DF7C}"/>
                    </a:ext>
                  </a:extLst>
                </p:cNvPr>
                <p:cNvCxnSpPr/>
                <p:nvPr/>
              </p:nvCxnSpPr>
              <p:spPr bwMode="auto">
                <a:xfrm>
                  <a:off x="1464992" y="3110799"/>
                  <a:ext cx="7620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56DC7F1A-3A55-1567-6AC7-70772C115FBF}"/>
                    </a:ext>
                  </a:extLst>
                </p:cNvPr>
                <p:cNvCxnSpPr>
                  <a:cxnSpLocks/>
                  <a:stCxn id="26" idx="6"/>
                  <a:endCxn id="22" idx="2"/>
                </p:cNvCxnSpPr>
                <p:nvPr/>
              </p:nvCxnSpPr>
              <p:spPr bwMode="auto">
                <a:xfrm flipV="1">
                  <a:off x="1464992" y="1956263"/>
                  <a:ext cx="762000" cy="115268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31783F4A-91B3-5390-F646-3113C05E053B}"/>
                    </a:ext>
                  </a:extLst>
                </p:cNvPr>
                <p:cNvCxnSpPr>
                  <a:cxnSpLocks/>
                  <a:stCxn id="27" idx="6"/>
                  <a:endCxn id="20" idx="2"/>
                </p:cNvCxnSpPr>
                <p:nvPr/>
              </p:nvCxnSpPr>
              <p:spPr bwMode="auto">
                <a:xfrm flipV="1">
                  <a:off x="3141392" y="2489962"/>
                  <a:ext cx="762000" cy="614345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0BE8124E-9ECD-8206-6C56-AF9CE2598C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34626" y="1353411"/>
                <a:ext cx="208931" cy="25245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F63A1D6-ABC8-730C-8BD9-2DD7FF0D91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13830" y="2265808"/>
                <a:ext cx="208931" cy="252458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0372AE7-13FD-8C48-3B16-098033BAD5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2168" y="1867212"/>
                <a:ext cx="211410" cy="255454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3DF4778-5A7A-F7D1-EB46-B172EF64C3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15325" y="2851594"/>
                <a:ext cx="211410" cy="255454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9443DF8-F7B7-90D8-5DE1-D41FAE4DC4FE}"/>
                  </a:ext>
                </a:extLst>
              </p:cNvPr>
              <p:cNvCxnSpPr/>
              <p:nvPr/>
            </p:nvCxnSpPr>
            <p:spPr bwMode="auto">
              <a:xfrm>
                <a:off x="4495800" y="2185162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6656C88-36FD-1B6F-CE26-8525C7D014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84793" y="2597585"/>
                <a:ext cx="222014" cy="268267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6F2E7F6-3A67-CCED-8C13-02BBC2B8A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83875" y="1494318"/>
                <a:ext cx="222014" cy="268267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A24D5BD-0492-76F5-F98D-134ED5A25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24400" y="1867211"/>
                <a:ext cx="203585" cy="245999"/>
              </a:xfrm>
              <a:prstGeom prst="rect">
                <a:avLst/>
              </a:prstGeom>
            </p:spPr>
          </p:pic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DA0CB19-2D0B-538E-A516-B182012A97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9281" y="2038350"/>
              <a:ext cx="283482" cy="304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06F0162-D475-553F-E912-07053FD0202A}"/>
                </a:ext>
              </a:extLst>
            </p:cNvPr>
            <p:cNvSpPr txBox="1"/>
            <p:nvPr/>
          </p:nvSpPr>
          <p:spPr>
            <a:xfrm>
              <a:off x="2133600" y="189979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1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D015952-4712-4597-E332-525897AE2D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24364" y="2557910"/>
              <a:ext cx="283482" cy="304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9CC5CD4-79BD-472A-51A3-CF4EAF5C96B5}"/>
                </a:ext>
              </a:extLst>
            </p:cNvPr>
            <p:cNvSpPr txBox="1"/>
            <p:nvPr/>
          </p:nvSpPr>
          <p:spPr>
            <a:xfrm>
              <a:off x="3828683" y="241935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1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F10E6C8-066D-EFFC-3D25-6F1C6B658C1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011648" y="4203233"/>
              <a:ext cx="238230" cy="2648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04E0ED7-3BD4-8901-E1ED-3989FC2F8436}"/>
                </a:ext>
              </a:extLst>
            </p:cNvPr>
            <p:cNvSpPr txBox="1"/>
            <p:nvPr/>
          </p:nvSpPr>
          <p:spPr>
            <a:xfrm>
              <a:off x="2115967" y="424562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1</a:t>
              </a:r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F302001F-7DAE-9216-3408-D524651831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4257" y="1586904"/>
            <a:ext cx="3349536" cy="91814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E68CD63-EEC5-2AB5-3BE8-9CB32BE1ED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0139" y="3898367"/>
            <a:ext cx="2324100" cy="3683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CFD4967-E089-4E4E-ACFC-AB2AAF18D9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0139" y="3019178"/>
            <a:ext cx="1689100" cy="3683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525D7A62-5926-D0FA-ED69-9416102B2324}"/>
              </a:ext>
            </a:extLst>
          </p:cNvPr>
          <p:cNvSpPr txBox="1"/>
          <p:nvPr/>
        </p:nvSpPr>
        <p:spPr>
          <a:xfrm>
            <a:off x="6289407" y="3407194"/>
            <a:ext cx="16705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instead of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4519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1F35-A124-053A-CD24-55966741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network can be written as a system of nested 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7C0691-9F08-2B0F-C44A-D343403F86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02E0A4-DA24-ADB5-DF78-B93F0EB04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23950"/>
            <a:ext cx="3467100" cy="22479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50CFE2D-3816-DF81-C6F8-310F792CC8E4}"/>
              </a:ext>
            </a:extLst>
          </p:cNvPr>
          <p:cNvGrpSpPr/>
          <p:nvPr/>
        </p:nvGrpSpPr>
        <p:grpSpPr>
          <a:xfrm>
            <a:off x="4747549" y="1106789"/>
            <a:ext cx="3764220" cy="2513175"/>
            <a:chOff x="4747549" y="1106789"/>
            <a:chExt cx="3764220" cy="2513175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C20CA1D-CF7D-2561-42F0-F596F2E781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76800" y="1737198"/>
              <a:ext cx="502326" cy="6008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0D0CDEB-4A9C-8C9E-08F8-50750816324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18767" y="1604153"/>
              <a:ext cx="593002" cy="75157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85DE8A8-1C1E-86AE-AF76-BB2828F43BE6}"/>
                </a:ext>
              </a:extLst>
            </p:cNvPr>
            <p:cNvGrpSpPr/>
            <p:nvPr/>
          </p:nvGrpSpPr>
          <p:grpSpPr>
            <a:xfrm>
              <a:off x="4747549" y="1106789"/>
              <a:ext cx="3698686" cy="2513175"/>
              <a:chOff x="4747549" y="1106789"/>
              <a:chExt cx="3698686" cy="2513175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AB3CD63-EA9F-9761-B55B-54018215D45C}"/>
                  </a:ext>
                </a:extLst>
              </p:cNvPr>
              <p:cNvGrpSpPr/>
              <p:nvPr/>
            </p:nvGrpSpPr>
            <p:grpSpPr>
              <a:xfrm>
                <a:off x="4747549" y="1106789"/>
                <a:ext cx="3698686" cy="2513175"/>
                <a:chOff x="4267200" y="2190756"/>
                <a:chExt cx="4689286" cy="3186266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9273CB75-67E1-85CC-B6B9-2730996F9D85}"/>
                    </a:ext>
                  </a:extLst>
                </p:cNvPr>
                <p:cNvSpPr/>
                <p:nvPr/>
              </p:nvSpPr>
              <p:spPr bwMode="auto">
                <a:xfrm>
                  <a:off x="5081460" y="2190756"/>
                  <a:ext cx="3186268" cy="3186266"/>
                </a:xfrm>
                <a:prstGeom prst="ellipse">
                  <a:avLst/>
                </a:prstGeom>
                <a:solidFill>
                  <a:srgbClr val="015BBC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FF106BD2-B182-8271-AEF5-DC02CD5E9AD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267200" y="3781907"/>
                  <a:ext cx="814259" cy="2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D207C54-EB29-AEDF-EC4A-EB7C94A73B2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319149" y="3804395"/>
                  <a:ext cx="751823" cy="95286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5B50846A-8168-7975-4915-056FEF36F272}"/>
                    </a:ext>
                  </a:extLst>
                </p:cNvPr>
                <p:cNvSpPr/>
                <p:nvPr/>
              </p:nvSpPr>
              <p:spPr bwMode="auto">
                <a:xfrm>
                  <a:off x="5134998" y="3486150"/>
                  <a:ext cx="1100080" cy="6096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DD2C274-9A46-D936-9287-B1D70442B345}"/>
                    </a:ext>
                  </a:extLst>
                </p:cNvPr>
                <p:cNvSpPr txBox="1"/>
                <p:nvPr/>
              </p:nvSpPr>
              <p:spPr>
                <a:xfrm>
                  <a:off x="4377004" y="3721679"/>
                  <a:ext cx="578265" cy="429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i="1" dirty="0"/>
                    <a:t>a</a:t>
                  </a:r>
                  <a:r>
                    <a:rPr lang="en-US" sz="1600" i="1" baseline="30000" dirty="0"/>
                    <a:t>l</a:t>
                  </a:r>
                  <a:r>
                    <a:rPr lang="en-US" sz="1600" baseline="30000" dirty="0"/>
                    <a:t>-1</a:t>
                  </a:r>
                  <a:endParaRPr lang="en-US" sz="1600" i="1" dirty="0"/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642513CF-CE5D-A8B0-5085-D6960A6FFE1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235078" y="3790950"/>
                  <a:ext cx="44345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19221A8D-2132-464B-AB0E-B140DD158824}"/>
                    </a:ext>
                  </a:extLst>
                </p:cNvPr>
                <p:cNvSpPr/>
                <p:nvPr/>
              </p:nvSpPr>
              <p:spPr bwMode="auto">
                <a:xfrm>
                  <a:off x="6678533" y="3469390"/>
                  <a:ext cx="1100080" cy="6096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1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88C7CF2B-1D85-393E-EDF9-0FCCA86109B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801998" y="3790950"/>
                  <a:ext cx="44345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A2A8FC16-19A8-33AA-80BB-1E883C66FD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871089" y="3842678"/>
                  <a:ext cx="279400" cy="419100"/>
                </a:xfrm>
                <a:prstGeom prst="rect">
                  <a:avLst/>
                </a:prstGeom>
              </p:spPr>
            </p:pic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3C33C687-F9DC-ADFE-05EC-C556DD80945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302712" y="3781934"/>
                  <a:ext cx="653774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DF2EF0F5-DAF2-56EA-B4BC-4F5813E932E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302712" y="3781934"/>
                  <a:ext cx="653774" cy="98059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26351761-FB5B-BE85-9A14-5706A2B8A1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20049" y="3853103"/>
                  <a:ext cx="254000" cy="419100"/>
                </a:xfrm>
                <a:prstGeom prst="rect">
                  <a:avLst/>
                </a:prstGeom>
              </p:spPr>
            </p:pic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52F300D5-AD9B-5868-3273-A20B2D4585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791034" y="3587914"/>
                  <a:ext cx="800100" cy="419100"/>
                </a:xfrm>
                <a:prstGeom prst="rect">
                  <a:avLst/>
                </a:prstGeom>
              </p:spPr>
            </p:pic>
          </p:grp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F9ED4D8D-B195-D9FA-423A-E095DBFBF4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81471" y="2240726"/>
                <a:ext cx="791357" cy="330567"/>
              </a:xfrm>
              <a:prstGeom prst="rect">
                <a:avLst/>
              </a:prstGeom>
            </p:spPr>
          </p:pic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E37BD73-2748-27D4-10CB-7904F5FAB114}"/>
              </a:ext>
            </a:extLst>
          </p:cNvPr>
          <p:cNvGrpSpPr/>
          <p:nvPr/>
        </p:nvGrpSpPr>
        <p:grpSpPr>
          <a:xfrm>
            <a:off x="777130" y="3757018"/>
            <a:ext cx="4513135" cy="1256024"/>
            <a:chOff x="245792" y="1193091"/>
            <a:chExt cx="7431638" cy="2068255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A7F1042-4B6C-E76B-5113-F2003ACF99F6}"/>
                </a:ext>
              </a:extLst>
            </p:cNvPr>
            <p:cNvCxnSpPr>
              <a:stCxn id="66" idx="6"/>
              <a:endCxn id="57" idx="2"/>
            </p:cNvCxnSpPr>
            <p:nvPr/>
          </p:nvCxnSpPr>
          <p:spPr bwMode="auto">
            <a:xfrm>
              <a:off x="1160192" y="1651463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1B7CFF9-F71C-D331-C7FF-8A8681701EC6}"/>
                </a:ext>
              </a:extLst>
            </p:cNvPr>
            <p:cNvGrpSpPr/>
            <p:nvPr/>
          </p:nvGrpSpPr>
          <p:grpSpPr>
            <a:xfrm>
              <a:off x="245792" y="1194263"/>
              <a:ext cx="914400" cy="2067083"/>
              <a:chOff x="245792" y="1194263"/>
              <a:chExt cx="914400" cy="2067083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AFB23E43-F87F-7C2E-96E7-A77E65E5CBDD}"/>
                  </a:ext>
                </a:extLst>
              </p:cNvPr>
              <p:cNvSpPr/>
              <p:nvPr/>
            </p:nvSpPr>
            <p:spPr bwMode="auto">
              <a:xfrm>
                <a:off x="245792" y="1194263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1200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12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F5F740F3-A610-23F9-1064-91EA81CF7722}"/>
                  </a:ext>
                </a:extLst>
              </p:cNvPr>
              <p:cNvSpPr/>
              <p:nvPr/>
            </p:nvSpPr>
            <p:spPr bwMode="auto">
              <a:xfrm>
                <a:off x="245792" y="2346946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1200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12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48ADC9E-F390-D55A-444F-47EB2D81881E}"/>
                </a:ext>
              </a:extLst>
            </p:cNvPr>
            <p:cNvCxnSpPr>
              <a:cxnSpLocks/>
              <a:stCxn id="66" idx="6"/>
              <a:endCxn id="58" idx="2"/>
            </p:cNvCxnSpPr>
            <p:nvPr/>
          </p:nvCxnSpPr>
          <p:spPr bwMode="auto">
            <a:xfrm>
              <a:off x="1160192" y="1651463"/>
              <a:ext cx="762000" cy="11480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A122FA7-27D6-28F3-75DD-E08D1C2CE63D}"/>
                </a:ext>
              </a:extLst>
            </p:cNvPr>
            <p:cNvCxnSpPr/>
            <p:nvPr/>
          </p:nvCxnSpPr>
          <p:spPr bwMode="auto">
            <a:xfrm>
              <a:off x="1160192" y="2805999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7FA2CA7-4A21-E9B0-4D7A-7609F9E7726F}"/>
                </a:ext>
              </a:extLst>
            </p:cNvPr>
            <p:cNvCxnSpPr>
              <a:cxnSpLocks/>
              <a:stCxn id="67" idx="6"/>
              <a:endCxn id="57" idx="2"/>
            </p:cNvCxnSpPr>
            <p:nvPr/>
          </p:nvCxnSpPr>
          <p:spPr bwMode="auto">
            <a:xfrm flipV="1">
              <a:off x="1160192" y="1651463"/>
              <a:ext cx="762000" cy="11526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EE77CDA-AB46-BA04-3386-9DC9F957B4BC}"/>
                </a:ext>
              </a:extLst>
            </p:cNvPr>
            <p:cNvGrpSpPr/>
            <p:nvPr/>
          </p:nvGrpSpPr>
          <p:grpSpPr>
            <a:xfrm>
              <a:off x="4559855" y="1644192"/>
              <a:ext cx="3117575" cy="1148044"/>
              <a:chOff x="2836592" y="1651463"/>
              <a:chExt cx="3117575" cy="114804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2845ABB-0073-2A30-F64F-7320643B7CE9}"/>
                  </a:ext>
                </a:extLst>
              </p:cNvPr>
              <p:cNvSpPr/>
              <p:nvPr/>
            </p:nvSpPr>
            <p:spPr bwMode="auto">
              <a:xfrm>
                <a:off x="3598592" y="1727962"/>
                <a:ext cx="914400" cy="914400"/>
              </a:xfrm>
              <a:prstGeom prst="ellipse">
                <a:avLst/>
              </a:prstGeom>
              <a:solidFill>
                <a:srgbClr val="0099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3C78339C-4817-100E-7161-993D1EDE1929}"/>
                  </a:ext>
                </a:extLst>
              </p:cNvPr>
              <p:cNvCxnSpPr>
                <a:cxnSpLocks/>
                <a:stCxn id="57" idx="6"/>
                <a:endCxn id="61" idx="2"/>
              </p:cNvCxnSpPr>
              <p:nvPr/>
            </p:nvCxnSpPr>
            <p:spPr bwMode="auto">
              <a:xfrm>
                <a:off x="2836592" y="1651463"/>
                <a:ext cx="762000" cy="533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7CC7EB80-1CDB-01FA-6832-05AD0AF34FB4}"/>
                  </a:ext>
                </a:extLst>
              </p:cNvPr>
              <p:cNvCxnSpPr>
                <a:cxnSpLocks/>
                <a:stCxn id="58" idx="6"/>
                <a:endCxn id="61" idx="2"/>
              </p:cNvCxnSpPr>
              <p:nvPr/>
            </p:nvCxnSpPr>
            <p:spPr bwMode="auto">
              <a:xfrm flipV="1">
                <a:off x="2836592" y="2185162"/>
                <a:ext cx="762000" cy="61434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06E72B28-CCBA-0E8D-3D1F-9829CA460846}"/>
                  </a:ext>
                </a:extLst>
              </p:cNvPr>
              <p:cNvCxnSpPr/>
              <p:nvPr/>
            </p:nvCxnSpPr>
            <p:spPr bwMode="auto">
              <a:xfrm>
                <a:off x="4495800" y="2185162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3137759-8B9C-C62F-EA3B-83C392408E84}"/>
                  </a:ext>
                </a:extLst>
              </p:cNvPr>
              <p:cNvSpPr txBox="1"/>
              <p:nvPr/>
            </p:nvSpPr>
            <p:spPr>
              <a:xfrm>
                <a:off x="5266395" y="1897010"/>
                <a:ext cx="687772" cy="543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ŷ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2E27757-D7F2-6F0C-71C8-2D45CBE244A3}"/>
                </a:ext>
              </a:extLst>
            </p:cNvPr>
            <p:cNvGrpSpPr/>
            <p:nvPr/>
          </p:nvGrpSpPr>
          <p:grpSpPr>
            <a:xfrm>
              <a:off x="1922192" y="1194263"/>
              <a:ext cx="914400" cy="2062444"/>
              <a:chOff x="1922192" y="1194263"/>
              <a:chExt cx="914400" cy="2062444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18BA08E-B405-13D8-4595-C21AA98D2606}"/>
                  </a:ext>
                </a:extLst>
              </p:cNvPr>
              <p:cNvSpPr/>
              <p:nvPr/>
            </p:nvSpPr>
            <p:spPr bwMode="auto">
              <a:xfrm>
                <a:off x="1922192" y="11942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5EB6B62-6986-6830-A805-CAC91448921B}"/>
                  </a:ext>
                </a:extLst>
              </p:cNvPr>
              <p:cNvSpPr/>
              <p:nvPr/>
            </p:nvSpPr>
            <p:spPr bwMode="auto">
              <a:xfrm>
                <a:off x="1922192" y="23423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B2B4948A-8DA4-6BD1-68E2-C42824A7A7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07268" y="2511160"/>
                <a:ext cx="787329" cy="629864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2555655B-0CDF-47DD-6070-546812EC28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23254" y="1346848"/>
                <a:ext cx="795148" cy="636118"/>
              </a:xfrm>
              <a:prstGeom prst="rect">
                <a:avLst/>
              </a:prstGeom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4A98AF7-7E2B-CCC3-5D89-2A6F1CCDF25D}"/>
                </a:ext>
              </a:extLst>
            </p:cNvPr>
            <p:cNvGrpSpPr/>
            <p:nvPr/>
          </p:nvGrpSpPr>
          <p:grpSpPr>
            <a:xfrm>
              <a:off x="3626371" y="1193091"/>
              <a:ext cx="914400" cy="2062444"/>
              <a:chOff x="1922192" y="1194263"/>
              <a:chExt cx="914400" cy="2062444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83FBCEB-CB67-4C51-4D25-336A74B2AC8D}"/>
                  </a:ext>
                </a:extLst>
              </p:cNvPr>
              <p:cNvSpPr/>
              <p:nvPr/>
            </p:nvSpPr>
            <p:spPr bwMode="auto">
              <a:xfrm>
                <a:off x="1922192" y="11942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AF7971A-68D8-42A2-CFD1-D1CA979AE033}"/>
                  </a:ext>
                </a:extLst>
              </p:cNvPr>
              <p:cNvSpPr/>
              <p:nvPr/>
            </p:nvSpPr>
            <p:spPr bwMode="auto">
              <a:xfrm>
                <a:off x="1922192" y="23423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5E6968D-BA20-3DE9-B284-0EEFE2809D95}"/>
                </a:ext>
              </a:extLst>
            </p:cNvPr>
            <p:cNvGrpSpPr/>
            <p:nvPr/>
          </p:nvGrpSpPr>
          <p:grpSpPr>
            <a:xfrm>
              <a:off x="2847172" y="1636430"/>
              <a:ext cx="762000" cy="1154536"/>
              <a:chOff x="1312592" y="1803863"/>
              <a:chExt cx="762000" cy="1154536"/>
            </a:xfrm>
          </p:grpSpPr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EE1A48BE-C062-8BB0-A840-9167532A2013}"/>
                  </a:ext>
                </a:extLst>
              </p:cNvPr>
              <p:cNvCxnSpPr/>
              <p:nvPr/>
            </p:nvCxnSpPr>
            <p:spPr bwMode="auto">
              <a:xfrm>
                <a:off x="1312592" y="1803863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7704D28C-ABA3-EAC5-CD24-40CFF3005E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12592" y="1803863"/>
                <a:ext cx="762000" cy="114804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665BD0FC-91A4-F61A-2246-D9E30F850D5A}"/>
                  </a:ext>
                </a:extLst>
              </p:cNvPr>
              <p:cNvCxnSpPr/>
              <p:nvPr/>
            </p:nvCxnSpPr>
            <p:spPr bwMode="auto">
              <a:xfrm>
                <a:off x="1312592" y="2958399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5274BD0-428A-ACED-DBC7-4DF2907BAE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312592" y="1803863"/>
                <a:ext cx="762000" cy="115268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1531A014-3B5E-FB0F-621B-84462F6E0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17315" y="1346848"/>
              <a:ext cx="776910" cy="62152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0CB9A372-D638-5B3C-D66B-7C84738F1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414617" y="1874188"/>
              <a:ext cx="756788" cy="614334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919399F1-11F6-D81F-90F4-535D26CCC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17315" y="2506686"/>
              <a:ext cx="798515" cy="638812"/>
            </a:xfrm>
            <a:prstGeom prst="rect">
              <a:avLst/>
            </a:prstGeom>
          </p:spPr>
        </p:pic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1BDD9F55-BBEC-6DB2-E2DF-8D8CFBAF635C}"/>
              </a:ext>
            </a:extLst>
          </p:cNvPr>
          <p:cNvSpPr txBox="1"/>
          <p:nvPr/>
        </p:nvSpPr>
        <p:spPr>
          <a:xfrm>
            <a:off x="4389504" y="4484551"/>
            <a:ext cx="2162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regression, the output layer usually does not include an activation function</a:t>
            </a:r>
          </a:p>
        </p:txBody>
      </p:sp>
    </p:spTree>
    <p:extLst>
      <p:ext uri="{BB962C8B-B14F-4D97-AF65-F5344CB8AC3E}">
        <p14:creationId xmlns:p14="http://schemas.microsoft.com/office/powerpoint/2010/main" val="1764296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4B694-335F-19FC-CA40-A44A1788E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Backpropagation</a:t>
            </a:r>
            <a:r>
              <a:rPr lang="en-US" dirty="0"/>
              <a:t> is used to compute weight derivatives efficiently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8A1B6-2E9C-BC85-FAD7-3EAD8A085A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8874AA-532B-3875-4555-3BD63C9DD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Regardless of network configuration, weights are computed using gradient descent, modulated by the learning rate </a:t>
            </a:r>
            <a:r>
              <a:rPr lang="el-GR" dirty="0"/>
              <a:t>γ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The necessary derivatives can be complicated to compute</a:t>
            </a:r>
          </a:p>
          <a:p>
            <a:r>
              <a:rPr lang="en-US" dirty="0"/>
              <a:t>Working backwards, using the chain rule, makes it easy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CF03B1-A5D9-2E94-7B69-683F9C4D3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68452"/>
            <a:ext cx="2971800" cy="6032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7E348C-CE79-E03D-7E92-CE2914CD0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403" y="3608890"/>
            <a:ext cx="5715000" cy="5831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5740AC-84F9-2583-B77A-F1E26A5CC36E}"/>
              </a:ext>
            </a:extLst>
          </p:cNvPr>
          <p:cNvSpPr txBox="1"/>
          <p:nvPr/>
        </p:nvSpPr>
        <p:spPr>
          <a:xfrm>
            <a:off x="4572000" y="2185890"/>
            <a:ext cx="1186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function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5E271D7-EAAB-5DAE-FBF6-E5E155D90251}"/>
              </a:ext>
            </a:extLst>
          </p:cNvPr>
          <p:cNvCxnSpPr>
            <a:cxnSpLocks/>
            <a:stCxn id="7" idx="1"/>
          </p:cNvCxnSpPr>
          <p:nvPr/>
        </p:nvCxnSpPr>
        <p:spPr bwMode="auto">
          <a:xfrm flipH="1" flipV="1">
            <a:off x="4267200" y="2114550"/>
            <a:ext cx="304800" cy="2098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497F0FB-55C7-2D4F-7EBE-446AF9B1B1F8}"/>
              </a:ext>
            </a:extLst>
          </p:cNvPr>
          <p:cNvSpPr txBox="1"/>
          <p:nvPr/>
        </p:nvSpPr>
        <p:spPr>
          <a:xfrm>
            <a:off x="2057400" y="431672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layers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90AAC9-34AD-E407-C7D0-DB7F14D00E42}"/>
              </a:ext>
            </a:extLst>
          </p:cNvPr>
          <p:cNvCxnSpPr>
            <a:cxnSpLocks/>
            <a:stCxn id="12" idx="1"/>
          </p:cNvCxnSpPr>
          <p:nvPr/>
        </p:nvCxnSpPr>
        <p:spPr bwMode="auto">
          <a:xfrm flipH="1" flipV="1">
            <a:off x="1752600" y="4095750"/>
            <a:ext cx="304800" cy="3594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18397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DD120-067F-2A7B-6317-88B3343C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Samples, batches and epochs each describe an amount of training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D53C1-5A6B-FEE8-C797-2CD8EFBD77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881FCF-9146-7AC4-D2E9-AF238CCAC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3673342" cy="3581400"/>
          </a:xfrm>
        </p:spPr>
        <p:txBody>
          <a:bodyPr/>
          <a:lstStyle/>
          <a:p>
            <a:r>
              <a:rPr lang="en-US" dirty="0"/>
              <a:t>Learning is performed on batches</a:t>
            </a:r>
          </a:p>
          <a:p>
            <a:r>
              <a:rPr lang="en-US" dirty="0"/>
              <a:t>An </a:t>
            </a:r>
            <a:r>
              <a:rPr lang="en-US" i="1" dirty="0"/>
              <a:t>epoch</a:t>
            </a:r>
            <a:r>
              <a:rPr lang="en-US" dirty="0"/>
              <a:t> is reached when all batches in training set are used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7A622CA-1011-2CA8-72A6-75E8F57EFF39}"/>
              </a:ext>
            </a:extLst>
          </p:cNvPr>
          <p:cNvGrpSpPr/>
          <p:nvPr/>
        </p:nvGrpSpPr>
        <p:grpSpPr>
          <a:xfrm>
            <a:off x="3923984" y="848937"/>
            <a:ext cx="5480876" cy="2606031"/>
            <a:chOff x="3913279" y="1170759"/>
            <a:chExt cx="5480876" cy="260603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93FCB2B-A6E9-2C2B-612C-5B6DD6938ED7}"/>
                </a:ext>
              </a:extLst>
            </p:cNvPr>
            <p:cNvGrpSpPr/>
            <p:nvPr/>
          </p:nvGrpSpPr>
          <p:grpSpPr>
            <a:xfrm>
              <a:off x="3913279" y="1581150"/>
              <a:ext cx="5480876" cy="2195640"/>
              <a:chOff x="2743200" y="1494151"/>
              <a:chExt cx="5480876" cy="219564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D92E65F-8490-DD66-615F-75C36044D797}"/>
                  </a:ext>
                </a:extLst>
              </p:cNvPr>
              <p:cNvGrpSpPr/>
              <p:nvPr/>
            </p:nvGrpSpPr>
            <p:grpSpPr>
              <a:xfrm>
                <a:off x="2743200" y="1494151"/>
                <a:ext cx="4114800" cy="2195640"/>
                <a:chOff x="1447800" y="1478565"/>
                <a:chExt cx="4114800" cy="2195640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228111BA-0254-3A15-CA33-DF42FDF05C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1447800" y="1478565"/>
                  <a:ext cx="4076700" cy="2195640"/>
                </a:xfrm>
                <a:prstGeom prst="rect">
                  <a:avLst/>
                </a:prstGeom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CCABC92D-39A1-2B3B-C884-E7F01C384BF2}"/>
                    </a:ext>
                  </a:extLst>
                </p:cNvPr>
                <p:cNvSpPr/>
                <p:nvPr/>
              </p:nvSpPr>
              <p:spPr bwMode="auto">
                <a:xfrm>
                  <a:off x="1524000" y="1558479"/>
                  <a:ext cx="4038600" cy="2286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</p:grp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A4BE67B1-B7EA-D317-CFA0-405B069762D9}"/>
                  </a:ext>
                </a:extLst>
              </p:cNvPr>
              <p:cNvCxnSpPr/>
              <p:nvPr/>
            </p:nvCxnSpPr>
            <p:spPr bwMode="auto">
              <a:xfrm>
                <a:off x="6858000" y="1688365"/>
                <a:ext cx="4572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35F667-6EFD-BB1C-72F6-46A1D055BFFB}"/>
                  </a:ext>
                </a:extLst>
              </p:cNvPr>
              <p:cNvSpPr txBox="1"/>
              <p:nvPr/>
            </p:nvSpPr>
            <p:spPr>
              <a:xfrm>
                <a:off x="7315200" y="1549865"/>
                <a:ext cx="7564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sample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2FF6867-8E33-3EF1-A4F8-57059F1ED6A8}"/>
                  </a:ext>
                </a:extLst>
              </p:cNvPr>
              <p:cNvSpPr/>
              <p:nvPr/>
            </p:nvSpPr>
            <p:spPr bwMode="auto">
              <a:xfrm>
                <a:off x="2797358" y="1549864"/>
                <a:ext cx="4076699" cy="1021873"/>
              </a:xfrm>
              <a:prstGeom prst="rect">
                <a:avLst/>
              </a:prstGeom>
              <a:noFill/>
              <a:ln w="19050" cap="flat" cmpd="sng" algn="ctr">
                <a:solidFill>
                  <a:srgbClr val="0099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8B2E406-0969-0DEC-E7A2-5772D0D5F4FE}"/>
                  </a:ext>
                </a:extLst>
              </p:cNvPr>
              <p:cNvSpPr/>
              <p:nvPr/>
            </p:nvSpPr>
            <p:spPr bwMode="auto">
              <a:xfrm>
                <a:off x="2785708" y="2598667"/>
                <a:ext cx="4076699" cy="1021873"/>
              </a:xfrm>
              <a:prstGeom prst="rect">
                <a:avLst/>
              </a:prstGeom>
              <a:noFill/>
              <a:ln w="19050" cap="flat" cmpd="sng" algn="ctr">
                <a:solidFill>
                  <a:srgbClr val="0099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EFAACBDA-70AC-2EFD-930F-36B0112A8A58}"/>
                  </a:ext>
                </a:extLst>
              </p:cNvPr>
              <p:cNvCxnSpPr>
                <a:cxnSpLocks/>
                <a:stCxn id="14" idx="3"/>
              </p:cNvCxnSpPr>
              <p:nvPr/>
            </p:nvCxnSpPr>
            <p:spPr bwMode="auto">
              <a:xfrm>
                <a:off x="6874057" y="2060801"/>
                <a:ext cx="593543" cy="23727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AA02DB6-2393-3E92-2A1B-FB6EAC3FB3C1}"/>
                  </a:ext>
                </a:extLst>
              </p:cNvPr>
              <p:cNvCxnSpPr>
                <a:cxnSpLocks/>
                <a:stCxn id="15" idx="3"/>
              </p:cNvCxnSpPr>
              <p:nvPr/>
            </p:nvCxnSpPr>
            <p:spPr bwMode="auto">
              <a:xfrm flipV="1">
                <a:off x="6862407" y="2443280"/>
                <a:ext cx="605193" cy="66632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3668B0-10B9-4D9D-B7C5-A566938B681C}"/>
                  </a:ext>
                </a:extLst>
              </p:cNvPr>
              <p:cNvSpPr txBox="1"/>
              <p:nvPr/>
            </p:nvSpPr>
            <p:spPr>
              <a:xfrm>
                <a:off x="7467600" y="2199299"/>
                <a:ext cx="7564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batch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013AB47-7E36-053C-AF7A-3EF97A2B4ED9}"/>
                </a:ext>
              </a:extLst>
            </p:cNvPr>
            <p:cNvSpPr txBox="1"/>
            <p:nvPr/>
          </p:nvSpPr>
          <p:spPr>
            <a:xfrm>
              <a:off x="5101621" y="1170759"/>
              <a:ext cx="167058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Training set</a:t>
              </a:r>
              <a:endParaRPr lang="en-US" sz="2200" dirty="0">
                <a:solidFill>
                  <a:srgbClr val="015BBC"/>
                </a:solidFill>
                <a:latin typeface="+mn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7EE88FF-B1B4-4B25-B3DC-3CC4F44CBF8E}"/>
              </a:ext>
            </a:extLst>
          </p:cNvPr>
          <p:cNvGrpSpPr/>
          <p:nvPr/>
        </p:nvGrpSpPr>
        <p:grpSpPr>
          <a:xfrm>
            <a:off x="38100" y="3549576"/>
            <a:ext cx="9067800" cy="1365324"/>
            <a:chOff x="76200" y="3549884"/>
            <a:chExt cx="9067800" cy="13653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2A03CB4-AF62-CFBF-59FB-73174F0F13D6}"/>
                </a:ext>
              </a:extLst>
            </p:cNvPr>
            <p:cNvSpPr/>
            <p:nvPr/>
          </p:nvSpPr>
          <p:spPr bwMode="auto">
            <a:xfrm>
              <a:off x="2967392" y="3931287"/>
              <a:ext cx="1230537" cy="76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Compute all ŷ and loss function for batch </a:t>
              </a:r>
              <a:r>
                <a:rPr kumimoji="0" 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i</a:t>
              </a:r>
              <a:r>
                <a:rPr kumimoji="0" lang="en-US" sz="12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 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A6BD258-3834-F691-1C4C-7F2BECB365A5}"/>
                </a:ext>
              </a:extLst>
            </p:cNvPr>
            <p:cNvSpPr/>
            <p:nvPr/>
          </p:nvSpPr>
          <p:spPr bwMode="auto">
            <a:xfrm>
              <a:off x="4354107" y="3931287"/>
              <a:ext cx="1288474" cy="76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Update all parameters </a:t>
              </a:r>
              <a:r>
                <a:rPr kumimoji="0" lang="el-GR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θ</a:t>
              </a:r>
              <a:r>
                <a:rPr lang="en-US" sz="1200" dirty="0"/>
                <a:t> using information from batch </a:t>
              </a:r>
              <a:r>
                <a:rPr lang="en-US" sz="1200" i="1" dirty="0"/>
                <a:t>i</a:t>
              </a:r>
              <a:r>
                <a:rPr lang="en-US" sz="1200" dirty="0"/>
                <a:t> 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 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3093941-48B8-1155-EBD4-22F93E0F6A30}"/>
                </a:ext>
              </a:extLst>
            </p:cNvPr>
            <p:cNvSpPr/>
            <p:nvPr/>
          </p:nvSpPr>
          <p:spPr bwMode="auto">
            <a:xfrm>
              <a:off x="1714185" y="3931287"/>
              <a:ext cx="1097029" cy="76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Select next batch</a:t>
              </a:r>
              <a:r>
                <a:rPr kumimoji="0" 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, i</a:t>
              </a:r>
              <a:r>
                <a:rPr kumimoji="0" lang="en-US" sz="12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 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479C7B1-B43A-09A7-F18C-35E7499DD2D6}"/>
                </a:ext>
              </a:extLst>
            </p:cNvPr>
            <p:cNvSpPr/>
            <p:nvPr/>
          </p:nvSpPr>
          <p:spPr bwMode="auto">
            <a:xfrm>
              <a:off x="76200" y="3931287"/>
              <a:ext cx="838200" cy="762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START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Guess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l-GR" sz="1200" dirty="0"/>
                <a:t>θ</a:t>
              </a:r>
              <a:r>
                <a:rPr lang="en-US" sz="1200" dirty="0"/>
                <a:t> values</a:t>
              </a:r>
            </a:p>
          </p:txBody>
        </p:sp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F3ABECD0-9DFC-D42F-A551-2B88187A3425}"/>
                </a:ext>
              </a:extLst>
            </p:cNvPr>
            <p:cNvSpPr/>
            <p:nvPr/>
          </p:nvSpPr>
          <p:spPr bwMode="auto">
            <a:xfrm>
              <a:off x="5798759" y="3843024"/>
              <a:ext cx="1371600" cy="938526"/>
            </a:xfrm>
            <a:prstGeom prst="diamon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All batches?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95897F4-25C7-422F-F3C9-5C57EB2A37EE}"/>
                </a:ext>
              </a:extLst>
            </p:cNvPr>
            <p:cNvSpPr/>
            <p:nvPr/>
          </p:nvSpPr>
          <p:spPr bwMode="auto">
            <a:xfrm>
              <a:off x="1070578" y="4201008"/>
              <a:ext cx="487429" cy="22255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i </a:t>
              </a:r>
              <a:r>
                <a:rPr lang="en-US" sz="1200" i="1" dirty="0">
                  <a:sym typeface="Wingdings" pitchFamily="2" charset="2"/>
                </a:rPr>
                <a:t>=</a:t>
              </a:r>
              <a:r>
                <a:rPr kumimoji="0" lang="en-US" sz="12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  <a:sym typeface="Wingdings" pitchFamily="2" charset="2"/>
                </a:rPr>
                <a:t> 1</a:t>
              </a:r>
              <a:r>
                <a:rPr kumimoji="0" 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  <a:sym typeface="Wingdings" pitchFamily="2" charset="2"/>
                </a:rPr>
                <a:t> </a:t>
              </a:r>
              <a:r>
                <a:rPr kumimoji="0" lang="en-US" sz="1200" b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 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2" name="Diamond 31">
              <a:extLst>
                <a:ext uri="{FF2B5EF4-FFF2-40B4-BE49-F238E27FC236}">
                  <a16:creationId xmlns:a16="http://schemas.microsoft.com/office/drawing/2014/main" id="{CC158ED7-2607-EADC-3529-DD10C400B89E}"/>
                </a:ext>
              </a:extLst>
            </p:cNvPr>
            <p:cNvSpPr/>
            <p:nvPr/>
          </p:nvSpPr>
          <p:spPr bwMode="auto">
            <a:xfrm>
              <a:off x="7326534" y="3843024"/>
              <a:ext cx="1164412" cy="938526"/>
            </a:xfrm>
            <a:prstGeom prst="diamon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rPr>
                <a:t>Done?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8C87330-F29C-6E0B-B36C-91E7E01A47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4400" y="4300755"/>
              <a:ext cx="15617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BC2EC00-D280-E15B-CC32-D91AE26FAB11}"/>
                </a:ext>
              </a:extLst>
            </p:cNvPr>
            <p:cNvCxnSpPr>
              <a:stCxn id="31" idx="3"/>
              <a:endCxn id="26" idx="1"/>
            </p:cNvCxnSpPr>
            <p:nvPr/>
          </p:nvCxnSpPr>
          <p:spPr bwMode="auto">
            <a:xfrm>
              <a:off x="1558007" y="4312287"/>
              <a:ext cx="15617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CB3E8D6-FD12-7825-E2AD-735CAC4C4C3C}"/>
                </a:ext>
              </a:extLst>
            </p:cNvPr>
            <p:cNvCxnSpPr>
              <a:stCxn id="26" idx="3"/>
              <a:endCxn id="24" idx="1"/>
            </p:cNvCxnSpPr>
            <p:nvPr/>
          </p:nvCxnSpPr>
          <p:spPr bwMode="auto">
            <a:xfrm>
              <a:off x="2811214" y="4312287"/>
              <a:ext cx="15617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67F41D6-B6B0-D3B9-608E-44E757B0BF36}"/>
                </a:ext>
              </a:extLst>
            </p:cNvPr>
            <p:cNvCxnSpPr>
              <a:stCxn id="24" idx="3"/>
              <a:endCxn id="25" idx="1"/>
            </p:cNvCxnSpPr>
            <p:nvPr/>
          </p:nvCxnSpPr>
          <p:spPr bwMode="auto">
            <a:xfrm>
              <a:off x="4197929" y="4312287"/>
              <a:ext cx="15617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1A9B74A-D93C-7860-CFF7-80A5D4976290}"/>
                </a:ext>
              </a:extLst>
            </p:cNvPr>
            <p:cNvCxnSpPr>
              <a:stCxn id="25" idx="3"/>
              <a:endCxn id="30" idx="1"/>
            </p:cNvCxnSpPr>
            <p:nvPr/>
          </p:nvCxnSpPr>
          <p:spPr bwMode="auto">
            <a:xfrm>
              <a:off x="5642581" y="4312287"/>
              <a:ext cx="15617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3ADF393-1D7B-9BFE-1D2B-E9163830A803}"/>
                </a:ext>
              </a:extLst>
            </p:cNvPr>
            <p:cNvCxnSpPr>
              <a:stCxn id="30" idx="3"/>
              <a:endCxn id="32" idx="1"/>
            </p:cNvCxnSpPr>
            <p:nvPr/>
          </p:nvCxnSpPr>
          <p:spPr bwMode="auto">
            <a:xfrm>
              <a:off x="7170359" y="4312287"/>
              <a:ext cx="15617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DF74EB1-85CF-0AFD-CBB9-CD3E6E5AE630}"/>
                </a:ext>
              </a:extLst>
            </p:cNvPr>
            <p:cNvCxnSpPr/>
            <p:nvPr/>
          </p:nvCxnSpPr>
          <p:spPr bwMode="auto">
            <a:xfrm>
              <a:off x="8490946" y="4312287"/>
              <a:ext cx="24623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7EAA4DE-A3FD-0915-A989-FFA7C19E6605}"/>
                </a:ext>
              </a:extLst>
            </p:cNvPr>
            <p:cNvSpPr/>
            <p:nvPr/>
          </p:nvSpPr>
          <p:spPr bwMode="auto">
            <a:xfrm>
              <a:off x="8737179" y="4189476"/>
              <a:ext cx="406821" cy="22255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exit</a:t>
              </a:r>
              <a:endParaRPr kumimoji="0" lang="en-US" sz="11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8E5D6FE-4937-4C0B-0F28-5634BCCEB4B8}"/>
                </a:ext>
              </a:extLst>
            </p:cNvPr>
            <p:cNvSpPr txBox="1"/>
            <p:nvPr/>
          </p:nvSpPr>
          <p:spPr>
            <a:xfrm>
              <a:off x="8436472" y="3978625"/>
              <a:ext cx="355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Y</a:t>
              </a:r>
            </a:p>
          </p:txBody>
        </p:sp>
        <p:cxnSp>
          <p:nvCxnSpPr>
            <p:cNvPr id="53" name="Elbow Connector 52">
              <a:extLst>
                <a:ext uri="{FF2B5EF4-FFF2-40B4-BE49-F238E27FC236}">
                  <a16:creationId xmlns:a16="http://schemas.microsoft.com/office/drawing/2014/main" id="{49B58F0C-0E76-A0F5-9703-2D3B167D02E2}"/>
                </a:ext>
              </a:extLst>
            </p:cNvPr>
            <p:cNvCxnSpPr>
              <a:stCxn id="30" idx="0"/>
              <a:endCxn id="26" idx="0"/>
            </p:cNvCxnSpPr>
            <p:nvPr/>
          </p:nvCxnSpPr>
          <p:spPr bwMode="auto">
            <a:xfrm rot="16200000" flipH="1" flipV="1">
              <a:off x="4329498" y="1776225"/>
              <a:ext cx="88263" cy="4221859"/>
            </a:xfrm>
            <a:prstGeom prst="bentConnector3">
              <a:avLst>
                <a:gd name="adj1" fmla="val -258999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B66B32A-6CE1-80AF-BDF2-5F71E2510F5D}"/>
                </a:ext>
              </a:extLst>
            </p:cNvPr>
            <p:cNvSpPr txBox="1"/>
            <p:nvPr/>
          </p:nvSpPr>
          <p:spPr>
            <a:xfrm>
              <a:off x="6432361" y="3554624"/>
              <a:ext cx="355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</a:t>
              </a:r>
            </a:p>
          </p:txBody>
        </p: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CBA294D0-ED7C-771A-3208-03454B52F056}"/>
                </a:ext>
              </a:extLst>
            </p:cNvPr>
            <p:cNvCxnSpPr>
              <a:cxnSpLocks/>
              <a:stCxn id="32" idx="0"/>
              <a:endCxn id="31" idx="0"/>
            </p:cNvCxnSpPr>
            <p:nvPr/>
          </p:nvCxnSpPr>
          <p:spPr bwMode="auto">
            <a:xfrm rot="16200000" flipH="1" flipV="1">
              <a:off x="4432525" y="724792"/>
              <a:ext cx="357984" cy="6594447"/>
            </a:xfrm>
            <a:prstGeom prst="bentConnector3">
              <a:avLst>
                <a:gd name="adj1" fmla="val -9763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344B48B-7239-B6E5-F182-4DB6704424B0}"/>
                </a:ext>
              </a:extLst>
            </p:cNvPr>
            <p:cNvSpPr txBox="1"/>
            <p:nvPr/>
          </p:nvSpPr>
          <p:spPr>
            <a:xfrm>
              <a:off x="7896461" y="3549884"/>
              <a:ext cx="355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2E74D49-FD48-1808-2FFA-5404857339A3}"/>
                </a:ext>
              </a:extLst>
            </p:cNvPr>
            <p:cNvSpPr txBox="1"/>
            <p:nvPr/>
          </p:nvSpPr>
          <p:spPr>
            <a:xfrm>
              <a:off x="7042521" y="3983967"/>
              <a:ext cx="355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Y</a:t>
              </a:r>
            </a:p>
          </p:txBody>
        </p:sp>
        <p:sp>
          <p:nvSpPr>
            <p:cNvPr id="61" name="Left Brace 60">
              <a:extLst>
                <a:ext uri="{FF2B5EF4-FFF2-40B4-BE49-F238E27FC236}">
                  <a16:creationId xmlns:a16="http://schemas.microsoft.com/office/drawing/2014/main" id="{41B430C3-5510-22A1-04F4-B95B3582753F}"/>
                </a:ext>
              </a:extLst>
            </p:cNvPr>
            <p:cNvSpPr/>
            <p:nvPr/>
          </p:nvSpPr>
          <p:spPr bwMode="auto">
            <a:xfrm rot="16200000">
              <a:off x="4656580" y="1080842"/>
              <a:ext cx="221284" cy="7447448"/>
            </a:xfrm>
            <a:prstGeom prst="leftBrace">
              <a:avLst/>
            </a:prstGeom>
            <a:noFill/>
            <a:ln w="254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24A3F922-085F-B95A-589E-8267DDC945F3}"/>
              </a:ext>
            </a:extLst>
          </p:cNvPr>
          <p:cNvSpPr txBox="1"/>
          <p:nvPr/>
        </p:nvSpPr>
        <p:spPr>
          <a:xfrm>
            <a:off x="4354107" y="4847648"/>
            <a:ext cx="756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</a:t>
            </a:r>
          </a:p>
        </p:txBody>
      </p:sp>
    </p:spTree>
    <p:extLst>
      <p:ext uri="{BB962C8B-B14F-4D97-AF65-F5344CB8AC3E}">
        <p14:creationId xmlns:p14="http://schemas.microsoft.com/office/powerpoint/2010/main" val="94620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977FA-AF4A-5ABE-BEFB-82A0C634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neural networks is a non-convex optimization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0BD59-25E0-0797-7CB0-3C54D19F3F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F8CE88-0958-4363-C181-E48B3470E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52500"/>
            <a:ext cx="8991600" cy="3581400"/>
          </a:xfrm>
        </p:spPr>
        <p:txBody>
          <a:bodyPr/>
          <a:lstStyle/>
          <a:p>
            <a:r>
              <a:rPr lang="en-US" dirty="0"/>
              <a:t>This means we can run into many local minima during training</a:t>
            </a:r>
          </a:p>
          <a:p>
            <a:r>
              <a:rPr lang="en-US" dirty="0"/>
              <a:t>Having many solutions is not necessarily bad</a:t>
            </a:r>
          </a:p>
          <a:p>
            <a:pPr lvl="1"/>
            <a:r>
              <a:rPr lang="en-US" dirty="0"/>
              <a:t>very different parameters can </a:t>
            </a:r>
            <a:br>
              <a:rPr lang="en-US" dirty="0"/>
            </a:br>
            <a:r>
              <a:rPr lang="en-US" dirty="0"/>
              <a:t>give NN models making similar </a:t>
            </a:r>
            <a:br>
              <a:rPr lang="en-US" dirty="0"/>
            </a:br>
            <a:r>
              <a:rPr lang="en-US" dirty="0"/>
              <a:t>predictions for points similar </a:t>
            </a:r>
            <a:br>
              <a:rPr lang="en-US" dirty="0"/>
            </a:br>
            <a:r>
              <a:rPr lang="en-US" dirty="0"/>
              <a:t>to training points</a:t>
            </a:r>
          </a:p>
          <a:p>
            <a:r>
              <a:rPr lang="en-US" dirty="0"/>
              <a:t> Combine NNs in an ensemble </a:t>
            </a:r>
          </a:p>
          <a:p>
            <a:pPr lvl="1"/>
            <a:r>
              <a:rPr lang="en-US" dirty="0"/>
              <a:t>ensemble mean more stable than individual NNs </a:t>
            </a:r>
          </a:p>
          <a:p>
            <a:pPr lvl="1"/>
            <a:r>
              <a:rPr lang="en-US" dirty="0"/>
              <a:t>use deviation within ensemble for </a:t>
            </a:r>
            <a:br>
              <a:rPr lang="en-US" dirty="0"/>
            </a:br>
            <a:r>
              <a:rPr lang="en-US" dirty="0"/>
              <a:t>uncertainty quantification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83C1DE-0643-1C58-9D5E-6F439E7CB4C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1771650"/>
            <a:ext cx="4239408" cy="33718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852758-FB94-2019-F76E-744B7FD97E52}"/>
              </a:ext>
            </a:extLst>
          </p:cNvPr>
          <p:cNvSpPr txBox="1"/>
          <p:nvPr/>
        </p:nvSpPr>
        <p:spPr>
          <a:xfrm>
            <a:off x="8029885" y="4774168"/>
            <a:ext cx="1237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 err="1">
                <a:solidFill>
                  <a:srgbClr val="009900"/>
                </a:solidFill>
                <a:effectLst/>
                <a:latin typeface="TrebuchetMS" panose="020B0703020202090204" pitchFamily="34" charset="0"/>
              </a:rPr>
              <a:t>Shengyang</a:t>
            </a:r>
            <a:r>
              <a:rPr lang="en-US" sz="900" dirty="0">
                <a:solidFill>
                  <a:srgbClr val="009900"/>
                </a:solidFill>
                <a:effectLst/>
                <a:latin typeface="TrebuchetMS" panose="020B0703020202090204" pitchFamily="34" charset="0"/>
              </a:rPr>
              <a:t> Sun</a:t>
            </a:r>
          </a:p>
          <a:p>
            <a:r>
              <a:rPr lang="en-US" sz="900" dirty="0">
                <a:solidFill>
                  <a:srgbClr val="009900"/>
                </a:solidFill>
                <a:latin typeface="TrebuchetMS" panose="020B0703020202090204" pitchFamily="34" charset="0"/>
              </a:rPr>
              <a:t>CSC 411, U Toronto</a:t>
            </a:r>
            <a:r>
              <a:rPr lang="en-US" sz="900" dirty="0">
                <a:solidFill>
                  <a:srgbClr val="009900"/>
                </a:solidFill>
                <a:effectLst/>
                <a:latin typeface="TrebuchetMS" panose="020B0703020202090204" pitchFamily="34" charset="0"/>
              </a:rPr>
              <a:t> </a:t>
            </a:r>
            <a:endParaRPr lang="en-US" sz="900" dirty="0">
              <a:solidFill>
                <a:srgbClr val="0099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4422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4171950"/>
          </a:xfrm>
        </p:spPr>
        <p:txBody>
          <a:bodyPr/>
          <a:lstStyle/>
          <a:p>
            <a:r>
              <a:rPr lang="en-US" dirty="0" err="1"/>
              <a:t>Dral</a:t>
            </a:r>
            <a:r>
              <a:rPr lang="en-US" dirty="0"/>
              <a:t>, </a:t>
            </a:r>
            <a:r>
              <a:rPr lang="en-US" dirty="0" err="1"/>
              <a:t>Pavlo</a:t>
            </a:r>
            <a:r>
              <a:rPr lang="en-US" dirty="0"/>
              <a:t> O; </a:t>
            </a:r>
            <a:r>
              <a:rPr lang="en-US" dirty="0" err="1"/>
              <a:t>Kananenka</a:t>
            </a:r>
            <a:r>
              <a:rPr lang="en-US" dirty="0"/>
              <a:t>, Alexei A; Ge, </a:t>
            </a:r>
            <a:r>
              <a:rPr lang="en-US" dirty="0" err="1"/>
              <a:t>Fuchun</a:t>
            </a:r>
            <a:r>
              <a:rPr lang="en-US" dirty="0"/>
              <a:t>; </a:t>
            </a:r>
            <a:r>
              <a:rPr lang="en-US" dirty="0" err="1"/>
              <a:t>Xue</a:t>
            </a:r>
            <a:r>
              <a:rPr lang="en-US" dirty="0"/>
              <a:t>, Bao-Xin, Chapter 8, Neural Networks. </a:t>
            </a:r>
            <a:r>
              <a:rPr lang="en-US"/>
              <a:t>In </a:t>
            </a:r>
            <a:r>
              <a:rPr lang="en-US" i="1" dirty="0"/>
              <a:t>Quantum Chemistry in the Age of Machine Learning. </a:t>
            </a:r>
          </a:p>
          <a:p>
            <a:pPr lvl="1"/>
            <a:r>
              <a:rPr lang="en-US" dirty="0">
                <a:hlinkClick r:id="rId2" tooltip="Persistent link using digital object identifier"/>
              </a:rPr>
              <a:t>https://doi.org/10.1016/B978-0-323-90049-2.00011-1</a:t>
            </a:r>
            <a:endParaRPr lang="en-US" dirty="0"/>
          </a:p>
          <a:p>
            <a:pPr lvl="1"/>
            <a:r>
              <a:rPr lang="en-US" dirty="0"/>
              <a:t>Posted on UBLearns</a:t>
            </a:r>
          </a:p>
          <a:p>
            <a:r>
              <a:rPr lang="en-US" dirty="0">
                <a:hlinkClick r:id="rId3"/>
              </a:rPr>
              <a:t>https://en.wikipedia.org/wiki/Backpropagation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1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1A9F4-6628-ED99-AFD2-8389BE66B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 is perhaps the simplest example of a neural network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C9E0A-70C1-4060-CA33-10815C0B65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C31FD-90BD-019E-13B2-4DFF78F3D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" y="895350"/>
            <a:ext cx="8318500" cy="3581400"/>
          </a:xfrm>
        </p:spPr>
        <p:txBody>
          <a:bodyPr/>
          <a:lstStyle/>
          <a:p>
            <a:r>
              <a:rPr lang="en-US" dirty="0"/>
              <a:t>We have a set of training and test data</a:t>
            </a:r>
          </a:p>
          <a:p>
            <a:r>
              <a:rPr lang="en-US" dirty="0"/>
              <a:t>We define a neural network to represent it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Output from 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dirty="0"/>
              <a:t> is transformed according to</a:t>
            </a:r>
          </a:p>
          <a:p>
            <a:r>
              <a:rPr lang="en-US" dirty="0"/>
              <a:t>The NN “learns” from the training data, meaning it determines values of             that best describe the data 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0CF84DB-0EBC-A570-563C-FE5D130DB1E3}"/>
              </a:ext>
            </a:extLst>
          </p:cNvPr>
          <p:cNvGrpSpPr/>
          <p:nvPr/>
        </p:nvGrpSpPr>
        <p:grpSpPr>
          <a:xfrm>
            <a:off x="666636" y="2114550"/>
            <a:ext cx="4606382" cy="1575483"/>
            <a:chOff x="666636" y="2578078"/>
            <a:chExt cx="4606382" cy="157548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C4E1509-D66F-C3E3-FFB9-54B32B0FC65D}"/>
                </a:ext>
              </a:extLst>
            </p:cNvPr>
            <p:cNvGrpSpPr/>
            <p:nvPr/>
          </p:nvGrpSpPr>
          <p:grpSpPr>
            <a:xfrm>
              <a:off x="836228" y="2716877"/>
              <a:ext cx="4267200" cy="922114"/>
              <a:chOff x="342585" y="2647950"/>
              <a:chExt cx="4267200" cy="92211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CF11EEF-D1D1-377D-11B4-683D4EE277C2}"/>
                  </a:ext>
                </a:extLst>
              </p:cNvPr>
              <p:cNvGrpSpPr/>
              <p:nvPr/>
            </p:nvGrpSpPr>
            <p:grpSpPr>
              <a:xfrm>
                <a:off x="342585" y="2647950"/>
                <a:ext cx="4267200" cy="922114"/>
                <a:chOff x="838200" y="2564036"/>
                <a:chExt cx="4267200" cy="922114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0AAB8161-D11D-F87D-9C19-09017B531B78}"/>
                    </a:ext>
                  </a:extLst>
                </p:cNvPr>
                <p:cNvSpPr/>
                <p:nvPr/>
              </p:nvSpPr>
              <p:spPr bwMode="auto">
                <a:xfrm>
                  <a:off x="2514600" y="2571750"/>
                  <a:ext cx="914400" cy="914400"/>
                </a:xfrm>
                <a:prstGeom prst="ellipse">
                  <a:avLst/>
                </a:prstGeom>
                <a:solidFill>
                  <a:srgbClr val="015BBC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DAD2A75A-A6BC-1C73-5043-E19C19762215}"/>
                    </a:ext>
                  </a:extLst>
                </p:cNvPr>
                <p:cNvSpPr/>
                <p:nvPr/>
              </p:nvSpPr>
              <p:spPr bwMode="auto">
                <a:xfrm>
                  <a:off x="838200" y="2571750"/>
                  <a:ext cx="914400" cy="914400"/>
                </a:xfrm>
                <a:prstGeom prst="ellipse">
                  <a:avLst/>
                </a:prstGeom>
                <a:solidFill>
                  <a:srgbClr val="FF5D5E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r>
                    <a:rPr lang="en-US" baseline="-250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0" lang="en-US" sz="24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74DC167E-A318-F97E-0D0D-0F8DE3B7E111}"/>
                    </a:ext>
                  </a:extLst>
                </p:cNvPr>
                <p:cNvCxnSpPr>
                  <a:stCxn id="12" idx="6"/>
                  <a:endCxn id="11" idx="2"/>
                </p:cNvCxnSpPr>
                <p:nvPr/>
              </p:nvCxnSpPr>
              <p:spPr bwMode="auto">
                <a:xfrm>
                  <a:off x="1752600" y="3028950"/>
                  <a:ext cx="7620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75A0685D-162C-DCB7-0B3F-FEA5A3E91C8F}"/>
                    </a:ext>
                  </a:extLst>
                </p:cNvPr>
                <p:cNvSpPr/>
                <p:nvPr/>
              </p:nvSpPr>
              <p:spPr bwMode="auto">
                <a:xfrm>
                  <a:off x="4191000" y="2564036"/>
                  <a:ext cx="914400" cy="914400"/>
                </a:xfrm>
                <a:prstGeom prst="ellipse">
                  <a:avLst/>
                </a:prstGeom>
                <a:solidFill>
                  <a:srgbClr val="009900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112B91B3-4257-4110-B7D9-A5B021BBD0C2}"/>
                    </a:ext>
                  </a:extLst>
                </p:cNvPr>
                <p:cNvCxnSpPr>
                  <a:endCxn id="16" idx="2"/>
                </p:cNvCxnSpPr>
                <p:nvPr/>
              </p:nvCxnSpPr>
              <p:spPr bwMode="auto">
                <a:xfrm>
                  <a:off x="3429000" y="3021236"/>
                  <a:ext cx="7620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D83BCE2F-C37E-BBEC-D62E-35822376E5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49429" y="2973111"/>
                <a:ext cx="628407" cy="260340"/>
              </a:xfrm>
              <a:prstGeom prst="rect">
                <a:avLst/>
              </a:prstGeom>
            </p:spPr>
          </p:pic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B3F7B86-7CD5-0D82-AD56-8EA8B0A23C8E}"/>
                </a:ext>
              </a:extLst>
            </p:cNvPr>
            <p:cNvSpPr/>
            <p:nvPr/>
          </p:nvSpPr>
          <p:spPr bwMode="auto">
            <a:xfrm>
              <a:off x="666637" y="2578078"/>
              <a:ext cx="1256061" cy="1236929"/>
            </a:xfrm>
            <a:prstGeom prst="rect">
              <a:avLst/>
            </a:prstGeom>
            <a:noFill/>
            <a:ln w="28575" cap="flat" cmpd="sng" algn="ctr">
              <a:solidFill>
                <a:srgbClr val="FF5D5E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31877C8-2B3F-3D6C-05ED-559E3F7763D7}"/>
                </a:ext>
              </a:extLst>
            </p:cNvPr>
            <p:cNvSpPr txBox="1"/>
            <p:nvPr/>
          </p:nvSpPr>
          <p:spPr>
            <a:xfrm>
              <a:off x="666636" y="3815007"/>
              <a:ext cx="12919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input layer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EC2D0D6-CA39-2303-2DC5-37609BBEDE4B}"/>
                </a:ext>
              </a:extLst>
            </p:cNvPr>
            <p:cNvSpPr/>
            <p:nvPr/>
          </p:nvSpPr>
          <p:spPr bwMode="auto">
            <a:xfrm>
              <a:off x="2323861" y="2578078"/>
              <a:ext cx="1256061" cy="1236929"/>
            </a:xfrm>
            <a:prstGeom prst="rect">
              <a:avLst/>
            </a:prstGeom>
            <a:noFill/>
            <a:ln w="28575" cap="flat" cmpd="sng" algn="ctr">
              <a:solidFill>
                <a:srgbClr val="015BBC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5FF5C9-8E49-41F0-1210-D272680F4A45}"/>
                </a:ext>
              </a:extLst>
            </p:cNvPr>
            <p:cNvSpPr txBox="1"/>
            <p:nvPr/>
          </p:nvSpPr>
          <p:spPr>
            <a:xfrm>
              <a:off x="2323860" y="3815007"/>
              <a:ext cx="12919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hidden layer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FD71B7E-65B0-E787-1693-456B745AFCB1}"/>
                </a:ext>
              </a:extLst>
            </p:cNvPr>
            <p:cNvSpPr/>
            <p:nvPr/>
          </p:nvSpPr>
          <p:spPr bwMode="auto">
            <a:xfrm>
              <a:off x="3981084" y="2578078"/>
              <a:ext cx="1256061" cy="1236929"/>
            </a:xfrm>
            <a:prstGeom prst="rect">
              <a:avLst/>
            </a:prstGeom>
            <a:noFill/>
            <a:ln w="28575" cap="flat" cmpd="sng" algn="ctr">
              <a:solidFill>
                <a:srgbClr val="0099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C493BBA-15D6-326A-5913-C29C22DD1919}"/>
                </a:ext>
              </a:extLst>
            </p:cNvPr>
            <p:cNvSpPr txBox="1"/>
            <p:nvPr/>
          </p:nvSpPr>
          <p:spPr>
            <a:xfrm>
              <a:off x="3981083" y="3815007"/>
              <a:ext cx="12919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output layer</a:t>
              </a: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FA02C0DC-90C1-D93B-0EE3-D564F2E53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752" y="4685958"/>
            <a:ext cx="889000" cy="3683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29B2E90-69D9-C78B-297E-078995BFE744}"/>
              </a:ext>
            </a:extLst>
          </p:cNvPr>
          <p:cNvSpPr txBox="1"/>
          <p:nvPr/>
        </p:nvSpPr>
        <p:spPr>
          <a:xfrm>
            <a:off x="7772400" y="4244521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C619616-4AF9-D677-1A14-293893C64B2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588250" y="4148978"/>
            <a:ext cx="224355" cy="1852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9EA8CA0-21B8-D9A8-0B17-2ADB13BEDB55}"/>
              </a:ext>
            </a:extLst>
          </p:cNvPr>
          <p:cNvSpPr txBox="1"/>
          <p:nvPr/>
        </p:nvSpPr>
        <p:spPr>
          <a:xfrm>
            <a:off x="8528876" y="3297116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941437B-A774-455E-F465-66F6CEED97EC}"/>
              </a:ext>
            </a:extLst>
          </p:cNvPr>
          <p:cNvCxnSpPr>
            <a:cxnSpLocks/>
          </p:cNvCxnSpPr>
          <p:nvPr/>
        </p:nvCxnSpPr>
        <p:spPr bwMode="auto">
          <a:xfrm flipH="1">
            <a:off x="8456524" y="3540077"/>
            <a:ext cx="166776" cy="234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803E03D7-934A-4311-31AA-E0FB1C4C7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732659"/>
            <a:ext cx="2082800" cy="368300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03DDBB4D-9903-CCD2-7A28-22B96B1D8380}"/>
              </a:ext>
            </a:extLst>
          </p:cNvPr>
          <p:cNvGrpSpPr/>
          <p:nvPr/>
        </p:nvGrpSpPr>
        <p:grpSpPr>
          <a:xfrm>
            <a:off x="6728210" y="915188"/>
            <a:ext cx="1267265" cy="2170778"/>
            <a:chOff x="6728210" y="915188"/>
            <a:chExt cx="1267265" cy="217077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A13A3D-8D61-EF0B-8C65-1D30D7F5ABC5}"/>
                </a:ext>
              </a:extLst>
            </p:cNvPr>
            <p:cNvSpPr txBox="1"/>
            <p:nvPr/>
          </p:nvSpPr>
          <p:spPr>
            <a:xfrm>
              <a:off x="6817466" y="915188"/>
              <a:ext cx="1088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Training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B8E60A8-4EDC-3CE6-17FC-DDB67699A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28210" y="1228027"/>
              <a:ext cx="1267265" cy="1857939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FA29F0C-B6B8-7B24-9A49-3E33D543DE19}"/>
              </a:ext>
            </a:extLst>
          </p:cNvPr>
          <p:cNvGrpSpPr/>
          <p:nvPr/>
        </p:nvGrpSpPr>
        <p:grpSpPr>
          <a:xfrm>
            <a:off x="8055248" y="917572"/>
            <a:ext cx="1090441" cy="1249896"/>
            <a:chOff x="8055248" y="917572"/>
            <a:chExt cx="1090441" cy="124989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85A5B8-6385-B172-D9EF-06B2B8D790AD}"/>
                </a:ext>
              </a:extLst>
            </p:cNvPr>
            <p:cNvSpPr txBox="1"/>
            <p:nvPr/>
          </p:nvSpPr>
          <p:spPr>
            <a:xfrm>
              <a:off x="8055248" y="917572"/>
              <a:ext cx="1088752" cy="28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D3CEAEF8-7B15-9BA2-043E-ADF410738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81068" y="1254936"/>
              <a:ext cx="1064621" cy="912532"/>
            </a:xfrm>
            <a:prstGeom prst="rect">
              <a:avLst/>
            </a:prstGeom>
          </p:spPr>
        </p:pic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B8D076D-1804-DA18-DE99-FFF1F40A48A2}"/>
              </a:ext>
            </a:extLst>
          </p:cNvPr>
          <p:cNvCxnSpPr/>
          <p:nvPr/>
        </p:nvCxnSpPr>
        <p:spPr bwMode="auto">
          <a:xfrm>
            <a:off x="5103428" y="2710549"/>
            <a:ext cx="762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D4D3D39-84BA-36E4-A534-A2640FBE1ECD}"/>
              </a:ext>
            </a:extLst>
          </p:cNvPr>
          <p:cNvSpPr txBox="1"/>
          <p:nvPr/>
        </p:nvSpPr>
        <p:spPr>
          <a:xfrm>
            <a:off x="5874023" y="2422398"/>
            <a:ext cx="687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ŷ</a:t>
            </a:r>
          </a:p>
        </p:txBody>
      </p:sp>
    </p:spTree>
    <p:extLst>
      <p:ext uri="{BB962C8B-B14F-4D97-AF65-F5344CB8AC3E}">
        <p14:creationId xmlns:p14="http://schemas.microsoft.com/office/powerpoint/2010/main" val="209612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BA543-24FB-773E-7DB1-F1455A67C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895350"/>
          </a:xfrm>
        </p:spPr>
        <p:txBody>
          <a:bodyPr/>
          <a:lstStyle/>
          <a:p>
            <a:r>
              <a:rPr lang="en-US" dirty="0"/>
              <a:t>Learning is done by evaluating a loss function and adjusting parameters using gradient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C4145D-3507-EC0D-870E-C6DEC15538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CF0468-760B-15A4-0D1C-057D7B889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Loss function</a:t>
            </a:r>
          </a:p>
          <a:p>
            <a:endParaRPr lang="en-US" dirty="0"/>
          </a:p>
          <a:p>
            <a:r>
              <a:rPr lang="en-US" dirty="0"/>
              <a:t>A general parameter </a:t>
            </a:r>
            <a:r>
              <a:rPr lang="el-GR" dirty="0"/>
              <a:t>θ</a:t>
            </a:r>
            <a:r>
              <a:rPr lang="en-US" dirty="0"/>
              <a:t> is updated according to</a:t>
            </a:r>
          </a:p>
          <a:p>
            <a:endParaRPr lang="en-US" dirty="0"/>
          </a:p>
          <a:p>
            <a:pPr lvl="1"/>
            <a:r>
              <a:rPr lang="el-GR" dirty="0"/>
              <a:t>γ</a:t>
            </a:r>
            <a:r>
              <a:rPr lang="en-US" dirty="0"/>
              <a:t> is a hyperparameter that controls the learning process</a:t>
            </a:r>
          </a:p>
          <a:p>
            <a:pPr lvl="2"/>
            <a:r>
              <a:rPr lang="en-US" dirty="0"/>
              <a:t>Too-large </a:t>
            </a:r>
            <a:r>
              <a:rPr lang="el-GR" dirty="0"/>
              <a:t>γ</a:t>
            </a:r>
            <a:r>
              <a:rPr lang="en-US" dirty="0"/>
              <a:t> risks moving parameters too far from current values</a:t>
            </a:r>
          </a:p>
          <a:p>
            <a:pPr lvl="2"/>
            <a:r>
              <a:rPr lang="en-US" dirty="0"/>
              <a:t>Too-small </a:t>
            </a:r>
            <a:r>
              <a:rPr lang="el-GR" dirty="0"/>
              <a:t>γ</a:t>
            </a:r>
            <a:r>
              <a:rPr lang="en-US" dirty="0"/>
              <a:t> increases amount of iterations needed to learn</a:t>
            </a:r>
          </a:p>
          <a:p>
            <a:pPr lvl="1"/>
            <a:r>
              <a:rPr lang="en-US" dirty="0"/>
              <a:t>Gradients are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D59E2B-A145-BF65-BCEF-8802CADA4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81150"/>
            <a:ext cx="5308600" cy="50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F5AAD5-2933-54E0-9D06-A4A00BA9F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622550"/>
            <a:ext cx="2971800" cy="6032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4A16CD-EB70-0AC5-6966-7E9003BC14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1062341"/>
            <a:ext cx="1549400" cy="2739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6EC563-508C-3A01-6602-5DD196C576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4709222"/>
            <a:ext cx="6324600" cy="41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6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B1488-BE13-FE1F-BCE1-751E54A2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Iteration entails calculation of loss function, update of parameters, repeat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580C6C-20E6-366F-A0C7-4B0CABB14E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977B131-955E-2C6D-DEA1-9CE6B4EACC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7925" y="3150369"/>
            <a:ext cx="2819330" cy="1116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558826-9B8C-AD67-54BD-662D080A2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2270101"/>
            <a:ext cx="2971800" cy="6032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9ECF88-9F17-D2BB-29A1-52B29F228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7925" y="1583963"/>
            <a:ext cx="2995550" cy="286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6DBBB2-13A1-4688-E0EB-CA8D9F817AC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1047750"/>
            <a:ext cx="5511800" cy="2438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4835EC-0061-BD23-3B49-4064D66421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857"/>
          <a:stretch/>
        </p:blipFill>
        <p:spPr>
          <a:xfrm>
            <a:off x="3668243" y="3519415"/>
            <a:ext cx="588456" cy="15097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27FFDC-F7CB-3E63-6963-2E7E56113B2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" y="3519414"/>
            <a:ext cx="2867318" cy="153040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2F8D71E-E886-5F74-93C0-1FEBDB2EDFBB}"/>
              </a:ext>
            </a:extLst>
          </p:cNvPr>
          <p:cNvCxnSpPr/>
          <p:nvPr/>
        </p:nvCxnSpPr>
        <p:spPr bwMode="auto">
          <a:xfrm>
            <a:off x="3629318" y="3519414"/>
            <a:ext cx="0" cy="15097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1861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9AA92-0C51-AA2F-AD4A-8715A96D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514350"/>
          </a:xfrm>
        </p:spPr>
        <p:txBody>
          <a:bodyPr/>
          <a:lstStyle/>
          <a:p>
            <a:r>
              <a:rPr lang="en-US" dirty="0"/>
              <a:t>Learning rate can affect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A4CE2B-26EE-A754-3FFF-06E843FB5E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4786699"/>
            <a:ext cx="609600" cy="228600"/>
          </a:xfrm>
        </p:spPr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F315427-1D70-9453-45EB-412972E136D1}"/>
              </a:ext>
            </a:extLst>
          </p:cNvPr>
          <p:cNvGrpSpPr/>
          <p:nvPr/>
        </p:nvGrpSpPr>
        <p:grpSpPr>
          <a:xfrm>
            <a:off x="3042389" y="1010740"/>
            <a:ext cx="2870180" cy="3798463"/>
            <a:chOff x="76200" y="1138968"/>
            <a:chExt cx="2870180" cy="379846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2D59D22-39DC-3226-4D8A-73DEBA309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6200" y="1138968"/>
              <a:ext cx="2870180" cy="188953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5534C72-5598-E81D-5B47-0680DA5C8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816" y="3118793"/>
              <a:ext cx="2846564" cy="181863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B22ACAE-8A00-3577-4B95-46EE0B5B8C9F}"/>
              </a:ext>
            </a:extLst>
          </p:cNvPr>
          <p:cNvGrpSpPr/>
          <p:nvPr/>
        </p:nvGrpSpPr>
        <p:grpSpPr>
          <a:xfrm>
            <a:off x="16374" y="995749"/>
            <a:ext cx="2870180" cy="3813454"/>
            <a:chOff x="16374" y="1030021"/>
            <a:chExt cx="2870180" cy="381345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BC911F5-7275-6A79-91CF-FA4378B40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74" y="1030021"/>
              <a:ext cx="2870180" cy="188953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5A5D184-3651-35AE-D32E-42FBDE16E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507" y="3024837"/>
              <a:ext cx="2809913" cy="181863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D4C780D-E3EC-E1E4-B6C7-547E78B7FDAB}"/>
              </a:ext>
            </a:extLst>
          </p:cNvPr>
          <p:cNvSpPr txBox="1"/>
          <p:nvPr/>
        </p:nvSpPr>
        <p:spPr>
          <a:xfrm>
            <a:off x="723948" y="666750"/>
            <a:ext cx="1455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too slow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DF9AF4-763E-6978-D6C4-1E84F1ABF666}"/>
              </a:ext>
            </a:extLst>
          </p:cNvPr>
          <p:cNvSpPr txBox="1"/>
          <p:nvPr/>
        </p:nvSpPr>
        <p:spPr>
          <a:xfrm>
            <a:off x="6780545" y="695435"/>
            <a:ext cx="1455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too fast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1748C0-06D3-1859-83BE-E4EA8B4CA1B2}"/>
              </a:ext>
            </a:extLst>
          </p:cNvPr>
          <p:cNvSpPr txBox="1"/>
          <p:nvPr/>
        </p:nvSpPr>
        <p:spPr>
          <a:xfrm>
            <a:off x="3761772" y="666750"/>
            <a:ext cx="1455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just right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F31FFE9-0A80-F45A-93DA-1158D191D980}"/>
              </a:ext>
            </a:extLst>
          </p:cNvPr>
          <p:cNvGrpSpPr/>
          <p:nvPr/>
        </p:nvGrpSpPr>
        <p:grpSpPr>
          <a:xfrm>
            <a:off x="5923421" y="1014361"/>
            <a:ext cx="3174072" cy="3921525"/>
            <a:chOff x="5923421" y="1142562"/>
            <a:chExt cx="3174072" cy="39215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CEED24-E8CB-28EB-27C3-134E5AA96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84778" y="1142562"/>
              <a:ext cx="2870180" cy="173166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C8F94BD-8BB1-DF76-A8BD-6D59B40F3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23421" y="3049389"/>
              <a:ext cx="3174072" cy="2014698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DA168EF-A962-8901-7D91-BFC07EB27EDE}"/>
              </a:ext>
            </a:extLst>
          </p:cNvPr>
          <p:cNvSpPr txBox="1"/>
          <p:nvPr/>
        </p:nvSpPr>
        <p:spPr>
          <a:xfrm>
            <a:off x="8001000" y="4233365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363BC6B-8FCA-3C98-A8D0-DEAA7C3B6FDA}"/>
              </a:ext>
            </a:extLst>
          </p:cNvPr>
          <p:cNvCxnSpPr>
            <a:cxnSpLocks/>
            <a:stCxn id="28" idx="2"/>
          </p:cNvCxnSpPr>
          <p:nvPr/>
        </p:nvCxnSpPr>
        <p:spPr bwMode="auto">
          <a:xfrm>
            <a:off x="8379238" y="4510364"/>
            <a:ext cx="378238" cy="2733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50975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886D4-6AE7-4EA6-E197-1D77018C5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test set is used to evaluate NN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40264-1915-D25E-A722-C403025946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2C72230-B427-B97F-A184-C2F87F4CEF8C}"/>
              </a:ext>
            </a:extLst>
          </p:cNvPr>
          <p:cNvGrpSpPr/>
          <p:nvPr/>
        </p:nvGrpSpPr>
        <p:grpSpPr>
          <a:xfrm>
            <a:off x="734313" y="1157302"/>
            <a:ext cx="2043524" cy="2149025"/>
            <a:chOff x="8073701" y="1022507"/>
            <a:chExt cx="1088752" cy="114496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1FF8789-94D0-3E57-487B-197ADFB2A9CF}"/>
                </a:ext>
              </a:extLst>
            </p:cNvPr>
            <p:cNvSpPr txBox="1"/>
            <p:nvPr/>
          </p:nvSpPr>
          <p:spPr>
            <a:xfrm>
              <a:off x="8073701" y="1022507"/>
              <a:ext cx="1088752" cy="28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4AFBDA2-A06A-FBD5-25FE-702BB8CE8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81068" y="1254936"/>
              <a:ext cx="1064621" cy="912532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7454621-F5B9-8CEF-EF6A-620FB53642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200" y="1581150"/>
            <a:ext cx="1424101" cy="17127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356F49-7E95-B2F2-F97E-D99730451354}"/>
              </a:ext>
            </a:extLst>
          </p:cNvPr>
          <p:cNvSpPr txBox="1"/>
          <p:nvPr/>
        </p:nvSpPr>
        <p:spPr>
          <a:xfrm>
            <a:off x="2833277" y="1157301"/>
            <a:ext cx="1088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NN model</a:t>
            </a:r>
          </a:p>
        </p:txBody>
      </p:sp>
      <p:sp>
        <p:nvSpPr>
          <p:cNvPr id="12" name="Smiley Face 11">
            <a:extLst>
              <a:ext uri="{FF2B5EF4-FFF2-40B4-BE49-F238E27FC236}">
                <a16:creationId xmlns:a16="http://schemas.microsoft.com/office/drawing/2014/main" id="{390174AF-AD12-15AA-2C9A-6614CEF394F5}"/>
              </a:ext>
            </a:extLst>
          </p:cNvPr>
          <p:cNvSpPr/>
          <p:nvPr/>
        </p:nvSpPr>
        <p:spPr bwMode="auto">
          <a:xfrm>
            <a:off x="4648200" y="2190750"/>
            <a:ext cx="533400" cy="533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336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32A84-C49C-C093-B973-402F88B8E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make a more complicated NN by adding another input, and another node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D7B11-CD4E-12AD-72BA-1255B8B135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2" name="Content Placeholder 41">
            <a:extLst>
              <a:ext uri="{FF2B5EF4-FFF2-40B4-BE49-F238E27FC236}">
                <a16:creationId xmlns:a16="http://schemas.microsoft.com/office/drawing/2014/main" id="{D0228B06-418B-45C7-194F-1BF466DC5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7709" y="1014877"/>
            <a:ext cx="4116291" cy="1836717"/>
          </a:xfrm>
        </p:spPr>
        <p:txBody>
          <a:bodyPr/>
          <a:lstStyle/>
          <a:p>
            <a:pPr lvl="1"/>
            <a:r>
              <a:rPr lang="en-US" dirty="0"/>
              <a:t>Now we have 9 parameters</a:t>
            </a:r>
          </a:p>
          <a:p>
            <a:pPr lvl="1"/>
            <a:r>
              <a:rPr lang="en-US" dirty="0"/>
              <a:t>The output (activation, </a:t>
            </a:r>
            <a:r>
              <a:rPr lang="en-US" i="1" dirty="0"/>
              <a:t>a</a:t>
            </a:r>
            <a:r>
              <a:rPr lang="en-US" dirty="0"/>
              <a:t>)</a:t>
            </a:r>
            <a:r>
              <a:rPr lang="en-US" i="1" dirty="0"/>
              <a:t> </a:t>
            </a:r>
            <a:r>
              <a:rPr lang="en-US" dirty="0"/>
              <a:t>of each node is given from all of its inputs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All nodes in layer </a:t>
            </a:r>
            <a:r>
              <a:rPr lang="en-US" i="1" dirty="0"/>
              <a:t>l</a:t>
            </a:r>
            <a:r>
              <a:rPr lang="en-US" dirty="0"/>
              <a:t>, in matrix form:</a:t>
            </a:r>
          </a:p>
          <a:p>
            <a:pPr lvl="1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9A2B41-8E8A-DF7D-5502-52390AEABCB0}"/>
              </a:ext>
            </a:extLst>
          </p:cNvPr>
          <p:cNvSpPr txBox="1"/>
          <p:nvPr/>
        </p:nvSpPr>
        <p:spPr>
          <a:xfrm>
            <a:off x="544136" y="3749993"/>
            <a:ext cx="21826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nodes in hidden layer is independent of number in input layer; they happen to have been equal in our two examples so far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9B016EA0-244D-040C-24BF-95E1E471A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658" y="4171950"/>
            <a:ext cx="2324100" cy="36830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9F31332D-2C32-F8B8-B11F-D35E13CAD096}"/>
              </a:ext>
            </a:extLst>
          </p:cNvPr>
          <p:cNvGrpSpPr/>
          <p:nvPr/>
        </p:nvGrpSpPr>
        <p:grpSpPr>
          <a:xfrm>
            <a:off x="76200" y="1047750"/>
            <a:ext cx="5877967" cy="2692742"/>
            <a:chOff x="228600" y="1352550"/>
            <a:chExt cx="5877967" cy="269274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BE0DEFA-5241-6EEE-DA4A-B01F80610DA8}"/>
                </a:ext>
              </a:extLst>
            </p:cNvPr>
            <p:cNvGrpSpPr/>
            <p:nvPr/>
          </p:nvGrpSpPr>
          <p:grpSpPr>
            <a:xfrm>
              <a:off x="228600" y="1352550"/>
              <a:ext cx="4606382" cy="2692742"/>
              <a:chOff x="381000" y="1352550"/>
              <a:chExt cx="4606382" cy="2692742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602C824-BD77-CFCE-A478-DD8FF62B78BE}"/>
                  </a:ext>
                </a:extLst>
              </p:cNvPr>
              <p:cNvSpPr/>
              <p:nvPr/>
            </p:nvSpPr>
            <p:spPr bwMode="auto">
              <a:xfrm>
                <a:off x="550592" y="1499063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5DF51EA-9F25-72AD-6FC9-D9E0CF31627B}"/>
                  </a:ext>
                </a:extLst>
              </p:cNvPr>
              <p:cNvCxnSpPr>
                <a:stCxn id="15" idx="6"/>
                <a:endCxn id="14" idx="2"/>
              </p:cNvCxnSpPr>
              <p:nvPr/>
            </p:nvCxnSpPr>
            <p:spPr bwMode="auto">
              <a:xfrm>
                <a:off x="1464992" y="1956263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3FF5474-812E-2755-8EAE-8009B5021BA7}"/>
                  </a:ext>
                </a:extLst>
              </p:cNvPr>
              <p:cNvSpPr/>
              <p:nvPr/>
            </p:nvSpPr>
            <p:spPr bwMode="auto">
              <a:xfrm>
                <a:off x="3903392" y="2032762"/>
                <a:ext cx="914400" cy="914400"/>
              </a:xfrm>
              <a:prstGeom prst="ellipse">
                <a:avLst/>
              </a:prstGeom>
              <a:solidFill>
                <a:srgbClr val="0099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B12B536-13D6-69B5-075F-F72AF52CD295}"/>
                  </a:ext>
                </a:extLst>
              </p:cNvPr>
              <p:cNvCxnSpPr>
                <a:cxnSpLocks/>
                <a:stCxn id="14" idx="6"/>
                <a:endCxn id="17" idx="2"/>
              </p:cNvCxnSpPr>
              <p:nvPr/>
            </p:nvCxnSpPr>
            <p:spPr bwMode="auto">
              <a:xfrm>
                <a:off x="3141392" y="1956263"/>
                <a:ext cx="762000" cy="533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88C6F85-B0F5-8E28-F267-3A316774EDA6}"/>
                  </a:ext>
                </a:extLst>
              </p:cNvPr>
              <p:cNvSpPr/>
              <p:nvPr/>
            </p:nvSpPr>
            <p:spPr bwMode="auto">
              <a:xfrm>
                <a:off x="2226992" y="14990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245EA90-E817-3003-D1C1-BC761D2FE7D3}"/>
                  </a:ext>
                </a:extLst>
              </p:cNvPr>
              <p:cNvSpPr/>
              <p:nvPr/>
            </p:nvSpPr>
            <p:spPr bwMode="auto">
              <a:xfrm>
                <a:off x="381001" y="1352550"/>
                <a:ext cx="1256061" cy="2354188"/>
              </a:xfrm>
              <a:prstGeom prst="rect">
                <a:avLst/>
              </a:prstGeom>
              <a:noFill/>
              <a:ln w="28575" cap="flat" cmpd="sng" algn="ctr">
                <a:solidFill>
                  <a:srgbClr val="FF5D5E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8200C9F-DA42-1FFB-2A05-62F8C613EDBA}"/>
                  </a:ext>
                </a:extLst>
              </p:cNvPr>
              <p:cNvSpPr txBox="1"/>
              <p:nvPr/>
            </p:nvSpPr>
            <p:spPr>
              <a:xfrm>
                <a:off x="381000" y="37067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layer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14FD455-AC68-5C9C-82D5-9171F9B8D634}"/>
                  </a:ext>
                </a:extLst>
              </p:cNvPr>
              <p:cNvSpPr/>
              <p:nvPr/>
            </p:nvSpPr>
            <p:spPr bwMode="auto">
              <a:xfrm>
                <a:off x="2038225" y="1352550"/>
                <a:ext cx="1256061" cy="2354188"/>
              </a:xfrm>
              <a:prstGeom prst="rect">
                <a:avLst/>
              </a:prstGeom>
              <a:noFill/>
              <a:ln w="28575" cap="flat" cmpd="sng" algn="ctr">
                <a:solidFill>
                  <a:srgbClr val="015BBC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16A0BF-C941-54CC-EFB7-4A7D4A5C4D62}"/>
                  </a:ext>
                </a:extLst>
              </p:cNvPr>
              <p:cNvSpPr txBox="1"/>
              <p:nvPr/>
            </p:nvSpPr>
            <p:spPr>
              <a:xfrm>
                <a:off x="2038224" y="37067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hidden layer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634A098-A0E3-EC59-B164-3A8A95E09104}"/>
                  </a:ext>
                </a:extLst>
              </p:cNvPr>
              <p:cNvSpPr/>
              <p:nvPr/>
            </p:nvSpPr>
            <p:spPr bwMode="auto">
              <a:xfrm>
                <a:off x="3695448" y="1893963"/>
                <a:ext cx="1256061" cy="1236929"/>
              </a:xfrm>
              <a:prstGeom prst="rect">
                <a:avLst/>
              </a:prstGeom>
              <a:noFill/>
              <a:ln w="28575" cap="flat" cmpd="sng" algn="ctr">
                <a:solidFill>
                  <a:srgbClr val="0099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C26497F-044D-6667-5B16-4032DF34454F}"/>
                  </a:ext>
                </a:extLst>
              </p:cNvPr>
              <p:cNvSpPr txBox="1"/>
              <p:nvPr/>
            </p:nvSpPr>
            <p:spPr>
              <a:xfrm>
                <a:off x="3695447" y="37067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output layer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1C188A4-C269-3594-3EC4-ADDF7F5E02BD}"/>
                  </a:ext>
                </a:extLst>
              </p:cNvPr>
              <p:cNvSpPr/>
              <p:nvPr/>
            </p:nvSpPr>
            <p:spPr bwMode="auto">
              <a:xfrm>
                <a:off x="550592" y="2651746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8402F6A-47C6-72C6-02DD-49FCA0058141}"/>
                  </a:ext>
                </a:extLst>
              </p:cNvPr>
              <p:cNvSpPr/>
              <p:nvPr/>
            </p:nvSpPr>
            <p:spPr bwMode="auto">
              <a:xfrm>
                <a:off x="2226992" y="26471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DC2845BF-B6D2-1DAC-5FB3-FD81C900DECF}"/>
                  </a:ext>
                </a:extLst>
              </p:cNvPr>
              <p:cNvCxnSpPr>
                <a:cxnSpLocks/>
                <a:stCxn id="15" idx="6"/>
                <a:endCxn id="22" idx="2"/>
              </p:cNvCxnSpPr>
              <p:nvPr/>
            </p:nvCxnSpPr>
            <p:spPr bwMode="auto">
              <a:xfrm>
                <a:off x="1464992" y="1956263"/>
                <a:ext cx="762000" cy="114804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737C736F-19FF-0652-27C6-DC842BA721ED}"/>
                  </a:ext>
                </a:extLst>
              </p:cNvPr>
              <p:cNvCxnSpPr/>
              <p:nvPr/>
            </p:nvCxnSpPr>
            <p:spPr bwMode="auto">
              <a:xfrm>
                <a:off x="1464992" y="3110799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2E6D849-B098-090D-52CE-22064204DC43}"/>
                  </a:ext>
                </a:extLst>
              </p:cNvPr>
              <p:cNvCxnSpPr>
                <a:cxnSpLocks/>
                <a:stCxn id="20" idx="6"/>
                <a:endCxn id="14" idx="2"/>
              </p:cNvCxnSpPr>
              <p:nvPr/>
            </p:nvCxnSpPr>
            <p:spPr bwMode="auto">
              <a:xfrm flipV="1">
                <a:off x="1464992" y="1956263"/>
                <a:ext cx="762000" cy="115268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876142C9-1304-2BB5-7005-3E98CE8813FA}"/>
                  </a:ext>
                </a:extLst>
              </p:cNvPr>
              <p:cNvCxnSpPr>
                <a:cxnSpLocks/>
                <a:stCxn id="22" idx="6"/>
                <a:endCxn id="17" idx="2"/>
              </p:cNvCxnSpPr>
              <p:nvPr/>
            </p:nvCxnSpPr>
            <p:spPr bwMode="auto">
              <a:xfrm flipV="1">
                <a:off x="3141392" y="2489962"/>
                <a:ext cx="762000" cy="61434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B9276BE-F472-DB0A-87B3-5C379CFC984D}"/>
                </a:ext>
              </a:extLst>
            </p:cNvPr>
            <p:cNvGrpSpPr/>
            <p:nvPr/>
          </p:nvGrpSpPr>
          <p:grpSpPr>
            <a:xfrm>
              <a:off x="4648200" y="2201811"/>
              <a:ext cx="1458367" cy="461665"/>
              <a:chOff x="4648200" y="2201811"/>
              <a:chExt cx="1458367" cy="461665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A469BBB1-E181-83C5-1F56-43AFE3988E9B}"/>
                  </a:ext>
                </a:extLst>
              </p:cNvPr>
              <p:cNvCxnSpPr/>
              <p:nvPr/>
            </p:nvCxnSpPr>
            <p:spPr bwMode="auto">
              <a:xfrm>
                <a:off x="4648200" y="2489962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D4A985E-E298-7179-9942-35B437621D47}"/>
                  </a:ext>
                </a:extLst>
              </p:cNvPr>
              <p:cNvSpPr txBox="1"/>
              <p:nvPr/>
            </p:nvSpPr>
            <p:spPr>
              <a:xfrm>
                <a:off x="5418795" y="2201811"/>
                <a:ext cx="6877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ŷ</a:t>
                </a:r>
              </a:p>
            </p:txBody>
          </p:sp>
        </p:grp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0E4F5000-7CA5-A1EC-010F-1709C6D46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666" y="1929061"/>
            <a:ext cx="659895" cy="52791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2B7D002-AA27-057D-473E-1FA27B9C5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7268" y="2511160"/>
            <a:ext cx="787329" cy="62986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F810CA9-7E64-A609-5B91-85711AE6FC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3254" y="1346848"/>
            <a:ext cx="795148" cy="63611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06F27B2-4DDB-7AB5-E79E-335E9E7BB8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3658" y="2667444"/>
            <a:ext cx="3416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31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32A84-C49C-C093-B973-402F88B8E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895350"/>
          </a:xfrm>
        </p:spPr>
        <p:txBody>
          <a:bodyPr/>
          <a:lstStyle/>
          <a:p>
            <a:r>
              <a:rPr lang="en-US" dirty="0"/>
              <a:t>The combining of the inputs to produce the output can be described by matrix operations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D7B11-CD4E-12AD-72BA-1255B8B135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9B016EA0-244D-040C-24BF-95E1E471A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362" y="1237569"/>
            <a:ext cx="2324100" cy="3683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EF9B5E6-3E6B-CCD6-1B1C-E2BA82F9F3B0}"/>
              </a:ext>
            </a:extLst>
          </p:cNvPr>
          <p:cNvSpPr txBox="1"/>
          <p:nvPr/>
        </p:nvSpPr>
        <p:spPr>
          <a:xfrm>
            <a:off x="5266395" y="1897011"/>
            <a:ext cx="687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ŷ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3EE3D6A-CC03-22B2-287B-C3C94466C231}"/>
              </a:ext>
            </a:extLst>
          </p:cNvPr>
          <p:cNvGrpSpPr/>
          <p:nvPr/>
        </p:nvGrpSpPr>
        <p:grpSpPr>
          <a:xfrm>
            <a:off x="76200" y="1194263"/>
            <a:ext cx="5181600" cy="2546229"/>
            <a:chOff x="76200" y="1194263"/>
            <a:chExt cx="5181600" cy="2546229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BE0DEFA-5241-6EEE-DA4A-B01F80610DA8}"/>
                </a:ext>
              </a:extLst>
            </p:cNvPr>
            <p:cNvGrpSpPr/>
            <p:nvPr/>
          </p:nvGrpSpPr>
          <p:grpSpPr>
            <a:xfrm>
              <a:off x="76200" y="1194263"/>
              <a:ext cx="4606382" cy="2546229"/>
              <a:chOff x="381000" y="1499063"/>
              <a:chExt cx="4606382" cy="2546229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602C824-BD77-CFCE-A478-DD8FF62B78BE}"/>
                  </a:ext>
                </a:extLst>
              </p:cNvPr>
              <p:cNvSpPr/>
              <p:nvPr/>
            </p:nvSpPr>
            <p:spPr bwMode="auto">
              <a:xfrm>
                <a:off x="550592" y="1499063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5DF51EA-9F25-72AD-6FC9-D9E0CF31627B}"/>
                  </a:ext>
                </a:extLst>
              </p:cNvPr>
              <p:cNvCxnSpPr>
                <a:stCxn id="15" idx="6"/>
                <a:endCxn id="14" idx="2"/>
              </p:cNvCxnSpPr>
              <p:nvPr/>
            </p:nvCxnSpPr>
            <p:spPr bwMode="auto">
              <a:xfrm>
                <a:off x="1464992" y="1956263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3FF5474-812E-2755-8EAE-8009B5021BA7}"/>
                  </a:ext>
                </a:extLst>
              </p:cNvPr>
              <p:cNvSpPr/>
              <p:nvPr/>
            </p:nvSpPr>
            <p:spPr bwMode="auto">
              <a:xfrm>
                <a:off x="3903392" y="2032762"/>
                <a:ext cx="914400" cy="914400"/>
              </a:xfrm>
              <a:prstGeom prst="ellipse">
                <a:avLst/>
              </a:prstGeom>
              <a:solidFill>
                <a:srgbClr val="0099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B12B536-13D6-69B5-075F-F72AF52CD295}"/>
                  </a:ext>
                </a:extLst>
              </p:cNvPr>
              <p:cNvCxnSpPr>
                <a:cxnSpLocks/>
                <a:stCxn id="14" idx="6"/>
                <a:endCxn id="17" idx="2"/>
              </p:cNvCxnSpPr>
              <p:nvPr/>
            </p:nvCxnSpPr>
            <p:spPr bwMode="auto">
              <a:xfrm>
                <a:off x="3141392" y="1956263"/>
                <a:ext cx="762000" cy="533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88C6F85-B0F5-8E28-F267-3A316774EDA6}"/>
                  </a:ext>
                </a:extLst>
              </p:cNvPr>
              <p:cNvSpPr/>
              <p:nvPr/>
            </p:nvSpPr>
            <p:spPr bwMode="auto">
              <a:xfrm>
                <a:off x="2226992" y="14990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8200C9F-DA42-1FFB-2A05-62F8C613EDBA}"/>
                  </a:ext>
                </a:extLst>
              </p:cNvPr>
              <p:cNvSpPr txBox="1"/>
              <p:nvPr/>
            </p:nvSpPr>
            <p:spPr>
              <a:xfrm>
                <a:off x="381000" y="37067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layer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16A0BF-C941-54CC-EFB7-4A7D4A5C4D62}"/>
                  </a:ext>
                </a:extLst>
              </p:cNvPr>
              <p:cNvSpPr txBox="1"/>
              <p:nvPr/>
            </p:nvSpPr>
            <p:spPr>
              <a:xfrm>
                <a:off x="2038224" y="37067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hidden layer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C26497F-044D-6667-5B16-4032DF34454F}"/>
                  </a:ext>
                </a:extLst>
              </p:cNvPr>
              <p:cNvSpPr txBox="1"/>
              <p:nvPr/>
            </p:nvSpPr>
            <p:spPr>
              <a:xfrm>
                <a:off x="3695447" y="37067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output layer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1C188A4-C269-3594-3EC4-ADDF7F5E02BD}"/>
                  </a:ext>
                </a:extLst>
              </p:cNvPr>
              <p:cNvSpPr/>
              <p:nvPr/>
            </p:nvSpPr>
            <p:spPr bwMode="auto">
              <a:xfrm>
                <a:off x="550592" y="2651746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8402F6A-47C6-72C6-02DD-49FCA0058141}"/>
                  </a:ext>
                </a:extLst>
              </p:cNvPr>
              <p:cNvSpPr/>
              <p:nvPr/>
            </p:nvSpPr>
            <p:spPr bwMode="auto">
              <a:xfrm>
                <a:off x="2226992" y="26471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DC2845BF-B6D2-1DAC-5FB3-FD81C900DECF}"/>
                  </a:ext>
                </a:extLst>
              </p:cNvPr>
              <p:cNvCxnSpPr>
                <a:cxnSpLocks/>
                <a:stCxn id="15" idx="6"/>
                <a:endCxn id="22" idx="2"/>
              </p:cNvCxnSpPr>
              <p:nvPr/>
            </p:nvCxnSpPr>
            <p:spPr bwMode="auto">
              <a:xfrm>
                <a:off x="1464992" y="1956263"/>
                <a:ext cx="762000" cy="114804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737C736F-19FF-0652-27C6-DC842BA721ED}"/>
                  </a:ext>
                </a:extLst>
              </p:cNvPr>
              <p:cNvCxnSpPr/>
              <p:nvPr/>
            </p:nvCxnSpPr>
            <p:spPr bwMode="auto">
              <a:xfrm>
                <a:off x="1464992" y="3110799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2E6D849-B098-090D-52CE-22064204DC43}"/>
                  </a:ext>
                </a:extLst>
              </p:cNvPr>
              <p:cNvCxnSpPr>
                <a:cxnSpLocks/>
                <a:stCxn id="20" idx="6"/>
                <a:endCxn id="14" idx="2"/>
              </p:cNvCxnSpPr>
              <p:nvPr/>
            </p:nvCxnSpPr>
            <p:spPr bwMode="auto">
              <a:xfrm flipV="1">
                <a:off x="1464992" y="1956263"/>
                <a:ext cx="762000" cy="115268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876142C9-1304-2BB5-7005-3E98CE8813FA}"/>
                  </a:ext>
                </a:extLst>
              </p:cNvPr>
              <p:cNvCxnSpPr>
                <a:cxnSpLocks/>
                <a:stCxn id="22" idx="6"/>
                <a:endCxn id="17" idx="2"/>
              </p:cNvCxnSpPr>
              <p:nvPr/>
            </p:nvCxnSpPr>
            <p:spPr bwMode="auto">
              <a:xfrm flipV="1">
                <a:off x="3141392" y="2489962"/>
                <a:ext cx="762000" cy="61434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2E7CAA9-AFD1-3571-76AA-B0BDD7584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626" y="1353411"/>
              <a:ext cx="208931" cy="25245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E0D229F-B26E-8800-3EE2-CE63924E3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3830" y="2265808"/>
              <a:ext cx="208931" cy="25245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295E11-ABED-9472-B920-573E6E7B0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12168" y="1867212"/>
              <a:ext cx="211410" cy="25545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1FD5EC2-C6FD-8035-38EC-E6B82CCF2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15325" y="2851594"/>
              <a:ext cx="211410" cy="255454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4A50646-E51C-90BB-7E7E-ACB41008247D}"/>
                </a:ext>
              </a:extLst>
            </p:cNvPr>
            <p:cNvCxnSpPr/>
            <p:nvPr/>
          </p:nvCxnSpPr>
          <p:spPr bwMode="auto">
            <a:xfrm>
              <a:off x="4495800" y="2185162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53A8D9A-9224-15AE-3B50-E7F4E05D4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84793" y="2597585"/>
              <a:ext cx="222014" cy="268267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AF93A16-1C86-D34F-6897-0E9A138A7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83875" y="1494318"/>
              <a:ext cx="222014" cy="26826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F945A6E-6539-E9C8-E570-D2CBB894C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06666" y="1929061"/>
              <a:ext cx="659895" cy="527916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6E2FC6B-49CC-714D-B1FA-9A1EFA6F9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07268" y="2511160"/>
              <a:ext cx="787329" cy="629864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1CCB045-028A-FFB7-EA90-4D4448986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23254" y="1346848"/>
              <a:ext cx="795148" cy="63611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DFEA118-80B3-82E3-C12B-F0A360AB9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24400" y="1867211"/>
              <a:ext cx="203585" cy="245999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7185940-75C6-E03D-0615-C2D00B895FCB}"/>
              </a:ext>
            </a:extLst>
          </p:cNvPr>
          <p:cNvGrpSpPr/>
          <p:nvPr/>
        </p:nvGrpSpPr>
        <p:grpSpPr>
          <a:xfrm>
            <a:off x="4926404" y="3522170"/>
            <a:ext cx="4093507" cy="1286304"/>
            <a:chOff x="4879935" y="1982966"/>
            <a:chExt cx="4093507" cy="1286304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7EE3B78B-4288-0A14-B1D8-3350D14D3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79935" y="2462434"/>
              <a:ext cx="4093507" cy="806836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1740C5B-F581-02B6-7FA7-0B32EE6A13A9}"/>
                </a:ext>
              </a:extLst>
            </p:cNvPr>
            <p:cNvSpPr txBox="1"/>
            <p:nvPr/>
          </p:nvSpPr>
          <p:spPr>
            <a:xfrm>
              <a:off x="5954167" y="1982966"/>
              <a:ext cx="27952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US" sz="2200" b="0" i="0" u="none" strike="noStrike" kern="0" cap="none" spc="0" normalizeH="0" baseline="3000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nd</a:t>
              </a:r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(output) layer</a:t>
              </a:r>
              <a:endParaRPr lang="en-US" sz="2200" dirty="0">
                <a:solidFill>
                  <a:srgbClr val="015BBC"/>
                </a:solidFill>
                <a:latin typeface="+mn-lt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9880191-3843-961A-12BD-77763320C1C7}"/>
              </a:ext>
            </a:extLst>
          </p:cNvPr>
          <p:cNvGrpSpPr/>
          <p:nvPr/>
        </p:nvGrpSpPr>
        <p:grpSpPr>
          <a:xfrm>
            <a:off x="4953000" y="1999611"/>
            <a:ext cx="4093507" cy="1285501"/>
            <a:chOff x="4927985" y="3186494"/>
            <a:chExt cx="4093507" cy="1285501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9BDEDA5-5B9A-C668-462E-E0041CCB9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927985" y="3665857"/>
              <a:ext cx="4093507" cy="806138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293A8D9-64EC-1062-2158-D6CF7E304A65}"/>
                </a:ext>
              </a:extLst>
            </p:cNvPr>
            <p:cNvSpPr txBox="1"/>
            <p:nvPr/>
          </p:nvSpPr>
          <p:spPr>
            <a:xfrm>
              <a:off x="5928347" y="3186494"/>
              <a:ext cx="27952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200" kern="0" dirty="0">
                  <a:solidFill>
                    <a:srgbClr val="015BBC"/>
                  </a:solidFill>
                  <a:latin typeface="+mn-lt"/>
                </a:rPr>
                <a:t>1</a:t>
              </a:r>
              <a:r>
                <a:rPr lang="en-US" sz="2200" kern="0" baseline="30000" dirty="0">
                  <a:solidFill>
                    <a:srgbClr val="015BBC"/>
                  </a:solidFill>
                  <a:latin typeface="+mn-lt"/>
                </a:rPr>
                <a:t>st</a:t>
              </a:r>
              <a:r>
                <a:rPr lang="en-US" sz="2200" kern="0" dirty="0">
                  <a:solidFill>
                    <a:srgbClr val="015BBC"/>
                  </a:solidFill>
                  <a:latin typeface="+mn-lt"/>
                </a:rPr>
                <a:t> </a:t>
              </a:r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layer</a:t>
              </a:r>
              <a:endParaRPr lang="en-US" sz="2200" dirty="0">
                <a:solidFill>
                  <a:srgbClr val="015BBC"/>
                </a:solidFill>
                <a:latin typeface="+mn-lt"/>
              </a:endParaRP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3BAD6249-D45F-2545-2A01-EBBC2403F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47793" y="4001638"/>
            <a:ext cx="706278" cy="66704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CB0B26EE-F6C1-21AD-8F51-81103B4056CB}"/>
              </a:ext>
            </a:extLst>
          </p:cNvPr>
          <p:cNvSpPr txBox="1"/>
          <p:nvPr/>
        </p:nvSpPr>
        <p:spPr>
          <a:xfrm>
            <a:off x="2753564" y="3720637"/>
            <a:ext cx="1132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number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D187FF5-DA76-FA51-E2A7-8ED98C164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4600" y="3859137"/>
            <a:ext cx="238965" cy="1571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86DFDD7B-C605-B72F-A005-1CF81357ED48}"/>
              </a:ext>
            </a:extLst>
          </p:cNvPr>
          <p:cNvSpPr txBox="1"/>
          <p:nvPr/>
        </p:nvSpPr>
        <p:spPr>
          <a:xfrm>
            <a:off x="881723" y="4530845"/>
            <a:ext cx="1291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node receiving input in layer </a:t>
            </a:r>
            <a:r>
              <a:rPr lang="en-US" sz="1200" i="1" dirty="0">
                <a:solidFill>
                  <a:srgbClr val="009900"/>
                </a:solidFill>
                <a:latin typeface="+mn-lt"/>
                <a:cs typeface="Arial" panose="020B0604020202020204" pitchFamily="34" charset="0"/>
              </a:rPr>
              <a:t>l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7BAADF6-44D9-5467-2E20-9E02A7B67A6B}"/>
              </a:ext>
            </a:extLst>
          </p:cNvPr>
          <p:cNvCxnSpPr>
            <a:cxnSpLocks/>
          </p:cNvCxnSpPr>
          <p:nvPr/>
        </p:nvCxnSpPr>
        <p:spPr bwMode="auto">
          <a:xfrm flipV="1">
            <a:off x="2141514" y="4552950"/>
            <a:ext cx="237877" cy="181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ADB4FA2-95C4-17A7-45FC-A632F3F6CD44}"/>
              </a:ext>
            </a:extLst>
          </p:cNvPr>
          <p:cNvSpPr txBox="1"/>
          <p:nvPr/>
        </p:nvSpPr>
        <p:spPr>
          <a:xfrm>
            <a:off x="2870771" y="4500068"/>
            <a:ext cx="12919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node providing output from layer </a:t>
            </a:r>
            <a:r>
              <a:rPr lang="en-US" sz="1400" i="1" dirty="0">
                <a:solidFill>
                  <a:srgbClr val="009900"/>
                </a:solidFill>
                <a:latin typeface="+mn-lt"/>
                <a:cs typeface="Arial" panose="020B0604020202020204" pitchFamily="34" charset="0"/>
              </a:rPr>
              <a:t>l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8A6D6D4-1A46-2CF5-E7DF-8B1D3322DA3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674168" y="4595277"/>
            <a:ext cx="237877" cy="181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3BD33CD-DAEB-25FF-E8D6-5E411989D017}"/>
              </a:ext>
            </a:extLst>
          </p:cNvPr>
          <p:cNvSpPr txBox="1"/>
          <p:nvPr/>
        </p:nvSpPr>
        <p:spPr>
          <a:xfrm>
            <a:off x="930150" y="3841489"/>
            <a:ext cx="166495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kern="0" dirty="0">
                <a:solidFill>
                  <a:srgbClr val="015BBC"/>
                </a:solidFill>
                <a:latin typeface="+mn-lt"/>
              </a:rPr>
              <a:t>Weight indexes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6310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32A84-C49C-C093-B973-402F88B8E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complexity can be introduced by adding more hidden layers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D7B11-CD4E-12AD-72BA-1255B8B135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2" name="Content Placeholder 41">
            <a:extLst>
              <a:ext uri="{FF2B5EF4-FFF2-40B4-BE49-F238E27FC236}">
                <a16:creationId xmlns:a16="http://schemas.microsoft.com/office/drawing/2014/main" id="{D0228B06-418B-45C7-194F-1BF466DC5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5844" y="2436705"/>
            <a:ext cx="2738155" cy="89535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000" dirty="0"/>
              <a:t>Now we have 15 parameters</a:t>
            </a:r>
          </a:p>
          <a:p>
            <a:pPr marL="457200" lvl="1" indent="0">
              <a:buNone/>
            </a:pPr>
            <a:r>
              <a:rPr lang="en-US" sz="2000" dirty="0"/>
              <a:t>In general, for </a:t>
            </a:r>
            <a:r>
              <a:rPr lang="en-US" sz="2000" i="1" dirty="0"/>
              <a:t>L</a:t>
            </a:r>
            <a:r>
              <a:rPr lang="en-US" sz="2000" dirty="0"/>
              <a:t> layers with </a:t>
            </a:r>
            <a:r>
              <a:rPr lang="en-US" sz="2000" i="1" dirty="0" err="1"/>
              <a:t>N</a:t>
            </a:r>
            <a:r>
              <a:rPr lang="en-US" sz="2000" i="1" baseline="-25000" dirty="0" err="1"/>
              <a:t>l</a:t>
            </a:r>
            <a:r>
              <a:rPr lang="en-US" sz="2000" dirty="0"/>
              <a:t> nodes in layer </a:t>
            </a:r>
            <a:r>
              <a:rPr lang="en-US" sz="2000" i="1" dirty="0"/>
              <a:t>l</a:t>
            </a: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9A2B41-8E8A-DF7D-5502-52390AEABCB0}"/>
              </a:ext>
            </a:extLst>
          </p:cNvPr>
          <p:cNvSpPr txBox="1"/>
          <p:nvPr/>
        </p:nvSpPr>
        <p:spPr>
          <a:xfrm>
            <a:off x="544136" y="3749993"/>
            <a:ext cx="21826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nodes in hidden layer is independent of number in input layer; they happen to have been equal in our two examples so far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E36FCA7-F1FC-D79A-F49F-ED4C69FA4635}"/>
              </a:ext>
            </a:extLst>
          </p:cNvPr>
          <p:cNvGrpSpPr/>
          <p:nvPr/>
        </p:nvGrpSpPr>
        <p:grpSpPr>
          <a:xfrm>
            <a:off x="76200" y="1047749"/>
            <a:ext cx="7601230" cy="2692743"/>
            <a:chOff x="76200" y="1047749"/>
            <a:chExt cx="7601230" cy="2692743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5DF51EA-9F25-72AD-6FC9-D9E0CF31627B}"/>
                </a:ext>
              </a:extLst>
            </p:cNvPr>
            <p:cNvCxnSpPr>
              <a:stCxn id="15" idx="6"/>
              <a:endCxn id="14" idx="2"/>
            </p:cNvCxnSpPr>
            <p:nvPr/>
          </p:nvCxnSpPr>
          <p:spPr bwMode="auto">
            <a:xfrm>
              <a:off x="1160192" y="1651463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245EA90-E817-3003-D1C1-BC761D2FE7D3}"/>
                </a:ext>
              </a:extLst>
            </p:cNvPr>
            <p:cNvSpPr/>
            <p:nvPr/>
          </p:nvSpPr>
          <p:spPr bwMode="auto">
            <a:xfrm>
              <a:off x="76201" y="1047750"/>
              <a:ext cx="1256061" cy="2354188"/>
            </a:xfrm>
            <a:prstGeom prst="rect">
              <a:avLst/>
            </a:prstGeom>
            <a:noFill/>
            <a:ln w="28575" cap="flat" cmpd="sng" algn="ctr">
              <a:solidFill>
                <a:srgbClr val="FF5D5E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200C9F-DA42-1FFB-2A05-62F8C613EDBA}"/>
                </a:ext>
              </a:extLst>
            </p:cNvPr>
            <p:cNvSpPr txBox="1"/>
            <p:nvPr/>
          </p:nvSpPr>
          <p:spPr>
            <a:xfrm>
              <a:off x="76200" y="3401938"/>
              <a:ext cx="12919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input layer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4FD455-AC68-5C9C-82D5-9171F9B8D634}"/>
                </a:ext>
              </a:extLst>
            </p:cNvPr>
            <p:cNvSpPr/>
            <p:nvPr/>
          </p:nvSpPr>
          <p:spPr bwMode="auto">
            <a:xfrm>
              <a:off x="1733425" y="1047749"/>
              <a:ext cx="2990975" cy="2379475"/>
            </a:xfrm>
            <a:prstGeom prst="rect">
              <a:avLst/>
            </a:prstGeom>
            <a:noFill/>
            <a:ln w="28575" cap="flat" cmpd="sng" algn="ctr">
              <a:solidFill>
                <a:srgbClr val="015BBC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416A0BF-C941-54CC-EFB7-4A7D4A5C4D62}"/>
                </a:ext>
              </a:extLst>
            </p:cNvPr>
            <p:cNvSpPr txBox="1"/>
            <p:nvPr/>
          </p:nvSpPr>
          <p:spPr>
            <a:xfrm>
              <a:off x="2595892" y="3389913"/>
              <a:ext cx="1466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hidden layers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16AB651-B906-059E-8B39-53A07752A0AA}"/>
                </a:ext>
              </a:extLst>
            </p:cNvPr>
            <p:cNvGrpSpPr/>
            <p:nvPr/>
          </p:nvGrpSpPr>
          <p:grpSpPr>
            <a:xfrm>
              <a:off x="245792" y="1194263"/>
              <a:ext cx="914400" cy="2067083"/>
              <a:chOff x="245792" y="1194263"/>
              <a:chExt cx="914400" cy="2067083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602C824-BD77-CFCE-A478-DD8FF62B78BE}"/>
                  </a:ext>
                </a:extLst>
              </p:cNvPr>
              <p:cNvSpPr/>
              <p:nvPr/>
            </p:nvSpPr>
            <p:spPr bwMode="auto">
              <a:xfrm>
                <a:off x="245792" y="1194263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1C188A4-C269-3594-3EC4-ADDF7F5E02BD}"/>
                  </a:ext>
                </a:extLst>
              </p:cNvPr>
              <p:cNvSpPr/>
              <p:nvPr/>
            </p:nvSpPr>
            <p:spPr bwMode="auto">
              <a:xfrm>
                <a:off x="245792" y="2346946"/>
                <a:ext cx="914400" cy="914400"/>
              </a:xfrm>
              <a:prstGeom prst="ellipse">
                <a:avLst/>
              </a:prstGeom>
              <a:solidFill>
                <a:srgbClr val="FF5D5E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baseline="-25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C2845BF-B6D2-1DAC-5FB3-FD81C900DECF}"/>
                </a:ext>
              </a:extLst>
            </p:cNvPr>
            <p:cNvCxnSpPr>
              <a:cxnSpLocks/>
              <a:stCxn id="15" idx="6"/>
              <a:endCxn id="22" idx="2"/>
            </p:cNvCxnSpPr>
            <p:nvPr/>
          </p:nvCxnSpPr>
          <p:spPr bwMode="auto">
            <a:xfrm>
              <a:off x="1160192" y="1651463"/>
              <a:ext cx="762000" cy="11480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37C736F-19FF-0652-27C6-DC842BA721ED}"/>
                </a:ext>
              </a:extLst>
            </p:cNvPr>
            <p:cNvCxnSpPr/>
            <p:nvPr/>
          </p:nvCxnSpPr>
          <p:spPr bwMode="auto">
            <a:xfrm>
              <a:off x="1160192" y="2805999"/>
              <a:ext cx="762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2E6D849-B098-090D-52CE-22064204DC43}"/>
                </a:ext>
              </a:extLst>
            </p:cNvPr>
            <p:cNvCxnSpPr>
              <a:cxnSpLocks/>
              <a:stCxn id="20" idx="6"/>
              <a:endCxn id="14" idx="2"/>
            </p:cNvCxnSpPr>
            <p:nvPr/>
          </p:nvCxnSpPr>
          <p:spPr bwMode="auto">
            <a:xfrm flipV="1">
              <a:off x="1160192" y="1651463"/>
              <a:ext cx="762000" cy="115268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C1CBCC4-0893-67A6-DB69-9F20EE7E718E}"/>
                </a:ext>
              </a:extLst>
            </p:cNvPr>
            <p:cNvGrpSpPr/>
            <p:nvPr/>
          </p:nvGrpSpPr>
          <p:grpSpPr>
            <a:xfrm>
              <a:off x="4559855" y="1581892"/>
              <a:ext cx="3117575" cy="2151329"/>
              <a:chOff x="2836592" y="1589163"/>
              <a:chExt cx="3117575" cy="215132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3FF5474-812E-2755-8EAE-8009B5021BA7}"/>
                  </a:ext>
                </a:extLst>
              </p:cNvPr>
              <p:cNvSpPr/>
              <p:nvPr/>
            </p:nvSpPr>
            <p:spPr bwMode="auto">
              <a:xfrm>
                <a:off x="3598592" y="1727962"/>
                <a:ext cx="914400" cy="914400"/>
              </a:xfrm>
              <a:prstGeom prst="ellipse">
                <a:avLst/>
              </a:prstGeom>
              <a:solidFill>
                <a:srgbClr val="0099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B12B536-13D6-69B5-075F-F72AF52CD295}"/>
                  </a:ext>
                </a:extLst>
              </p:cNvPr>
              <p:cNvCxnSpPr>
                <a:cxnSpLocks/>
                <a:stCxn id="14" idx="6"/>
                <a:endCxn id="17" idx="2"/>
              </p:cNvCxnSpPr>
              <p:nvPr/>
            </p:nvCxnSpPr>
            <p:spPr bwMode="auto">
              <a:xfrm>
                <a:off x="2836592" y="1651463"/>
                <a:ext cx="762000" cy="53369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634A098-A0E3-EC59-B164-3A8A95E09104}"/>
                  </a:ext>
                </a:extLst>
              </p:cNvPr>
              <p:cNvSpPr/>
              <p:nvPr/>
            </p:nvSpPr>
            <p:spPr bwMode="auto">
              <a:xfrm>
                <a:off x="3390648" y="1589163"/>
                <a:ext cx="1256061" cy="1236929"/>
              </a:xfrm>
              <a:prstGeom prst="rect">
                <a:avLst/>
              </a:prstGeom>
              <a:noFill/>
              <a:ln w="28575" cap="flat" cmpd="sng" algn="ctr">
                <a:solidFill>
                  <a:srgbClr val="0099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C26497F-044D-6667-5B16-4032DF34454F}"/>
                  </a:ext>
                </a:extLst>
              </p:cNvPr>
              <p:cNvSpPr txBox="1"/>
              <p:nvPr/>
            </p:nvSpPr>
            <p:spPr>
              <a:xfrm>
                <a:off x="3390647" y="3401938"/>
                <a:ext cx="1291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output layer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876142C9-1304-2BB5-7005-3E98CE8813FA}"/>
                  </a:ext>
                </a:extLst>
              </p:cNvPr>
              <p:cNvCxnSpPr>
                <a:cxnSpLocks/>
                <a:stCxn id="22" idx="6"/>
                <a:endCxn id="17" idx="2"/>
              </p:cNvCxnSpPr>
              <p:nvPr/>
            </p:nvCxnSpPr>
            <p:spPr bwMode="auto">
              <a:xfrm flipV="1">
                <a:off x="2836592" y="2185162"/>
                <a:ext cx="762000" cy="61434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A469BBB1-E181-83C5-1F56-43AFE3988E9B}"/>
                  </a:ext>
                </a:extLst>
              </p:cNvPr>
              <p:cNvCxnSpPr/>
              <p:nvPr/>
            </p:nvCxnSpPr>
            <p:spPr bwMode="auto">
              <a:xfrm>
                <a:off x="4495800" y="2185162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D4A985E-E298-7179-9942-35B437621D47}"/>
                  </a:ext>
                </a:extLst>
              </p:cNvPr>
              <p:cNvSpPr txBox="1"/>
              <p:nvPr/>
            </p:nvSpPr>
            <p:spPr>
              <a:xfrm>
                <a:off x="5266395" y="1897011"/>
                <a:ext cx="6877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/>
                  <a:t>ŷ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61B72BE-D934-4495-641E-9F3CB46BD3C4}"/>
                </a:ext>
              </a:extLst>
            </p:cNvPr>
            <p:cNvGrpSpPr/>
            <p:nvPr/>
          </p:nvGrpSpPr>
          <p:grpSpPr>
            <a:xfrm>
              <a:off x="1922192" y="1194263"/>
              <a:ext cx="914400" cy="2062444"/>
              <a:chOff x="1922192" y="1194263"/>
              <a:chExt cx="914400" cy="2062444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88C6F85-B0F5-8E28-F267-3A316774EDA6}"/>
                  </a:ext>
                </a:extLst>
              </p:cNvPr>
              <p:cNvSpPr/>
              <p:nvPr/>
            </p:nvSpPr>
            <p:spPr bwMode="auto">
              <a:xfrm>
                <a:off x="1922192" y="11942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8402F6A-47C6-72C6-02DD-49FCA0058141}"/>
                  </a:ext>
                </a:extLst>
              </p:cNvPr>
              <p:cNvSpPr/>
              <p:nvPr/>
            </p:nvSpPr>
            <p:spPr bwMode="auto">
              <a:xfrm>
                <a:off x="1922192" y="23423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82B7D002-AA27-057D-473E-1FA27B9C53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07268" y="2511160"/>
                <a:ext cx="787329" cy="629864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4F810CA9-7E64-A609-5B91-85711AE6FC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3254" y="1346848"/>
                <a:ext cx="795148" cy="636118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59EA0E2-2A8B-DBB9-A3B9-EF36806F057A}"/>
                </a:ext>
              </a:extLst>
            </p:cNvPr>
            <p:cNvGrpSpPr/>
            <p:nvPr/>
          </p:nvGrpSpPr>
          <p:grpSpPr>
            <a:xfrm>
              <a:off x="3626371" y="1193091"/>
              <a:ext cx="914400" cy="2062444"/>
              <a:chOff x="1922192" y="1194263"/>
              <a:chExt cx="914400" cy="2062444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516FC8C-3CE8-C641-4EBA-3C3D6BE99DEE}"/>
                  </a:ext>
                </a:extLst>
              </p:cNvPr>
              <p:cNvSpPr/>
              <p:nvPr/>
            </p:nvSpPr>
            <p:spPr bwMode="auto">
              <a:xfrm>
                <a:off x="1922192" y="1194263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078D5A2-2C33-503F-85AC-D60997F6FE28}"/>
                  </a:ext>
                </a:extLst>
              </p:cNvPr>
              <p:cNvSpPr/>
              <p:nvPr/>
            </p:nvSpPr>
            <p:spPr bwMode="auto">
              <a:xfrm>
                <a:off x="1922192" y="2342307"/>
                <a:ext cx="914400" cy="914400"/>
              </a:xfrm>
              <a:prstGeom prst="ellipse">
                <a:avLst/>
              </a:prstGeom>
              <a:solidFill>
                <a:srgbClr val="015BBC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AFB4658-D5EF-664F-D9FA-5015B356F383}"/>
                </a:ext>
              </a:extLst>
            </p:cNvPr>
            <p:cNvGrpSpPr/>
            <p:nvPr/>
          </p:nvGrpSpPr>
          <p:grpSpPr>
            <a:xfrm>
              <a:off x="2847172" y="1636430"/>
              <a:ext cx="762000" cy="1154536"/>
              <a:chOff x="1312592" y="1803863"/>
              <a:chExt cx="762000" cy="1154536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AF4667FF-1CDC-2440-379E-6241FD77C7C6}"/>
                  </a:ext>
                </a:extLst>
              </p:cNvPr>
              <p:cNvCxnSpPr/>
              <p:nvPr/>
            </p:nvCxnSpPr>
            <p:spPr bwMode="auto">
              <a:xfrm>
                <a:off x="1312592" y="1803863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BCCE8521-529E-9F71-7AD3-CD0BD054B5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12592" y="1803863"/>
                <a:ext cx="762000" cy="114804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4FFE4198-48EB-E002-5AB0-CE484CFD89C3}"/>
                  </a:ext>
                </a:extLst>
              </p:cNvPr>
              <p:cNvCxnSpPr/>
              <p:nvPr/>
            </p:nvCxnSpPr>
            <p:spPr bwMode="auto">
              <a:xfrm>
                <a:off x="1312592" y="2958399"/>
                <a:ext cx="762000" cy="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EA690496-5339-0A90-E618-CFCA823F40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312592" y="1803863"/>
                <a:ext cx="762000" cy="115268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DB5E5EC-F859-BB3C-2C8A-F97A53FE1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7315" y="1346848"/>
              <a:ext cx="776910" cy="62152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EAB8927-633E-89DF-C9C7-DC70CB1B3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4617" y="1874188"/>
              <a:ext cx="756788" cy="614334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7586FD4-D238-25F6-0EA2-E06B86DF1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17315" y="2506686"/>
              <a:ext cx="798515" cy="638812"/>
            </a:xfrm>
            <a:prstGeom prst="rect">
              <a:avLst/>
            </a:prstGeom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432DBA28-168E-E234-3280-1C14DFC912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4210789"/>
            <a:ext cx="2365873" cy="61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15910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8003</TotalTime>
  <Words>891</Words>
  <Application>Microsoft Macintosh PowerPoint</Application>
  <PresentationFormat>On-screen Show (16:9)</PresentationFormat>
  <Paragraphs>176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ElsevierSans</vt:lpstr>
      <vt:lpstr>Arial</vt:lpstr>
      <vt:lpstr>Comic Sans MS</vt:lpstr>
      <vt:lpstr>Helvetica</vt:lpstr>
      <vt:lpstr>Times New Roman</vt:lpstr>
      <vt:lpstr>TrebuchetMS</vt:lpstr>
      <vt:lpstr>UB Blue Bar</vt:lpstr>
      <vt:lpstr>Lecture 21 Neural networks</vt:lpstr>
      <vt:lpstr>Here is perhaps the simplest example of a neural network</vt:lpstr>
      <vt:lpstr>Learning is done by evaluating a loss function and adjusting parameters using gradient</vt:lpstr>
      <vt:lpstr>Iteration entails calculation of loss function, update of parameters, repeat</vt:lpstr>
      <vt:lpstr>Learning rate can affect performance</vt:lpstr>
      <vt:lpstr>Comparison to test set is used to evaluate NN model</vt:lpstr>
      <vt:lpstr>We can make a more complicated NN by adding another input, and another node</vt:lpstr>
      <vt:lpstr>The combining of the inputs to produce the output can be described by matrix operations</vt:lpstr>
      <vt:lpstr>More complexity can be introduced by adding more hidden layers</vt:lpstr>
      <vt:lpstr>So far, neural networks appear to be exactly the same as a simple multilinear regression </vt:lpstr>
      <vt:lpstr>Neural networks are made nonlinear by introducing an activation function with each node</vt:lpstr>
      <vt:lpstr>The activation function is what gives neural networks their versatility</vt:lpstr>
      <vt:lpstr>The activation function is what gives neural networks their versatility</vt:lpstr>
      <vt:lpstr>Before going further, let’s simplify notation by absorbing b into W</vt:lpstr>
      <vt:lpstr>Neural network can be written as a system of nested functions</vt:lpstr>
      <vt:lpstr>Backpropagation is used to compute weight derivatives efficiently</vt:lpstr>
      <vt:lpstr>Samples, batches and epochs each describe an amount of training data</vt:lpstr>
      <vt:lpstr>Training neural networks is a non-convex optimization problem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20 Neural networks</dc:title>
  <dc:creator>Microsoft Office User</dc:creator>
  <cp:lastModifiedBy>Microsoft Office User</cp:lastModifiedBy>
  <cp:revision>77</cp:revision>
  <dcterms:created xsi:type="dcterms:W3CDTF">2024-04-09T18:43:56Z</dcterms:created>
  <dcterms:modified xsi:type="dcterms:W3CDTF">2024-04-22T20:46:56Z</dcterms:modified>
</cp:coreProperties>
</file>