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 autoCompressPictures="0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486" r:id="rId2"/>
    <p:sldId id="527" r:id="rId3"/>
    <p:sldId id="507" r:id="rId4"/>
    <p:sldId id="508" r:id="rId5"/>
    <p:sldId id="510" r:id="rId6"/>
    <p:sldId id="511" r:id="rId7"/>
    <p:sldId id="512" r:id="rId8"/>
    <p:sldId id="518" r:id="rId9"/>
    <p:sldId id="519" r:id="rId10"/>
    <p:sldId id="520" r:id="rId11"/>
    <p:sldId id="528" r:id="rId12"/>
    <p:sldId id="524" r:id="rId13"/>
    <p:sldId id="522" r:id="rId14"/>
    <p:sldId id="523" r:id="rId15"/>
    <p:sldId id="521" r:id="rId16"/>
    <p:sldId id="525" r:id="rId17"/>
    <p:sldId id="517" r:id="rId18"/>
    <p:sldId id="526" r:id="rId19"/>
  </p:sldIdLst>
  <p:sldSz cx="9144000" cy="5143500" type="screen16x9"/>
  <p:notesSz cx="6858000" cy="8924925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-109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-109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-109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-109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-109" charset="0"/>
        <a:ea typeface="+mn-ea"/>
        <a:cs typeface="+mn-cs"/>
      </a:defRPr>
    </a:lvl5pPr>
    <a:lvl6pPr marL="2286000" algn="l" defTabSz="457200" rtl="0" eaLnBrk="1" latinLnBrk="0" hangingPunct="1">
      <a:defRPr sz="2400" kern="1200">
        <a:solidFill>
          <a:schemeClr val="tx1"/>
        </a:solidFill>
        <a:latin typeface="Times New Roman" pitchFamily="-109" charset="0"/>
        <a:ea typeface="+mn-ea"/>
        <a:cs typeface="+mn-cs"/>
      </a:defRPr>
    </a:lvl6pPr>
    <a:lvl7pPr marL="2743200" algn="l" defTabSz="457200" rtl="0" eaLnBrk="1" latinLnBrk="0" hangingPunct="1">
      <a:defRPr sz="2400" kern="1200">
        <a:solidFill>
          <a:schemeClr val="tx1"/>
        </a:solidFill>
        <a:latin typeface="Times New Roman" pitchFamily="-109" charset="0"/>
        <a:ea typeface="+mn-ea"/>
        <a:cs typeface="+mn-cs"/>
      </a:defRPr>
    </a:lvl7pPr>
    <a:lvl8pPr marL="3200400" algn="l" defTabSz="457200" rtl="0" eaLnBrk="1" latinLnBrk="0" hangingPunct="1">
      <a:defRPr sz="2400" kern="1200">
        <a:solidFill>
          <a:schemeClr val="tx1"/>
        </a:solidFill>
        <a:latin typeface="Times New Roman" pitchFamily="-109" charset="0"/>
        <a:ea typeface="+mn-ea"/>
        <a:cs typeface="+mn-cs"/>
      </a:defRPr>
    </a:lvl8pPr>
    <a:lvl9pPr marL="3657600" algn="l" defTabSz="457200" rtl="0" eaLnBrk="1" latinLnBrk="0" hangingPunct="1">
      <a:defRPr sz="2400" kern="1200">
        <a:solidFill>
          <a:schemeClr val="tx1"/>
        </a:solidFill>
        <a:latin typeface="Times New Roman" pitchFamily="-109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9FF"/>
    <a:srgbClr val="015BBC"/>
    <a:srgbClr val="009900"/>
    <a:srgbClr val="3299FF"/>
    <a:srgbClr val="99FFCC"/>
    <a:srgbClr val="FF3300"/>
    <a:srgbClr val="FF6600"/>
    <a:srgbClr val="FF0000"/>
    <a:srgbClr val="666699"/>
    <a:srgbClr val="EAEA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22" autoAdjust="0"/>
    <p:restoredTop sz="96405" autoAdjust="0"/>
  </p:normalViewPr>
  <p:slideViewPr>
    <p:cSldViewPr>
      <p:cViewPr>
        <p:scale>
          <a:sx n="156" d="100"/>
          <a:sy n="156" d="100"/>
        </p:scale>
        <p:origin x="912" y="608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46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46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3994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478838"/>
            <a:ext cx="2971800" cy="446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3994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478838"/>
            <a:ext cx="2971800" cy="446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0776AB54-CB6F-DE45-944B-B0225A78A485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904860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46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46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717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455613" y="669925"/>
            <a:ext cx="5948362" cy="33464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71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238625"/>
            <a:ext cx="5029200" cy="401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478838"/>
            <a:ext cx="2971800" cy="446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71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478838"/>
            <a:ext cx="2971800" cy="446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9080E3F2-5DD1-844D-97C5-28EFED12BB62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307759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-109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-109" charset="0"/>
        <a:ea typeface="ＭＳ Ｐゴシック" pitchFamily="-109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-109" charset="0"/>
        <a:ea typeface="ＭＳ Ｐゴシック" pitchFamily="-109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-109" charset="0"/>
        <a:ea typeface="ＭＳ Ｐゴシック" pitchFamily="-109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-109" charset="0"/>
        <a:ea typeface="ＭＳ Ｐゴシック" pitchFamily="-109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5D90B54D-5A44-EC77-7347-14C244AAE6B2}"/>
              </a:ext>
            </a:extLst>
          </p:cNvPr>
          <p:cNvSpPr/>
          <p:nvPr userDrawn="1"/>
        </p:nvSpPr>
        <p:spPr bwMode="auto">
          <a:xfrm>
            <a:off x="0" y="4476750"/>
            <a:ext cx="9144000" cy="666750"/>
          </a:xfrm>
          <a:prstGeom prst="rect">
            <a:avLst/>
          </a:prstGeom>
          <a:solidFill>
            <a:srgbClr val="015BB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-109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0" y="252650"/>
            <a:ext cx="9144000" cy="1102519"/>
          </a:xfrm>
          <a:prstGeom prst="rect">
            <a:avLst/>
          </a:prstGeom>
          <a:solidFill>
            <a:srgbClr val="015BBC"/>
          </a:solidFill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Lecture xx</a:t>
            </a:r>
            <a:br>
              <a:rPr lang="en-US" dirty="0"/>
            </a:br>
            <a:r>
              <a:rPr lang="en-US" dirty="0"/>
              <a:t>General Topic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57200" y="1543050"/>
            <a:ext cx="8229600" cy="1314450"/>
          </a:xfrm>
        </p:spPr>
        <p:txBody>
          <a:bodyPr/>
          <a:lstStyle>
            <a:lvl1pPr marL="0" indent="0" algn="l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Detailed topics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fld id="{6F66A02F-D18E-5641-9F02-94ABF209A5A6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8EE10A4C-3E64-68FE-A910-B9BA35B86260}"/>
              </a:ext>
            </a:extLst>
          </p:cNvPr>
          <p:cNvSpPr txBox="1">
            <a:spLocks/>
          </p:cNvSpPr>
          <p:nvPr userDrawn="1"/>
        </p:nvSpPr>
        <p:spPr bwMode="auto">
          <a:xfrm>
            <a:off x="304800" y="3333750"/>
            <a:ext cx="8534400" cy="131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1" fontAlgn="base" hangingPunct="1">
              <a:spcBef>
                <a:spcPct val="40000"/>
              </a:spcBef>
              <a:spcAft>
                <a:spcPct val="0"/>
              </a:spcAft>
              <a:buNone/>
              <a:defRPr sz="2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200">
                <a:solidFill>
                  <a:srgbClr val="000099"/>
                </a:solidFill>
                <a:latin typeface="+mn-lt"/>
                <a:ea typeface="ＭＳ Ｐゴシック" pitchFamily="-109" charset="-128"/>
              </a:defRPr>
            </a:lvl2pPr>
            <a:lvl3pPr marL="914400" indent="0" algn="ctr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>
                <a:solidFill>
                  <a:srgbClr val="009900"/>
                </a:solidFill>
                <a:latin typeface="Arial" pitchFamily="-109" charset="0"/>
                <a:ea typeface="ＭＳ Ｐゴシック" pitchFamily="-109" charset="-128"/>
              </a:defRPr>
            </a:lvl3pPr>
            <a:lvl4pPr marL="1371600" indent="0" algn="ctr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  <a:ea typeface="ＭＳ Ｐゴシック" pitchFamily="-109" charset="-128"/>
              </a:defRPr>
            </a:lvl4pPr>
            <a:lvl5pPr marL="1828800" indent="0" algn="ctr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  <a:ea typeface="ＭＳ Ｐゴシック" pitchFamily="-109" charset="-128"/>
              </a:defRPr>
            </a:lvl5pPr>
            <a:lvl6pPr marL="2286000" indent="0" algn="ctr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  <a:ea typeface="ＭＳ Ｐゴシック" pitchFamily="-109" charset="-128"/>
              </a:defRPr>
            </a:lvl6pPr>
            <a:lvl7pPr marL="2743200" indent="0" algn="ctr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  <a:ea typeface="ＭＳ Ｐゴシック" pitchFamily="-109" charset="-128"/>
              </a:defRPr>
            </a:lvl7pPr>
            <a:lvl8pPr marL="3200400" indent="0" algn="ctr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  <a:ea typeface="ＭＳ Ｐゴシック" pitchFamily="-109" charset="-128"/>
              </a:defRPr>
            </a:lvl8pPr>
            <a:lvl9pPr marL="3657600" indent="0" algn="ctr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  <a:ea typeface="ＭＳ Ｐゴシック" pitchFamily="-109" charset="-128"/>
              </a:defRPr>
            </a:lvl9pPr>
          </a:lstStyle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en-US" sz="1800" i="1" kern="0" dirty="0">
                <a:latin typeface="Helvetica" pitchFamily="2" charset="0"/>
              </a:rPr>
              <a:t>Prof. David A. Kofke</a:t>
            </a:r>
          </a:p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en-US" sz="1800" i="1" kern="0" dirty="0">
                <a:latin typeface="Helvetica" pitchFamily="2" charset="0"/>
              </a:rPr>
              <a:t>CE 500 – Modeling Potential-Energy Surfaces</a:t>
            </a:r>
          </a:p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en-US" sz="1800" i="1" kern="0" dirty="0">
                <a:latin typeface="Helvetica" pitchFamily="2" charset="0"/>
              </a:rPr>
              <a:t>Department of Chemical &amp; Biological Engineering</a:t>
            </a:r>
          </a:p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en-US" sz="1800" i="1" kern="0" dirty="0">
                <a:latin typeface="Helvetica" pitchFamily="2" charset="0"/>
              </a:rPr>
              <a:t>University at Buffalo</a:t>
            </a:r>
          </a:p>
        </p:txBody>
      </p:sp>
      <p:pic>
        <p:nvPicPr>
          <p:cNvPr id="1026" name="Picture 2" descr="University at Buffalo (UB), The State University of New York">
            <a:extLst>
              <a:ext uri="{FF2B5EF4-FFF2-40B4-BE49-F238E27FC236}">
                <a16:creationId xmlns:a16="http://schemas.microsoft.com/office/drawing/2014/main" id="{60671C38-C790-1863-7744-59DED7092A72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3600" y="4578350"/>
            <a:ext cx="3060700" cy="406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>
            <a:extLst>
              <a:ext uri="{FF2B5EF4-FFF2-40B4-BE49-F238E27FC236}">
                <a16:creationId xmlns:a16="http://schemas.microsoft.com/office/drawing/2014/main" id="{0A313E73-6FA6-863E-3BA8-0A663EDA1717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5240" y="0"/>
            <a:ext cx="9144000" cy="628650"/>
          </a:xfrm>
          <a:prstGeom prst="rect">
            <a:avLst/>
          </a:prstGeom>
          <a:solidFill>
            <a:srgbClr val="015BBC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0"/>
            <a:ext cx="7772400" cy="628650"/>
          </a:xfrm>
          <a:prstGeom prst="rect">
            <a:avLst/>
          </a:prstGeom>
        </p:spPr>
        <p:txBody>
          <a:bodyPr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685800"/>
            <a:ext cx="8763000" cy="4171950"/>
          </a:xfrm>
        </p:spPr>
        <p:txBody>
          <a:bodyPr/>
          <a:lstStyle>
            <a:lvl4pPr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5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fld id="{74B722CB-CB2A-6F4D-A54B-21F740C171D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7">
            <a:extLst>
              <a:ext uri="{FF2B5EF4-FFF2-40B4-BE49-F238E27FC236}">
                <a16:creationId xmlns:a16="http://schemas.microsoft.com/office/drawing/2014/main" id="{D97DA010-8351-C4C5-6DEE-232BD3E13DE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5240" y="0"/>
            <a:ext cx="9144000" cy="628650"/>
          </a:xfrm>
          <a:prstGeom prst="rect">
            <a:avLst/>
          </a:prstGeom>
          <a:solidFill>
            <a:srgbClr val="015BBC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0"/>
            <a:ext cx="7772400" cy="51435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fld id="{F284CB8A-0A62-C94C-94BD-7E22BB44248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2-Line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7">
            <a:extLst>
              <a:ext uri="{FF2B5EF4-FFF2-40B4-BE49-F238E27FC236}">
                <a16:creationId xmlns:a16="http://schemas.microsoft.com/office/drawing/2014/main" id="{C638E56B-24BC-8B50-A3A8-1400CBACA66B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5240" y="0"/>
            <a:ext cx="9144000" cy="895350"/>
          </a:xfrm>
          <a:prstGeom prst="rect">
            <a:avLst/>
          </a:prstGeom>
          <a:solidFill>
            <a:srgbClr val="015BBC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33400" y="0"/>
            <a:ext cx="7772400" cy="895350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</a:lstStyle>
          <a:p>
            <a:r>
              <a:rPr lang="en-US" dirty="0"/>
              <a:t>Line 1</a:t>
            </a:r>
            <a:br>
              <a:rPr lang="en-US" dirty="0"/>
            </a:br>
            <a:r>
              <a:rPr lang="en-US" dirty="0"/>
              <a:t>Line 2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fld id="{F284CB8A-0A62-C94C-94BD-7E22BB44248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89634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-Line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7">
            <a:extLst>
              <a:ext uri="{FF2B5EF4-FFF2-40B4-BE49-F238E27FC236}">
                <a16:creationId xmlns:a16="http://schemas.microsoft.com/office/drawing/2014/main" id="{D97DA010-8351-C4C5-6DEE-232BD3E13DE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5240" y="0"/>
            <a:ext cx="9144000" cy="895350"/>
          </a:xfrm>
          <a:prstGeom prst="rect">
            <a:avLst/>
          </a:prstGeom>
          <a:solidFill>
            <a:srgbClr val="015BBC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33400" y="0"/>
            <a:ext cx="7772400" cy="895350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</a:lstStyle>
          <a:p>
            <a:r>
              <a:rPr lang="en-US" dirty="0"/>
              <a:t>Line 1</a:t>
            </a:r>
            <a:br>
              <a:rPr lang="en-US" dirty="0"/>
            </a:br>
            <a:r>
              <a:rPr lang="en-US" dirty="0"/>
              <a:t>Line 2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fld id="{F284CB8A-0A62-C94C-94BD-7E22BB442489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5F7D9925-1368-FCF3-72B8-F1AED1DC3B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4800" y="1047750"/>
            <a:ext cx="8763000" cy="3581400"/>
          </a:xfrm>
        </p:spPr>
        <p:txBody>
          <a:bodyPr/>
          <a:lstStyle>
            <a:lvl4pPr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5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59646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fld id="{D2900F69-80D7-2D46-BE51-10882D2C7C57}" type="slidenum">
              <a:rPr lang="en-US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>
                <a:lumMod val="95000"/>
              </a:schemeClr>
            </a:gs>
            <a:gs pos="100000">
              <a:schemeClr val="bg1">
                <a:lumMod val="85000"/>
              </a:schemeClr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04800" y="685800"/>
            <a:ext cx="8610600" cy="417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0" y="4914900"/>
            <a:ext cx="6096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79651485-BF09-4943-806B-E9BE5A530116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4" r:id="rId3"/>
    <p:sldLayoutId id="2147483656" r:id="rId4"/>
    <p:sldLayoutId id="2147483657" r:id="rId5"/>
    <p:sldLayoutId id="2147483655" r:id="rId6"/>
  </p:sldLayoutIdLst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lang="en-US" sz="3400" b="1" i="0" dirty="0">
          <a:solidFill>
            <a:schemeClr val="bg1"/>
          </a:solidFill>
          <a:latin typeface="Arial"/>
          <a:ea typeface="+mj-ea"/>
          <a:cs typeface="Arial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400">
          <a:solidFill>
            <a:schemeClr val="bg1"/>
          </a:solidFill>
          <a:latin typeface="Comic Sans MS" pitchFamily="-109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400">
          <a:solidFill>
            <a:schemeClr val="bg1"/>
          </a:solidFill>
          <a:latin typeface="Comic Sans MS" pitchFamily="-109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400">
          <a:solidFill>
            <a:schemeClr val="bg1"/>
          </a:solidFill>
          <a:latin typeface="Comic Sans MS" pitchFamily="-109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400">
          <a:solidFill>
            <a:schemeClr val="bg1"/>
          </a:solidFill>
          <a:latin typeface="Comic Sans MS" pitchFamily="-109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400">
          <a:solidFill>
            <a:schemeClr val="bg1"/>
          </a:solidFill>
          <a:latin typeface="Comic Sans MS" pitchFamily="-109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400">
          <a:solidFill>
            <a:schemeClr val="bg1"/>
          </a:solidFill>
          <a:latin typeface="Comic Sans MS" pitchFamily="-109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400">
          <a:solidFill>
            <a:schemeClr val="bg1"/>
          </a:solidFill>
          <a:latin typeface="Comic Sans MS" pitchFamily="-109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400">
          <a:solidFill>
            <a:schemeClr val="bg1"/>
          </a:solidFill>
          <a:latin typeface="Comic Sans MS" pitchFamily="-109" charset="0"/>
        </a:defRPr>
      </a:lvl9pPr>
    </p:titleStyle>
    <p:bodyStyle>
      <a:lvl1pPr marL="342900" indent="-342900" algn="l" rtl="0" eaLnBrk="1" fontAlgn="base" hangingPunct="1">
        <a:spcBef>
          <a:spcPct val="40000"/>
        </a:spcBef>
        <a:spcAft>
          <a:spcPct val="0"/>
        </a:spcAft>
        <a:buChar char="•"/>
        <a:defRPr sz="26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200">
          <a:solidFill>
            <a:srgbClr val="015BBC"/>
          </a:solidFill>
          <a:latin typeface="+mn-lt"/>
          <a:ea typeface="ＭＳ Ｐゴシック" pitchFamily="-109" charset="-128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>
          <a:solidFill>
            <a:srgbClr val="009900"/>
          </a:solidFill>
          <a:latin typeface="Arial" pitchFamily="-109" charset="0"/>
          <a:ea typeface="ＭＳ Ｐゴシック" pitchFamily="-109" charset="-128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Arial" panose="020B0604020202020204" pitchFamily="34" charset="0"/>
          <a:ea typeface="ＭＳ Ｐゴシック" pitchFamily="-109" charset="-128"/>
          <a:cs typeface="Arial" panose="020B0604020202020204" pitchFamily="34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Arial" panose="020B0604020202020204" pitchFamily="34" charset="0"/>
          <a:ea typeface="ＭＳ Ｐゴシック" pitchFamily="-109" charset="-128"/>
          <a:cs typeface="Arial" panose="020B0604020202020204" pitchFamily="34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-109" charset="-128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-109" charset="-128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-109" charset="-128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-109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33.png"/><Relationship Id="rId4" Type="http://schemas.openxmlformats.org/officeDocument/2006/relationships/image" Target="../media/image3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gif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gif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5.emf"/><Relationship Id="rId4" Type="http://schemas.openxmlformats.org/officeDocument/2006/relationships/image" Target="../media/image44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1.gi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936CAD7-247D-98C0-B601-F49D11F4944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Lecture 2</a:t>
            </a:r>
            <a:br>
              <a:rPr lang="en-US" dirty="0"/>
            </a:br>
            <a:r>
              <a:rPr lang="en-US" dirty="0"/>
              <a:t>Elementary Quantum Chemistry</a:t>
            </a: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A78FBF94-255C-D5D6-2913-7EC50F6F58A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Multidimensional particle in a box; hydrogen-like atoms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A4556CB-5618-4F64-673E-94BEC824C20A}"/>
              </a:ext>
            </a:extLst>
          </p:cNvPr>
          <p:cNvSpPr txBox="1"/>
          <p:nvPr/>
        </p:nvSpPr>
        <p:spPr>
          <a:xfrm>
            <a:off x="0" y="4890850"/>
            <a:ext cx="1524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</a:rPr>
              <a:t>© 2024 David Kofke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3823F2-254C-9512-5A6E-6AAEFA57E0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Wavefunction of hydrogen-like atom describes radial and angular motion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CA1594C-2D46-CAD4-A56C-6BECF1EAE5D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84CB8A-0A62-C94C-94BD-7E22BB442489}" type="slidenum">
              <a:rPr lang="en-US" smtClean="0"/>
              <a:pPr/>
              <a:t>10</a:t>
            </a:fld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A446E50-4C06-A86E-235C-8BAB6DF1DE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4800" y="971550"/>
            <a:ext cx="4114800" cy="3581400"/>
          </a:xfrm>
        </p:spPr>
        <p:txBody>
          <a:bodyPr/>
          <a:lstStyle/>
          <a:p>
            <a:endParaRPr lang="en-US" dirty="0"/>
          </a:p>
          <a:p>
            <a:r>
              <a:rPr lang="en-US" dirty="0"/>
              <a:t>Radial component</a:t>
            </a:r>
          </a:p>
          <a:p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7F6F4AD-471F-7C20-442E-979A83A8038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123950"/>
            <a:ext cx="4038600" cy="355600"/>
          </a:xfrm>
          <a:prstGeom prst="rect">
            <a:avLst/>
          </a:prstGeom>
        </p:spPr>
      </p:pic>
      <p:sp>
        <p:nvSpPr>
          <p:cNvPr id="17" name="Content Placeholder 3">
            <a:extLst>
              <a:ext uri="{FF2B5EF4-FFF2-40B4-BE49-F238E27FC236}">
                <a16:creationId xmlns:a16="http://schemas.microsoft.com/office/drawing/2014/main" id="{6C117559-7E75-2C50-3917-5E90C574D7FD}"/>
              </a:ext>
            </a:extLst>
          </p:cNvPr>
          <p:cNvSpPr txBox="1">
            <a:spLocks/>
          </p:cNvSpPr>
          <p:nvPr/>
        </p:nvSpPr>
        <p:spPr bwMode="auto">
          <a:xfrm>
            <a:off x="4646187" y="1047750"/>
            <a:ext cx="4114800" cy="358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40000"/>
              </a:spcBef>
              <a:spcAft>
                <a:spcPct val="0"/>
              </a:spcAft>
              <a:buChar char="•"/>
              <a:defRPr sz="2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200">
                <a:solidFill>
                  <a:srgbClr val="015BBC"/>
                </a:solidFill>
                <a:latin typeface="+mn-lt"/>
                <a:ea typeface="ＭＳ Ｐゴシック" pitchFamily="-109" charset="-128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>
                <a:solidFill>
                  <a:srgbClr val="009900"/>
                </a:solidFill>
                <a:latin typeface="Arial" pitchFamily="-109" charset="0"/>
                <a:ea typeface="ＭＳ Ｐゴシック" pitchFamily="-109" charset="-128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ＭＳ Ｐゴシック" pitchFamily="-109" charset="-128"/>
                <a:cs typeface="Arial" panose="020B0604020202020204" pitchFamily="34" charset="0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500">
                <a:solidFill>
                  <a:schemeClr val="tx1"/>
                </a:solidFill>
                <a:latin typeface="Arial" panose="020B0604020202020204" pitchFamily="34" charset="0"/>
                <a:ea typeface="ＭＳ Ｐゴシック" pitchFamily="-109" charset="-128"/>
                <a:cs typeface="Arial" panose="020B0604020202020204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pitchFamily="-109" charset="-128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pitchFamily="-109" charset="-128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pitchFamily="-109" charset="-128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pitchFamily="-109" charset="-128"/>
              </a:defRPr>
            </a:lvl9pPr>
          </a:lstStyle>
          <a:p>
            <a:endParaRPr lang="en-US" kern="0" dirty="0"/>
          </a:p>
          <a:p>
            <a:r>
              <a:rPr lang="en-US" kern="0" dirty="0"/>
              <a:t>Spherical harmonics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5A923948-A9CE-B605-4C39-969528148F9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24800" y="1682750"/>
            <a:ext cx="1143000" cy="3556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136ED68-35F6-86AD-8CA4-8F6A73AF681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0184" y="2165350"/>
            <a:ext cx="3490061" cy="274955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B5C8B02F-C67C-ACB6-18E2-C61A88C7CEE8}"/>
              </a:ext>
            </a:extLst>
          </p:cNvPr>
          <p:cNvSpPr txBox="1"/>
          <p:nvPr/>
        </p:nvSpPr>
        <p:spPr>
          <a:xfrm>
            <a:off x="2691045" y="4682952"/>
            <a:ext cx="12192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Credit: Levine, 7th ed.</a:t>
            </a:r>
          </a:p>
        </p:txBody>
      </p:sp>
      <p:pic>
        <p:nvPicPr>
          <p:cNvPr id="10242" name="Picture 2" descr="undefined">
            <a:extLst>
              <a:ext uri="{FF2B5EF4-FFF2-40B4-BE49-F238E27FC236}">
                <a16:creationId xmlns:a16="http://schemas.microsoft.com/office/drawing/2014/main" id="{13FA9057-B4E9-20B4-6518-B5A87082E8B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88" b="18740"/>
          <a:stretch/>
        </p:blipFill>
        <p:spPr bwMode="auto">
          <a:xfrm>
            <a:off x="4025629" y="2189046"/>
            <a:ext cx="5151626" cy="27213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6DC5870A-E4FB-5F50-ECD7-3A2CA2244B4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63907" y="2876550"/>
            <a:ext cx="709352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986459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>
            <a:extLst>
              <a:ext uri="{FF2B5EF4-FFF2-40B4-BE49-F238E27FC236}">
                <a16:creationId xmlns:a16="http://schemas.microsoft.com/office/drawing/2014/main" id="{FBEEA703-4B73-C465-286E-8DAC122A258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061" y="1841500"/>
            <a:ext cx="3922763" cy="329890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13823F2-254C-9512-5A6E-6AAEFA57E0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Wavefunction of hydrogen-like atom describes radial and angular motion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CA1594C-2D46-CAD4-A56C-6BECF1EAE5D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84CB8A-0A62-C94C-94BD-7E22BB442489}" type="slidenum">
              <a:rPr lang="en-US" smtClean="0"/>
              <a:pPr/>
              <a:t>11</a:t>
            </a:fld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A446E50-4C06-A86E-235C-8BAB6DF1DE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4800" y="971550"/>
            <a:ext cx="4114800" cy="3581400"/>
          </a:xfrm>
        </p:spPr>
        <p:txBody>
          <a:bodyPr/>
          <a:lstStyle/>
          <a:p>
            <a:endParaRPr lang="en-US" dirty="0"/>
          </a:p>
          <a:p>
            <a:r>
              <a:rPr lang="en-US" dirty="0"/>
              <a:t>Radial component </a:t>
            </a:r>
            <a:r>
              <a:rPr lang="en-US" sz="2000" dirty="0"/>
              <a:t>(s orbitals)</a:t>
            </a:r>
            <a:endParaRPr lang="en-US" dirty="0"/>
          </a:p>
          <a:p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7F6F4AD-471F-7C20-442E-979A83A8038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1123950"/>
            <a:ext cx="4038600" cy="355600"/>
          </a:xfrm>
          <a:prstGeom prst="rect">
            <a:avLst/>
          </a:prstGeom>
        </p:spPr>
      </p:pic>
      <p:sp>
        <p:nvSpPr>
          <p:cNvPr id="17" name="Content Placeholder 3">
            <a:extLst>
              <a:ext uri="{FF2B5EF4-FFF2-40B4-BE49-F238E27FC236}">
                <a16:creationId xmlns:a16="http://schemas.microsoft.com/office/drawing/2014/main" id="{6C117559-7E75-2C50-3917-5E90C574D7FD}"/>
              </a:ext>
            </a:extLst>
          </p:cNvPr>
          <p:cNvSpPr txBox="1">
            <a:spLocks/>
          </p:cNvSpPr>
          <p:nvPr/>
        </p:nvSpPr>
        <p:spPr bwMode="auto">
          <a:xfrm>
            <a:off x="4646187" y="1047750"/>
            <a:ext cx="4114800" cy="358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40000"/>
              </a:spcBef>
              <a:spcAft>
                <a:spcPct val="0"/>
              </a:spcAft>
              <a:buChar char="•"/>
              <a:defRPr sz="2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200">
                <a:solidFill>
                  <a:srgbClr val="015BBC"/>
                </a:solidFill>
                <a:latin typeface="+mn-lt"/>
                <a:ea typeface="ＭＳ Ｐゴシック" pitchFamily="-109" charset="-128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>
                <a:solidFill>
                  <a:srgbClr val="009900"/>
                </a:solidFill>
                <a:latin typeface="Arial" pitchFamily="-109" charset="0"/>
                <a:ea typeface="ＭＳ Ｐゴシック" pitchFamily="-109" charset="-128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ＭＳ Ｐゴシック" pitchFamily="-109" charset="-128"/>
                <a:cs typeface="Arial" panose="020B0604020202020204" pitchFamily="34" charset="0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500">
                <a:solidFill>
                  <a:schemeClr val="tx1"/>
                </a:solidFill>
                <a:latin typeface="Arial" panose="020B0604020202020204" pitchFamily="34" charset="0"/>
                <a:ea typeface="ＭＳ Ｐゴシック" pitchFamily="-109" charset="-128"/>
                <a:cs typeface="Arial" panose="020B0604020202020204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pitchFamily="-109" charset="-128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pitchFamily="-109" charset="-128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pitchFamily="-109" charset="-128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pitchFamily="-109" charset="-128"/>
              </a:defRPr>
            </a:lvl9pPr>
          </a:lstStyle>
          <a:p>
            <a:endParaRPr lang="en-US" kern="0" dirty="0"/>
          </a:p>
          <a:p>
            <a:r>
              <a:rPr lang="en-US" kern="0" dirty="0"/>
              <a:t>Spherical harmonics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5A923948-A9CE-B605-4C39-969528148F9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24800" y="1682750"/>
            <a:ext cx="1143000" cy="355600"/>
          </a:xfrm>
          <a:prstGeom prst="rect">
            <a:avLst/>
          </a:prstGeom>
        </p:spPr>
      </p:pic>
      <p:pic>
        <p:nvPicPr>
          <p:cNvPr id="10242" name="Picture 2" descr="undefined">
            <a:extLst>
              <a:ext uri="{FF2B5EF4-FFF2-40B4-BE49-F238E27FC236}">
                <a16:creationId xmlns:a16="http://schemas.microsoft.com/office/drawing/2014/main" id="{13FA9057-B4E9-20B4-6518-B5A87082E8B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88" b="18740"/>
          <a:stretch/>
        </p:blipFill>
        <p:spPr bwMode="auto">
          <a:xfrm>
            <a:off x="4025629" y="2189046"/>
            <a:ext cx="5151626" cy="27213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24AE7AB2-48A5-F919-1CFA-E0508183651C}"/>
              </a:ext>
            </a:extLst>
          </p:cNvPr>
          <p:cNvSpPr txBox="1"/>
          <p:nvPr/>
        </p:nvSpPr>
        <p:spPr>
          <a:xfrm>
            <a:off x="1828800" y="2876550"/>
            <a:ext cx="3810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rgbClr val="015BBC"/>
                </a:solidFill>
              </a:rPr>
              <a:t>3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8A445CA-F2B1-3970-2EFC-D2BE4617DFE5}"/>
              </a:ext>
            </a:extLst>
          </p:cNvPr>
          <p:cNvSpPr txBox="1"/>
          <p:nvPr/>
        </p:nvSpPr>
        <p:spPr>
          <a:xfrm>
            <a:off x="762000" y="2571750"/>
            <a:ext cx="3810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rgbClr val="015BBC"/>
                </a:solidFill>
              </a:rPr>
              <a:t>1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061C360-7CD1-D699-CA18-FF8B9363C1F0}"/>
              </a:ext>
            </a:extLst>
          </p:cNvPr>
          <p:cNvSpPr txBox="1"/>
          <p:nvPr/>
        </p:nvSpPr>
        <p:spPr>
          <a:xfrm>
            <a:off x="1295400" y="4171950"/>
            <a:ext cx="3810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rgbClr val="015BBC"/>
                </a:solidFill>
              </a:rPr>
              <a:t>2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905D33D-4145-E565-7E67-4BBE817C1B89}"/>
              </a:ext>
            </a:extLst>
          </p:cNvPr>
          <p:cNvSpPr txBox="1"/>
          <p:nvPr/>
        </p:nvSpPr>
        <p:spPr>
          <a:xfrm>
            <a:off x="1525198" y="3105150"/>
            <a:ext cx="3810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rgbClr val="015BBC"/>
                </a:solidFill>
              </a:rPr>
              <a:t>4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449C517-6F99-74CF-0E43-3DBC0242364E}"/>
              </a:ext>
            </a:extLst>
          </p:cNvPr>
          <p:cNvSpPr txBox="1"/>
          <p:nvPr/>
        </p:nvSpPr>
        <p:spPr>
          <a:xfrm>
            <a:off x="1247893" y="3277202"/>
            <a:ext cx="3810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rgbClr val="015BBC"/>
                </a:solidFill>
              </a:rPr>
              <a:t>5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608C6E49-84C0-555C-9ECD-4224842BB46E}"/>
              </a:ext>
            </a:extLst>
          </p:cNvPr>
          <p:cNvSpPr txBox="1"/>
          <p:nvPr/>
        </p:nvSpPr>
        <p:spPr>
          <a:xfrm>
            <a:off x="1594721" y="4254444"/>
            <a:ext cx="16764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Larger </a:t>
            </a:r>
            <a:r>
              <a:rPr lang="en-US" sz="1100" i="1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  <a:r>
              <a:rPr lang="en-US" sz="1100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itchFamily="2" charset="2"/>
              </a:rPr>
              <a:t> more nodes</a:t>
            </a:r>
            <a:endParaRPr lang="en-US" sz="1100" dirty="0">
              <a:solidFill>
                <a:srgbClr val="0099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37863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3E6854-4BFB-9665-04C2-FAE550DD42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Here is an implementation of the hydrogen wavefunctions in Mathematica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285D44B-17A2-0C12-F72E-30A7D9016FC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84CB8A-0A62-C94C-94BD-7E22BB442489}" type="slidenum">
              <a:rPr lang="en-US" smtClean="0"/>
              <a:pPr/>
              <a:t>12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805C1E3-25B0-37E7-4DC1-11589EBA3D8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" b="67544"/>
          <a:stretch/>
        </p:blipFill>
        <p:spPr>
          <a:xfrm>
            <a:off x="0" y="865667"/>
            <a:ext cx="9849306" cy="220687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FC94AC1-1754-2ED3-F650-EEFE9B6F04B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200" y="3097601"/>
            <a:ext cx="6019800" cy="20458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321370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566E8E88-46F4-B6F1-AAB1-7F5D42AF7F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Orbitals are typically visualized via a contour plot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7F1DC21-6F40-C072-9DE1-C0F4F8729A5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84CB8A-0A62-C94C-94BD-7E22BB442489}" type="slidenum">
              <a:rPr lang="en-US" smtClean="0"/>
              <a:pPr/>
              <a:t>13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521E1EC-CA1D-182A-89CD-D1C18A80872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884" y="1005639"/>
            <a:ext cx="9112116" cy="39624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EB0B645-0ED6-BD5D-45D8-DF218223ED88}"/>
              </a:ext>
            </a:extLst>
          </p:cNvPr>
          <p:cNvSpPr txBox="1"/>
          <p:nvPr/>
        </p:nvSpPr>
        <p:spPr>
          <a:xfrm>
            <a:off x="5410200" y="4920175"/>
            <a:ext cx="32766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Note that scale changes with each increment of </a:t>
            </a:r>
            <a:r>
              <a:rPr lang="en-US" sz="1050" i="1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  <a:endParaRPr lang="en-US" sz="1200" dirty="0">
              <a:solidFill>
                <a:srgbClr val="0099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BD69F444-7F6F-12A8-926B-F02E8E64C7C2}"/>
              </a:ext>
            </a:extLst>
          </p:cNvPr>
          <p:cNvCxnSpPr>
            <a:cxnSpLocks/>
          </p:cNvCxnSpPr>
          <p:nvPr/>
        </p:nvCxnSpPr>
        <p:spPr bwMode="auto">
          <a:xfrm flipH="1" flipV="1">
            <a:off x="762000" y="2266950"/>
            <a:ext cx="152400" cy="66129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009900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59FE1142-A2E9-EE32-B281-378D1697ACBC}"/>
              </a:ext>
            </a:extLst>
          </p:cNvPr>
          <p:cNvCxnSpPr>
            <a:cxnSpLocks/>
          </p:cNvCxnSpPr>
          <p:nvPr/>
        </p:nvCxnSpPr>
        <p:spPr bwMode="auto">
          <a:xfrm flipH="1" flipV="1">
            <a:off x="1923637" y="2266950"/>
            <a:ext cx="133763" cy="66129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009900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C75B9636-4DD1-26D7-47B2-12C00A5C1CB8}"/>
              </a:ext>
            </a:extLst>
          </p:cNvPr>
          <p:cNvCxnSpPr>
            <a:cxnSpLocks/>
          </p:cNvCxnSpPr>
          <p:nvPr/>
        </p:nvCxnSpPr>
        <p:spPr bwMode="auto">
          <a:xfrm flipH="1" flipV="1">
            <a:off x="6553200" y="2266950"/>
            <a:ext cx="152400" cy="66129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009900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57CD1085-B35D-1172-58AF-D3D38D804286}"/>
              </a:ext>
            </a:extLst>
          </p:cNvPr>
          <p:cNvCxnSpPr>
            <a:cxnSpLocks/>
          </p:cNvCxnSpPr>
          <p:nvPr/>
        </p:nvCxnSpPr>
        <p:spPr bwMode="auto">
          <a:xfrm flipH="1" flipV="1">
            <a:off x="7696200" y="3593563"/>
            <a:ext cx="152400" cy="44987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009900"/>
            </a:solidFill>
            <a:prstDash val="solid"/>
            <a:round/>
            <a:headEnd type="none" w="med" len="med"/>
            <a:tailEnd type="triangle"/>
          </a:ln>
          <a:effectLst/>
        </p:spPr>
      </p:cxnSp>
    </p:spTree>
    <p:extLst>
      <p:ext uri="{BB962C8B-B14F-4D97-AF65-F5344CB8AC3E}">
        <p14:creationId xmlns:p14="http://schemas.microsoft.com/office/powerpoint/2010/main" val="314360521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17508DE7-F31D-E601-F903-DBF295358D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periodic table can be understood in terms of highest occupied (valence) orbitals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B43C61D-FE3E-CB57-7D81-4B5C1A93851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84CB8A-0A62-C94C-94BD-7E22BB442489}" type="slidenum">
              <a:rPr lang="en-US" smtClean="0"/>
              <a:pPr/>
              <a:t>14</a:t>
            </a:fld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F2DB4DC6-2745-36CB-89E5-AF70318FB0A3}"/>
              </a:ext>
            </a:extLst>
          </p:cNvPr>
          <p:cNvGrpSpPr/>
          <p:nvPr/>
        </p:nvGrpSpPr>
        <p:grpSpPr>
          <a:xfrm>
            <a:off x="-152400" y="742950"/>
            <a:ext cx="8194292" cy="4248150"/>
            <a:chOff x="-152400" y="742950"/>
            <a:chExt cx="8194292" cy="4248150"/>
          </a:xfrm>
        </p:grpSpPr>
        <p:pic>
          <p:nvPicPr>
            <p:cNvPr id="11268" name="Picture 4" descr="Period (periodic table) - Wikipedia">
              <a:extLst>
                <a:ext uri="{FF2B5EF4-FFF2-40B4-BE49-F238E27FC236}">
                  <a16:creationId xmlns:a16="http://schemas.microsoft.com/office/drawing/2014/main" id="{C82E526A-142F-89BB-E189-75BC1695AA5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alphaModFix amt="2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4800" y="742950"/>
              <a:ext cx="7696200" cy="41719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266" name="Picture 2" descr="Periodic Table with Quantum Numbers">
              <a:extLst>
                <a:ext uri="{FF2B5EF4-FFF2-40B4-BE49-F238E27FC236}">
                  <a16:creationId xmlns:a16="http://schemas.microsoft.com/office/drawing/2014/main" id="{E8109D9C-0298-E513-F684-A6BBF42112E5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alphaModFix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2641"/>
            <a:stretch/>
          </p:blipFill>
          <p:spPr bwMode="auto">
            <a:xfrm>
              <a:off x="609599" y="971550"/>
              <a:ext cx="7432293" cy="31242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2" descr="Periodic Table with Quantum Numbers">
              <a:extLst>
                <a:ext uri="{FF2B5EF4-FFF2-40B4-BE49-F238E27FC236}">
                  <a16:creationId xmlns:a16="http://schemas.microsoft.com/office/drawing/2014/main" id="{B8513CF9-878E-6BB5-B068-334C40D6F7BB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alphaModFix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7830"/>
            <a:stretch/>
          </p:blipFill>
          <p:spPr bwMode="auto">
            <a:xfrm>
              <a:off x="-152400" y="4095750"/>
              <a:ext cx="7432293" cy="8953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3111330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982326-46EB-7350-DCD8-DB6095FAE9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Energy levels depend only on principal quantum number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1304D87-53E7-B615-114B-2553A3290F4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84CB8A-0A62-C94C-94BD-7E22BB442489}" type="slidenum">
              <a:rPr lang="en-US" smtClean="0"/>
              <a:pPr/>
              <a:t>15</a:t>
            </a:fld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D14521D-2E8C-BC0A-15ED-8D30A9A2320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  <a:p>
            <a:r>
              <a:rPr lang="en-US" i="1" dirty="0"/>
              <a:t>n</a:t>
            </a:r>
            <a:r>
              <a:rPr lang="en-US" dirty="0"/>
              <a:t> is defined to combine radial and angular motion</a:t>
            </a:r>
          </a:p>
          <a:p>
            <a:r>
              <a:rPr lang="en-US" dirty="0"/>
              <a:t>Levels asymptote to </a:t>
            </a:r>
            <a:r>
              <a:rPr lang="en-US" i="1" dirty="0"/>
              <a:t>E</a:t>
            </a:r>
            <a:r>
              <a:rPr lang="en-US" baseline="-25000" dirty="0"/>
              <a:t>∞ </a:t>
            </a:r>
            <a:r>
              <a:rPr lang="en-US" dirty="0"/>
              <a:t>= 0, the unbound electron</a:t>
            </a:r>
          </a:p>
          <a:p>
            <a:pPr lvl="1"/>
            <a:r>
              <a:rPr lang="en-US" dirty="0"/>
              <a:t>Ground state (lowest energy) is </a:t>
            </a:r>
            <a:r>
              <a:rPr lang="en-US" i="1" dirty="0"/>
              <a:t>n</a:t>
            </a:r>
            <a:r>
              <a:rPr lang="en-US" dirty="0"/>
              <a:t> = 1</a:t>
            </a:r>
          </a:p>
          <a:p>
            <a:pPr lvl="1"/>
            <a:r>
              <a:rPr lang="en-US" dirty="0"/>
              <a:t>Negative value indicates binding</a:t>
            </a:r>
          </a:p>
          <a:p>
            <a:r>
              <a:rPr lang="en-US" i="1" dirty="0"/>
              <a:t>n</a:t>
            </a:r>
            <a:r>
              <a:rPr lang="en-US" dirty="0"/>
              <a:t> &gt; 1 energies are degenerate, 𝜈 = </a:t>
            </a:r>
            <a:r>
              <a:rPr lang="en-US" i="1" dirty="0"/>
              <a:t>n</a:t>
            </a:r>
            <a:r>
              <a:rPr lang="en-US" baseline="30000" dirty="0"/>
              <a:t>2</a:t>
            </a:r>
            <a:r>
              <a:rPr lang="en-US" dirty="0"/>
              <a:t> (2</a:t>
            </a:r>
            <a:r>
              <a:rPr lang="en-US" i="1" dirty="0"/>
              <a:t>n</a:t>
            </a:r>
            <a:r>
              <a:rPr lang="en-US" baseline="30000" dirty="0"/>
              <a:t>2</a:t>
            </a:r>
            <a:r>
              <a:rPr lang="en-US" dirty="0"/>
              <a:t> considering spin)</a:t>
            </a:r>
          </a:p>
          <a:p>
            <a:pPr lvl="1"/>
            <a:r>
              <a:rPr lang="en-US" i="1" dirty="0"/>
              <a:t>n</a:t>
            </a:r>
            <a:r>
              <a:rPr lang="en-US" dirty="0"/>
              <a:t> values for </a:t>
            </a:r>
            <a:r>
              <a:rPr lang="en-US" i="1" dirty="0"/>
              <a:t>𝓁 </a:t>
            </a:r>
            <a:r>
              <a:rPr lang="en-US" dirty="0"/>
              <a:t>, and 2</a:t>
            </a:r>
            <a:r>
              <a:rPr lang="en-US" i="1" dirty="0"/>
              <a:t>𝓁 </a:t>
            </a:r>
            <a:r>
              <a:rPr lang="en-US" dirty="0"/>
              <a:t>+1 values for </a:t>
            </a:r>
            <a:r>
              <a:rPr lang="en-US" i="1" dirty="0"/>
              <a:t>m</a:t>
            </a:r>
            <a:r>
              <a:rPr lang="en-US" baseline="-25000" dirty="0"/>
              <a:t>𝓁 </a:t>
            </a:r>
            <a:r>
              <a:rPr lang="en-US" dirty="0"/>
              <a:t> </a:t>
            </a:r>
            <a:endParaRPr lang="en-US" i="1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65E8A39-B4D1-FF49-FB2D-188CF11B3BC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10400" y="1276350"/>
            <a:ext cx="1588738" cy="22826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5D54E5F-0EAF-6764-7327-10BA559EA52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3000" y="1129967"/>
            <a:ext cx="4546600" cy="749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436929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3BA06B-2772-D4AC-A171-9419112A34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Use Mathematica to demonstrate that wavefunction satisfies Schrödinger equation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E029AFE-8FB4-19AD-0EC3-F921B104D01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84CB8A-0A62-C94C-94BD-7E22BB442489}" type="slidenum">
              <a:rPr lang="en-US" smtClean="0"/>
              <a:pPr/>
              <a:t>16</a:t>
            </a:fld>
            <a:endParaRPr lang="en-US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19D2CFD1-03CA-4805-4E46-69CC585C1E5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3611" y="3344738"/>
            <a:ext cx="7772400" cy="1669423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EA0D9E55-23D9-890E-BA68-80C768DB88C3}"/>
              </a:ext>
            </a:extLst>
          </p:cNvPr>
          <p:cNvSpPr txBox="1"/>
          <p:nvPr/>
        </p:nvSpPr>
        <p:spPr>
          <a:xfrm>
            <a:off x="1752600" y="4533840"/>
            <a:ext cx="3048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This should equal</a:t>
            </a:r>
          </a:p>
        </p:txBody>
      </p: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0FD3A263-51FF-4294-37BA-C8506228A5F4}"/>
              </a:ext>
            </a:extLst>
          </p:cNvPr>
          <p:cNvCxnSpPr>
            <a:stCxn id="15" idx="1"/>
          </p:cNvCxnSpPr>
          <p:nvPr/>
        </p:nvCxnSpPr>
        <p:spPr bwMode="auto">
          <a:xfrm flipH="1">
            <a:off x="1295400" y="4733895"/>
            <a:ext cx="457200" cy="34955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009900"/>
            </a:solidFill>
            <a:prstDash val="solid"/>
            <a:round/>
            <a:headEnd type="none" w="med" len="med"/>
            <a:tailEnd type="triangle"/>
          </a:ln>
          <a:effectLst/>
        </p:spPr>
      </p:cxnSp>
      <p:pic>
        <p:nvPicPr>
          <p:cNvPr id="22" name="Picture 21">
            <a:extLst>
              <a:ext uri="{FF2B5EF4-FFF2-40B4-BE49-F238E27FC236}">
                <a16:creationId xmlns:a16="http://schemas.microsoft.com/office/drawing/2014/main" id="{DEAAE690-27CB-BCEE-9DC1-139BAA3F7EA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53352"/>
          <a:stretch/>
        </p:blipFill>
        <p:spPr>
          <a:xfrm>
            <a:off x="6705600" y="2316001"/>
            <a:ext cx="1447800" cy="511498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F8373BFE-27B6-1EFD-8F6E-6627BD9CA45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58388" y="4423946"/>
            <a:ext cx="672432" cy="619898"/>
          </a:xfrm>
          <a:prstGeom prst="rect">
            <a:avLst/>
          </a:prstGeom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B7168A9F-2FA0-7FED-4FEC-20F7F5FDF2BB}"/>
              </a:ext>
            </a:extLst>
          </p:cNvPr>
          <p:cNvGrpSpPr/>
          <p:nvPr/>
        </p:nvGrpSpPr>
        <p:grpSpPr>
          <a:xfrm>
            <a:off x="2133600" y="1005599"/>
            <a:ext cx="4267200" cy="2320049"/>
            <a:chOff x="2133600" y="1005599"/>
            <a:chExt cx="4267200" cy="232004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33D4F82E-B48C-0339-60CA-967C478D941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7647" r="27451" b="54524"/>
            <a:stretch/>
          </p:blipFill>
          <p:spPr>
            <a:xfrm>
              <a:off x="2133600" y="1005599"/>
              <a:ext cx="4267200" cy="2209800"/>
            </a:xfrm>
            <a:prstGeom prst="rect">
              <a:avLst/>
            </a:prstGeom>
          </p:spPr>
        </p:pic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281B1344-25DD-56C6-3A42-4EF26414C813}"/>
                </a:ext>
              </a:extLst>
            </p:cNvPr>
            <p:cNvSpPr txBox="1"/>
            <p:nvPr/>
          </p:nvSpPr>
          <p:spPr>
            <a:xfrm>
              <a:off x="5181600" y="2925538"/>
              <a:ext cx="3810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dirty="0">
                  <a:solidFill>
                    <a:srgbClr val="0079FF"/>
                  </a:solidFill>
                  <a:latin typeface="Gabriola" pitchFamily="82" charset="0"/>
                  <a:cs typeface="Apple Chancery" panose="03020702040506060504" pitchFamily="66" charset="-79"/>
                </a:rPr>
                <a:t>2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2762743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A9F1B5-EF90-8F82-7B79-4D45AAE6B9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-19050"/>
            <a:ext cx="8534400" cy="895350"/>
          </a:xfrm>
        </p:spPr>
        <p:txBody>
          <a:bodyPr/>
          <a:lstStyle/>
          <a:p>
            <a:r>
              <a:rPr lang="en-US" dirty="0"/>
              <a:t>Hydrogen-like atomic wavefunctions are the foundation of computational quantum chemistry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4F040CE-6601-8750-52F4-FF9A610F234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84CB8A-0A62-C94C-94BD-7E22BB442489}" type="slidenum">
              <a:rPr lang="en-US" smtClean="0"/>
              <a:pPr/>
              <a:t>17</a:t>
            </a:fld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0866699-A857-F786-A7D4-C7D2840D28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”Hydrogen-like” = One nucleus of charge +</a:t>
            </a:r>
            <a:r>
              <a:rPr lang="en-US" i="1" dirty="0"/>
              <a:t>Z</a:t>
            </a:r>
            <a:r>
              <a:rPr lang="en-US" dirty="0"/>
              <a:t>, one electron</a:t>
            </a:r>
          </a:p>
          <a:p>
            <a:pPr lvl="1"/>
            <a:r>
              <a:rPr lang="en-US" dirty="0"/>
              <a:t>One-electron spatial wavefunction is an </a:t>
            </a:r>
            <a:r>
              <a:rPr lang="en-US" i="1" dirty="0"/>
              <a:t>orbital</a:t>
            </a:r>
          </a:p>
          <a:p>
            <a:pPr lvl="1"/>
            <a:r>
              <a:rPr lang="en-US" dirty="0"/>
              <a:t>When spin is added as a parameter, this is termed a </a:t>
            </a:r>
            <a:r>
              <a:rPr lang="en-US" i="1" dirty="0"/>
              <a:t>spin-orbital</a:t>
            </a:r>
            <a:endParaRPr lang="en-US" dirty="0"/>
          </a:p>
          <a:p>
            <a:r>
              <a:rPr lang="en-US" dirty="0"/>
              <a:t>Multi-electron atomic wavefunctions approximated by product of 1-electron wavefunctions</a:t>
            </a:r>
          </a:p>
          <a:p>
            <a:r>
              <a:rPr lang="en-US" dirty="0"/>
              <a:t>Orbitals for multi-atomic systems (i.e., molecules) are also computed using atomic orbitals as a starting point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812689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F57FA1F1-27D7-0E5F-C94B-B47842FF2D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Suggested Reading/Viewing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9B344EE-1EB7-4912-3B3B-109EFBD316A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effectLst/>
                <a:latin typeface="Helvetica Neue" panose="02000503000000020004" pitchFamily="2" charset="0"/>
              </a:rPr>
              <a:t>Autschbach </a:t>
            </a:r>
            <a:r>
              <a:rPr lang="en-US" dirty="0" err="1">
                <a:effectLst/>
                <a:latin typeface="Helvetica Neue" panose="02000503000000020004" pitchFamily="2" charset="0"/>
              </a:rPr>
              <a:t>Chs</a:t>
            </a:r>
            <a:r>
              <a:rPr lang="en-US" dirty="0">
                <a:effectLst/>
                <a:latin typeface="Helvetica Neue" panose="02000503000000020004" pitchFamily="2" charset="0"/>
              </a:rPr>
              <a:t>. 5,6</a:t>
            </a:r>
          </a:p>
          <a:p>
            <a:r>
              <a:rPr lang="en-US" dirty="0">
                <a:effectLst/>
                <a:latin typeface="Helvetica Neue" panose="02000503000000020004" pitchFamily="2" charset="0"/>
              </a:rPr>
              <a:t>Levine Ch. 6</a:t>
            </a:r>
          </a:p>
          <a:p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8889699-823C-83E4-4AD5-A72BB29ABAE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84CB8A-0A62-C94C-94BD-7E22BB442489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17022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FF9E80-CE74-C6C8-F5A3-A5965F6D1C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PiaB</a:t>
            </a:r>
            <a:r>
              <a:rPr lang="en-US" dirty="0"/>
              <a:t> wavefunctions are orthogonal and normalized (orthonormal)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A24D663-9131-44DE-5B21-74BAC7902D8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84CB8A-0A62-C94C-94BD-7E22BB442489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5315D3C-12B2-8299-2870-91EFBA73CA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4799" y="1047750"/>
            <a:ext cx="4929011" cy="3581400"/>
          </a:xfrm>
        </p:spPr>
        <p:txBody>
          <a:bodyPr/>
          <a:lstStyle/>
          <a:p>
            <a:endParaRPr lang="en-US" dirty="0"/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Integral is analogous to dot product, in an infinite-dimensional space</a:t>
            </a:r>
          </a:p>
          <a:p>
            <a:endParaRPr lang="en-US" dirty="0"/>
          </a:p>
          <a:p>
            <a:pPr lvl="1"/>
            <a:r>
              <a:rPr lang="en-US" dirty="0"/>
              <a:t>Each </a:t>
            </a:r>
            <a:r>
              <a:rPr lang="el-GR" i="1" dirty="0"/>
              <a:t>τ</a:t>
            </a:r>
            <a:r>
              <a:rPr lang="en-US" i="1" dirty="0"/>
              <a:t> </a:t>
            </a:r>
            <a:r>
              <a:rPr lang="en-US" dirty="0"/>
              <a:t>value in integral is a different “index”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13F8D1F-4133-0A16-94A8-F335C1268DB2}"/>
              </a:ext>
            </a:extLst>
          </p:cNvPr>
          <p:cNvSpPr txBox="1"/>
          <p:nvPr/>
        </p:nvSpPr>
        <p:spPr>
          <a:xfrm>
            <a:off x="2545228" y="1560085"/>
            <a:ext cx="109677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Kronecker </a:t>
            </a:r>
            <a:br>
              <a:rPr lang="en-US" sz="1200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200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delta function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6960E3C-E81E-407E-885C-04FCA90F586E}"/>
              </a:ext>
            </a:extLst>
          </p:cNvPr>
          <p:cNvSpPr txBox="1"/>
          <p:nvPr/>
        </p:nvSpPr>
        <p:spPr>
          <a:xfrm>
            <a:off x="5233809" y="1521856"/>
            <a:ext cx="38472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dirty="0">
                <a:solidFill>
                  <a:srgbClr val="015BBC"/>
                </a:solidFill>
              </a:rPr>
              <a:t>Mathematica evaluation of integral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91D754A-97F7-6118-7977-C08DE2B7232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8316" y="3486150"/>
            <a:ext cx="1765300" cy="60960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172F3694-9821-2BF8-DFB4-C3AFED6999E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553" y="1076434"/>
            <a:ext cx="4673600" cy="68580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46E80699-0454-24D3-1040-7668555539B9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257800" y="1891188"/>
            <a:ext cx="3823301" cy="3007450"/>
          </a:xfrm>
          <a:prstGeom prst="rect">
            <a:avLst/>
          </a:prstGeom>
          <a:ln>
            <a:solidFill>
              <a:srgbClr val="015BBC"/>
            </a:solidFill>
          </a:ln>
        </p:spPr>
      </p:pic>
    </p:spTree>
    <p:extLst>
      <p:ext uri="{BB962C8B-B14F-4D97-AF65-F5344CB8AC3E}">
        <p14:creationId xmlns:p14="http://schemas.microsoft.com/office/powerpoint/2010/main" val="17839649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36397E-6E17-E9A8-09D8-AAA3414154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Two-dimensional </a:t>
            </a:r>
            <a:r>
              <a:rPr lang="en-US" dirty="0" err="1"/>
              <a:t>PiaB</a:t>
            </a:r>
            <a:r>
              <a:rPr lang="en-US" dirty="0"/>
              <a:t> is a simple extension of the 1D case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67B92B0-D1C0-BF1E-EE85-DBC7EB495B2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84CB8A-0A62-C94C-94BD-7E22BB442489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B543868-5BFB-8E84-ADBC-89CE42396DF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No coupling of </a:t>
            </a:r>
            <a:r>
              <a:rPr lang="en-US" i="1" dirty="0"/>
              <a:t>x</a:t>
            </a:r>
            <a:r>
              <a:rPr lang="en-US" dirty="0"/>
              <a:t>, </a:t>
            </a:r>
            <a:r>
              <a:rPr lang="en-US" i="1" dirty="0"/>
              <a:t>y </a:t>
            </a:r>
            <a:r>
              <a:rPr lang="en-US" dirty="0"/>
              <a:t>in Hamiltonian, so we can again apply separation of variables:</a:t>
            </a:r>
          </a:p>
          <a:p>
            <a:r>
              <a:rPr lang="en-US" dirty="0"/>
              <a:t>Solution depends on two quantum numbers, </a:t>
            </a:r>
            <a:r>
              <a:rPr lang="en-US" i="1" dirty="0" err="1"/>
              <a:t>n</a:t>
            </a:r>
            <a:r>
              <a:rPr lang="en-US" baseline="-25000" dirty="0" err="1"/>
              <a:t>x</a:t>
            </a:r>
            <a:r>
              <a:rPr lang="en-US" dirty="0"/>
              <a:t>, </a:t>
            </a:r>
            <a:r>
              <a:rPr lang="en-US" i="1" dirty="0" err="1"/>
              <a:t>n</a:t>
            </a:r>
            <a:r>
              <a:rPr lang="en-US" baseline="-25000" dirty="0" err="1"/>
              <a:t>y</a:t>
            </a:r>
            <a:r>
              <a:rPr lang="en-US" dirty="0"/>
              <a:t> 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973630D-F7C7-3344-FEE8-7CCD1E2D75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1047750"/>
            <a:ext cx="2324100" cy="355600"/>
          </a:xfrm>
          <a:prstGeom prst="rect">
            <a:avLst/>
          </a:prstGeom>
          <a:ln>
            <a:noFill/>
          </a:ln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EB3EFE0-D3E8-4911-CD39-59046DA3ACE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0214" y="1047750"/>
            <a:ext cx="1168400" cy="317500"/>
          </a:xfrm>
          <a:prstGeom prst="rect">
            <a:avLst/>
          </a:prstGeom>
        </p:spPr>
      </p:pic>
      <p:grpSp>
        <p:nvGrpSpPr>
          <p:cNvPr id="13" name="Group 12">
            <a:extLst>
              <a:ext uri="{FF2B5EF4-FFF2-40B4-BE49-F238E27FC236}">
                <a16:creationId xmlns:a16="http://schemas.microsoft.com/office/drawing/2014/main" id="{2288033D-9DFB-78E1-CC86-924D6A875B92}"/>
              </a:ext>
            </a:extLst>
          </p:cNvPr>
          <p:cNvGrpSpPr/>
          <p:nvPr/>
        </p:nvGrpSpPr>
        <p:grpSpPr>
          <a:xfrm>
            <a:off x="6275614" y="1047750"/>
            <a:ext cx="2552700" cy="1534729"/>
            <a:chOff x="5372100" y="1085420"/>
            <a:chExt cx="2552700" cy="1534729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0958D99D-F426-AE3D-1A9A-B164C84E4126}"/>
                </a:ext>
              </a:extLst>
            </p:cNvPr>
            <p:cNvSpPr/>
            <p:nvPr/>
          </p:nvSpPr>
          <p:spPr bwMode="auto">
            <a:xfrm>
              <a:off x="5638800" y="1225550"/>
              <a:ext cx="2057400" cy="1117600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2000" i="1" dirty="0"/>
                <a:t>V</a:t>
              </a:r>
              <a:r>
                <a:rPr lang="en-US" sz="2000" dirty="0"/>
                <a:t>(</a:t>
              </a:r>
              <a:r>
                <a:rPr lang="en-US" sz="2000" i="1" dirty="0"/>
                <a:t>x,y</a:t>
              </a:r>
              <a:r>
                <a:rPr lang="en-US" sz="2000" dirty="0"/>
                <a:t>) = 0</a:t>
              </a:r>
              <a:endParaRPr kumimoji="0" lang="en-US" sz="20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-109" charset="0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D0B2FF51-606F-E16F-347B-A83AF3EE94C2}"/>
                </a:ext>
              </a:extLst>
            </p:cNvPr>
            <p:cNvSpPr txBox="1"/>
            <p:nvPr/>
          </p:nvSpPr>
          <p:spPr>
            <a:xfrm>
              <a:off x="5486400" y="2343150"/>
              <a:ext cx="243840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/>
                <a:t>0                          </a:t>
              </a:r>
              <a:r>
                <a:rPr lang="en-US" sz="1200" i="1" dirty="0"/>
                <a:t>x    </a:t>
              </a:r>
              <a:r>
                <a:rPr lang="en-US" sz="1200" dirty="0"/>
                <a:t>                     </a:t>
              </a:r>
              <a:r>
                <a:rPr lang="en-US" sz="1200" i="1" dirty="0"/>
                <a:t>l</a:t>
              </a:r>
              <a:r>
                <a:rPr lang="en-US" sz="1200" i="1" baseline="-25000" dirty="0"/>
                <a:t>x</a:t>
              </a:r>
              <a:r>
                <a:rPr lang="en-US" sz="1200" i="1" dirty="0"/>
                <a:t>                </a:t>
              </a:r>
              <a:endParaRPr lang="en-US" sz="1200" dirty="0"/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A1B555B6-D665-1C71-6794-6CA071418CE4}"/>
                </a:ext>
              </a:extLst>
            </p:cNvPr>
            <p:cNvSpPr txBox="1"/>
            <p:nvPr/>
          </p:nvSpPr>
          <p:spPr>
            <a:xfrm>
              <a:off x="5372100" y="1085420"/>
              <a:ext cx="342900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i="1" dirty="0" err="1"/>
                <a:t>l</a:t>
              </a:r>
              <a:r>
                <a:rPr lang="en-US" sz="1200" i="1" baseline="-25000" dirty="0" err="1"/>
                <a:t>y</a:t>
              </a:r>
              <a:r>
                <a:rPr lang="en-US" sz="1200" dirty="0"/>
                <a:t>                          </a:t>
              </a:r>
            </a:p>
            <a:p>
              <a:endParaRPr lang="en-US" sz="1200" i="1" dirty="0"/>
            </a:p>
            <a:p>
              <a:endParaRPr lang="en-US" sz="1200" i="1" dirty="0"/>
            </a:p>
            <a:p>
              <a:r>
                <a:rPr lang="en-US" sz="1200" i="1" dirty="0"/>
                <a:t>y</a:t>
              </a:r>
            </a:p>
            <a:p>
              <a:endParaRPr lang="en-US" sz="1200" dirty="0"/>
            </a:p>
            <a:p>
              <a:endParaRPr lang="en-US" sz="1200" dirty="0"/>
            </a:p>
            <a:p>
              <a:r>
                <a:rPr lang="en-US" sz="1200" dirty="0"/>
                <a:t>0</a:t>
              </a:r>
            </a:p>
          </p:txBody>
        </p:sp>
      </p:grpSp>
      <p:pic>
        <p:nvPicPr>
          <p:cNvPr id="12" name="Picture 11">
            <a:extLst>
              <a:ext uri="{FF2B5EF4-FFF2-40B4-BE49-F238E27FC236}">
                <a16:creationId xmlns:a16="http://schemas.microsoft.com/office/drawing/2014/main" id="{0BB0B494-06CD-292B-BCCD-1544E1561DA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7714" y="1689100"/>
            <a:ext cx="5435600" cy="72390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E6729038-9C41-FBB9-6FD1-AE485496BA7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76914" y="3197920"/>
            <a:ext cx="2565400" cy="34290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DF80FC15-EB17-CA82-0E97-9E2E9C45B3E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90814" y="4203700"/>
            <a:ext cx="6172200" cy="85090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744E3AD8-7F23-9748-0F5C-79BD97E90BB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700614" y="3224094"/>
            <a:ext cx="2355850" cy="337991"/>
          </a:xfrm>
          <a:prstGeom prst="rect">
            <a:avLst/>
          </a:prstGeom>
          <a:ln>
            <a:solidFill>
              <a:srgbClr val="009900"/>
            </a:solidFill>
          </a:ln>
        </p:spPr>
      </p:pic>
    </p:spTree>
    <p:extLst>
      <p:ext uri="{BB962C8B-B14F-4D97-AF65-F5344CB8AC3E}">
        <p14:creationId xmlns:p14="http://schemas.microsoft.com/office/powerpoint/2010/main" val="3470493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1EF1C774-1114-8758-AD90-984BC7F427A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04764" y="1132773"/>
            <a:ext cx="1632019" cy="351337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736397E-6E17-E9A8-09D8-AAA3414154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" y="0"/>
            <a:ext cx="8991600" cy="895350"/>
          </a:xfrm>
        </p:spPr>
        <p:txBody>
          <a:bodyPr/>
          <a:lstStyle/>
          <a:p>
            <a:r>
              <a:rPr lang="en-US" dirty="0"/>
              <a:t>Symmetry in the system produces degeneracies in the energy levels (different states of same energy)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67B92B0-D1C0-BF1E-EE85-DBC7EB495B2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84CB8A-0A62-C94C-94BD-7E22BB442489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B543868-5BFB-8E84-ADBC-89CE42396DF0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533400" y="1047750"/>
            <a:ext cx="8610600" cy="3581400"/>
          </a:xfrm>
        </p:spPr>
        <p:txBody>
          <a:bodyPr/>
          <a:lstStyle/>
          <a:p>
            <a:endParaRPr lang="en-US" i="1" dirty="0"/>
          </a:p>
          <a:p>
            <a:endParaRPr lang="en-US" i="1" dirty="0"/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7FDF6139-61A1-06BB-A0BD-17061DBA3273}"/>
              </a:ext>
            </a:extLst>
          </p:cNvPr>
          <p:cNvGrpSpPr/>
          <p:nvPr/>
        </p:nvGrpSpPr>
        <p:grpSpPr>
          <a:xfrm>
            <a:off x="5029818" y="2816898"/>
            <a:ext cx="1738440" cy="1709218"/>
            <a:chOff x="6275614" y="982279"/>
            <a:chExt cx="1738440" cy="1709218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0958D99D-F426-AE3D-1A9A-B164C84E4126}"/>
                </a:ext>
              </a:extLst>
            </p:cNvPr>
            <p:cNvSpPr/>
            <p:nvPr/>
          </p:nvSpPr>
          <p:spPr bwMode="auto">
            <a:xfrm>
              <a:off x="6542314" y="1068167"/>
              <a:ext cx="1371600" cy="1371600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2000" b="0" i="1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-109" charset="0"/>
                </a:rPr>
                <a:t> 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D0B2FF51-606F-E16F-347B-A83AF3EE94C2}"/>
                </a:ext>
              </a:extLst>
            </p:cNvPr>
            <p:cNvSpPr txBox="1"/>
            <p:nvPr/>
          </p:nvSpPr>
          <p:spPr>
            <a:xfrm>
              <a:off x="6409509" y="2414498"/>
              <a:ext cx="160454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/>
                <a:t>0                </a:t>
              </a:r>
              <a:r>
                <a:rPr lang="en-US" sz="1200" i="1" dirty="0"/>
                <a:t>x </a:t>
              </a:r>
              <a:r>
                <a:rPr lang="en-US" sz="1200" dirty="0"/>
                <a:t>               </a:t>
              </a:r>
              <a:r>
                <a:rPr lang="en-US" sz="1200" i="1" dirty="0"/>
                <a:t>l                </a:t>
              </a:r>
              <a:endParaRPr lang="en-US" sz="1200" dirty="0"/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A1B555B6-D665-1C71-6794-6CA071418CE4}"/>
                </a:ext>
              </a:extLst>
            </p:cNvPr>
            <p:cNvSpPr txBox="1"/>
            <p:nvPr/>
          </p:nvSpPr>
          <p:spPr>
            <a:xfrm>
              <a:off x="6275614" y="982279"/>
              <a:ext cx="342900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i="1" dirty="0"/>
                <a:t>l</a:t>
              </a:r>
              <a:r>
                <a:rPr lang="en-US" sz="1200" dirty="0"/>
                <a:t>                          </a:t>
              </a:r>
            </a:p>
            <a:p>
              <a:endParaRPr lang="en-US" sz="1200" i="1" dirty="0"/>
            </a:p>
            <a:p>
              <a:endParaRPr lang="en-US" sz="1200" i="1" dirty="0"/>
            </a:p>
            <a:p>
              <a:r>
                <a:rPr lang="en-US" sz="1200" i="1" dirty="0"/>
                <a:t>y</a:t>
              </a:r>
            </a:p>
            <a:p>
              <a:endParaRPr lang="en-US" sz="1200" dirty="0"/>
            </a:p>
            <a:p>
              <a:endParaRPr lang="en-US" sz="1200" dirty="0"/>
            </a:p>
            <a:p>
              <a:endParaRPr lang="en-US" sz="1200" dirty="0"/>
            </a:p>
            <a:p>
              <a:r>
                <a:rPr lang="en-US" sz="1200" dirty="0"/>
                <a:t>0</a:t>
              </a: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3FCBF44E-E4DE-54A1-2619-24BF678DC7BB}"/>
              </a:ext>
            </a:extLst>
          </p:cNvPr>
          <p:cNvGrpSpPr/>
          <p:nvPr/>
        </p:nvGrpSpPr>
        <p:grpSpPr>
          <a:xfrm>
            <a:off x="351587" y="2724150"/>
            <a:ext cx="1819527" cy="2146057"/>
            <a:chOff x="5610253" y="1071686"/>
            <a:chExt cx="1847095" cy="2058251"/>
          </a:xfrm>
        </p:grpSpPr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D9C3D05B-B550-3386-230F-BADFF4C2DFF7}"/>
                </a:ext>
              </a:extLst>
            </p:cNvPr>
            <p:cNvSpPr/>
            <p:nvPr/>
          </p:nvSpPr>
          <p:spPr bwMode="auto">
            <a:xfrm>
              <a:off x="5887052" y="1167785"/>
              <a:ext cx="1392382" cy="1648737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2000" i="1" dirty="0"/>
                <a:t> </a:t>
              </a:r>
              <a:endParaRPr kumimoji="0" lang="en-US" sz="20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-109" charset="0"/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77EC96F5-344A-717F-E97E-E6BE261F106D}"/>
                </a:ext>
              </a:extLst>
            </p:cNvPr>
            <p:cNvSpPr txBox="1"/>
            <p:nvPr/>
          </p:nvSpPr>
          <p:spPr>
            <a:xfrm>
              <a:off x="5725682" y="2864271"/>
              <a:ext cx="1731666" cy="265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/>
                <a:t>0                   </a:t>
              </a:r>
              <a:r>
                <a:rPr lang="en-US" sz="1200" i="1" dirty="0"/>
                <a:t>x    </a:t>
              </a:r>
              <a:r>
                <a:rPr lang="en-US" sz="1200" dirty="0"/>
                <a:t>          </a:t>
              </a:r>
              <a:r>
                <a:rPr lang="en-US" sz="1200" i="1" dirty="0"/>
                <a:t>l</a:t>
              </a:r>
              <a:r>
                <a:rPr lang="en-US" sz="1200" i="1" baseline="-25000" dirty="0"/>
                <a:t>x</a:t>
              </a:r>
              <a:r>
                <a:rPr lang="en-US" sz="1200" i="1" dirty="0"/>
                <a:t>                </a:t>
              </a:r>
              <a:endParaRPr lang="en-US" sz="1200" dirty="0"/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A99B5FFD-4393-1999-008F-E1E77EF40992}"/>
                </a:ext>
              </a:extLst>
            </p:cNvPr>
            <p:cNvSpPr txBox="1"/>
            <p:nvPr/>
          </p:nvSpPr>
          <p:spPr>
            <a:xfrm>
              <a:off x="5610253" y="1071686"/>
              <a:ext cx="342900" cy="18596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i="1" dirty="0" err="1"/>
                <a:t>l</a:t>
              </a:r>
              <a:r>
                <a:rPr lang="en-US" sz="1200" i="1" baseline="-25000" dirty="0" err="1"/>
                <a:t>y</a:t>
              </a:r>
              <a:r>
                <a:rPr lang="en-US" sz="1200" dirty="0"/>
                <a:t>                          </a:t>
              </a:r>
            </a:p>
            <a:p>
              <a:endParaRPr lang="en-US" sz="1200" i="1" dirty="0"/>
            </a:p>
            <a:p>
              <a:endParaRPr lang="en-US" sz="1200" i="1" dirty="0"/>
            </a:p>
            <a:p>
              <a:endParaRPr lang="en-US" sz="1200" i="1" dirty="0"/>
            </a:p>
            <a:p>
              <a:endParaRPr lang="en-US" sz="1200" i="1" dirty="0"/>
            </a:p>
            <a:p>
              <a:r>
                <a:rPr lang="en-US" sz="1200" i="1" dirty="0"/>
                <a:t>y</a:t>
              </a:r>
            </a:p>
            <a:p>
              <a:endParaRPr lang="en-US" sz="1200" dirty="0"/>
            </a:p>
            <a:p>
              <a:endParaRPr lang="en-US" sz="1200" dirty="0"/>
            </a:p>
            <a:p>
              <a:endParaRPr lang="en-US" sz="1200" dirty="0"/>
            </a:p>
            <a:p>
              <a:r>
                <a:rPr lang="en-US" sz="1200" dirty="0"/>
                <a:t>0</a:t>
              </a:r>
            </a:p>
          </p:txBody>
        </p:sp>
      </p:grpSp>
      <p:pic>
        <p:nvPicPr>
          <p:cNvPr id="21" name="Picture 20">
            <a:extLst>
              <a:ext uri="{FF2B5EF4-FFF2-40B4-BE49-F238E27FC236}">
                <a16:creationId xmlns:a16="http://schemas.microsoft.com/office/drawing/2014/main" id="{6BB40FEA-592A-4FE0-3A5D-BE8A609E4A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400" y="1962150"/>
            <a:ext cx="2510569" cy="560694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D88A5404-B1D2-98F6-AC90-98FA8885877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7875" y="1091944"/>
            <a:ext cx="1054100" cy="571500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EC8BE4E3-F95D-EF58-5556-7C444E2F06E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29454" y="1206244"/>
            <a:ext cx="1244600" cy="342900"/>
          </a:xfrm>
          <a:prstGeom prst="rect">
            <a:avLst/>
          </a:prstGeom>
        </p:spPr>
      </p:pic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830168A0-F758-ECD4-ED8E-E075A4852C0C}"/>
              </a:ext>
            </a:extLst>
          </p:cNvPr>
          <p:cNvCxnSpPr/>
          <p:nvPr/>
        </p:nvCxnSpPr>
        <p:spPr bwMode="auto">
          <a:xfrm>
            <a:off x="4567454" y="1123949"/>
            <a:ext cx="0" cy="3733801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27" name="Picture 26">
            <a:extLst>
              <a:ext uri="{FF2B5EF4-FFF2-40B4-BE49-F238E27FC236}">
                <a16:creationId xmlns:a16="http://schemas.microsoft.com/office/drawing/2014/main" id="{51400986-F402-EAE4-CE48-594B71DDFB8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863877" y="2009557"/>
            <a:ext cx="2070323" cy="458114"/>
          </a:xfrm>
          <a:prstGeom prst="rect">
            <a:avLst/>
          </a:prstGeom>
        </p:spPr>
      </p:pic>
      <p:sp>
        <p:nvSpPr>
          <p:cNvPr id="29" name="Right Bracket 28">
            <a:extLst>
              <a:ext uri="{FF2B5EF4-FFF2-40B4-BE49-F238E27FC236}">
                <a16:creationId xmlns:a16="http://schemas.microsoft.com/office/drawing/2014/main" id="{87F88505-103D-EC96-6E36-1C6528CA83BE}"/>
              </a:ext>
            </a:extLst>
          </p:cNvPr>
          <p:cNvSpPr/>
          <p:nvPr/>
        </p:nvSpPr>
        <p:spPr bwMode="auto">
          <a:xfrm>
            <a:off x="8567929" y="1625344"/>
            <a:ext cx="45719" cy="413006"/>
          </a:xfrm>
          <a:prstGeom prst="rightBracket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-109" charset="0"/>
            </a:endParaRPr>
          </a:p>
        </p:txBody>
      </p:sp>
      <p:sp>
        <p:nvSpPr>
          <p:cNvPr id="30" name="Right Bracket 29">
            <a:extLst>
              <a:ext uri="{FF2B5EF4-FFF2-40B4-BE49-F238E27FC236}">
                <a16:creationId xmlns:a16="http://schemas.microsoft.com/office/drawing/2014/main" id="{92BD47D2-3C90-09EB-0211-CF411AAED51C}"/>
              </a:ext>
            </a:extLst>
          </p:cNvPr>
          <p:cNvSpPr/>
          <p:nvPr/>
        </p:nvSpPr>
        <p:spPr bwMode="auto">
          <a:xfrm>
            <a:off x="8579978" y="2292917"/>
            <a:ext cx="45719" cy="413006"/>
          </a:xfrm>
          <a:prstGeom prst="rightBracket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-109" charset="0"/>
            </a:endParaRPr>
          </a:p>
        </p:txBody>
      </p:sp>
      <p:sp>
        <p:nvSpPr>
          <p:cNvPr id="31" name="Right Bracket 30">
            <a:extLst>
              <a:ext uri="{FF2B5EF4-FFF2-40B4-BE49-F238E27FC236}">
                <a16:creationId xmlns:a16="http://schemas.microsoft.com/office/drawing/2014/main" id="{7138BEA8-6D05-4093-A604-9EC39D230081}"/>
              </a:ext>
            </a:extLst>
          </p:cNvPr>
          <p:cNvSpPr/>
          <p:nvPr/>
        </p:nvSpPr>
        <p:spPr bwMode="auto">
          <a:xfrm>
            <a:off x="8579978" y="2806970"/>
            <a:ext cx="45719" cy="413006"/>
          </a:xfrm>
          <a:prstGeom prst="rightBracket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-109" charset="0"/>
            </a:endParaRPr>
          </a:p>
        </p:txBody>
      </p:sp>
      <p:sp>
        <p:nvSpPr>
          <p:cNvPr id="32" name="Right Bracket 31">
            <a:extLst>
              <a:ext uri="{FF2B5EF4-FFF2-40B4-BE49-F238E27FC236}">
                <a16:creationId xmlns:a16="http://schemas.microsoft.com/office/drawing/2014/main" id="{F5FEA73C-4A7F-51F5-BF70-1870FF7B96FA}"/>
              </a:ext>
            </a:extLst>
          </p:cNvPr>
          <p:cNvSpPr/>
          <p:nvPr/>
        </p:nvSpPr>
        <p:spPr bwMode="auto">
          <a:xfrm>
            <a:off x="8559242" y="3498340"/>
            <a:ext cx="45719" cy="413006"/>
          </a:xfrm>
          <a:prstGeom prst="rightBracket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-109" charset="0"/>
            </a:endParaRPr>
          </a:p>
        </p:txBody>
      </p:sp>
      <p:sp>
        <p:nvSpPr>
          <p:cNvPr id="33" name="Right Bracket 32">
            <a:extLst>
              <a:ext uri="{FF2B5EF4-FFF2-40B4-BE49-F238E27FC236}">
                <a16:creationId xmlns:a16="http://schemas.microsoft.com/office/drawing/2014/main" id="{D74955EA-B603-E6E9-0E93-485741A4F9AE}"/>
              </a:ext>
            </a:extLst>
          </p:cNvPr>
          <p:cNvSpPr/>
          <p:nvPr/>
        </p:nvSpPr>
        <p:spPr bwMode="auto">
          <a:xfrm>
            <a:off x="8559242" y="3987544"/>
            <a:ext cx="45719" cy="413006"/>
          </a:xfrm>
          <a:prstGeom prst="rightBracket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-109" charset="0"/>
            </a:endParaRPr>
          </a:p>
        </p:txBody>
      </p: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468E4963-0D70-082C-9147-AC6BC0C51D7C}"/>
              </a:ext>
            </a:extLst>
          </p:cNvPr>
          <p:cNvCxnSpPr/>
          <p:nvPr/>
        </p:nvCxnSpPr>
        <p:spPr bwMode="auto">
          <a:xfrm>
            <a:off x="2438400" y="1352550"/>
            <a:ext cx="1676399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2FD302CC-E91E-7365-D327-95DDD7DBF2AD}"/>
              </a:ext>
            </a:extLst>
          </p:cNvPr>
          <p:cNvCxnSpPr/>
          <p:nvPr/>
        </p:nvCxnSpPr>
        <p:spPr bwMode="auto">
          <a:xfrm>
            <a:off x="7182575" y="1348368"/>
            <a:ext cx="1676399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050C1D1A-96CA-A8ED-5636-8D38D51F3671}"/>
              </a:ext>
            </a:extLst>
          </p:cNvPr>
          <p:cNvSpPr txBox="1"/>
          <p:nvPr/>
        </p:nvSpPr>
        <p:spPr>
          <a:xfrm>
            <a:off x="3902425" y="1462515"/>
            <a:ext cx="7220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dirty="0">
                <a:solidFill>
                  <a:srgbClr val="009900"/>
                </a:solidFill>
              </a:rPr>
              <a:t>No degeneracy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B6D565F0-A804-06B1-D47A-6E7295005D4E}"/>
              </a:ext>
            </a:extLst>
          </p:cNvPr>
          <p:cNvSpPr txBox="1"/>
          <p:nvPr/>
        </p:nvSpPr>
        <p:spPr>
          <a:xfrm>
            <a:off x="8543614" y="1716431"/>
            <a:ext cx="69079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dirty="0">
                <a:solidFill>
                  <a:srgbClr val="FF0000"/>
                </a:solidFill>
              </a:rPr>
              <a:t>degenerate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DB205A3A-8F27-84F9-2177-CBEF4B542DC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443266" y="1123949"/>
            <a:ext cx="1706879" cy="36575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68267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41DFDE-47C5-FAA2-2879-DBBE741962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0"/>
            <a:ext cx="8229600" cy="514350"/>
          </a:xfrm>
        </p:spPr>
        <p:txBody>
          <a:bodyPr/>
          <a:lstStyle/>
          <a:p>
            <a:r>
              <a:rPr lang="en-US" dirty="0"/>
              <a:t>Several ways to view 2D wavefunction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7C619EB-E422-3278-69A8-B864EB32A67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84CB8A-0A62-C94C-94BD-7E22BB442489}" type="slidenum">
              <a:rPr lang="en-US" smtClean="0"/>
              <a:pPr/>
              <a:t>5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02EE9ED-1690-AB75-BF4D-3C5EE0804E9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71800" y="1145807"/>
            <a:ext cx="6096000" cy="401674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09BD99B-70D3-300C-0E22-9AFE30FF5E1E}"/>
              </a:ext>
            </a:extLst>
          </p:cNvPr>
          <p:cNvSpPr txBox="1"/>
          <p:nvPr/>
        </p:nvSpPr>
        <p:spPr>
          <a:xfrm>
            <a:off x="1676400" y="1452379"/>
            <a:ext cx="1371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Surface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3224CA-B222-5AA7-4FCE-2DCD60A8B76B}"/>
              </a:ext>
            </a:extLst>
          </p:cNvPr>
          <p:cNvSpPr txBox="1"/>
          <p:nvPr/>
        </p:nvSpPr>
        <p:spPr>
          <a:xfrm>
            <a:off x="1676400" y="2591744"/>
            <a:ext cx="1371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Full contour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3E3E9D6-A563-3362-A030-D69CCCDEE090}"/>
              </a:ext>
            </a:extLst>
          </p:cNvPr>
          <p:cNvSpPr txBox="1"/>
          <p:nvPr/>
        </p:nvSpPr>
        <p:spPr>
          <a:xfrm>
            <a:off x="1676400" y="3890779"/>
            <a:ext cx="1371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Single contour</a:t>
            </a:r>
          </a:p>
          <a:p>
            <a:r>
              <a:rPr lang="el-GR" i="1" dirty="0"/>
              <a:t>ψ</a:t>
            </a:r>
            <a:r>
              <a:rPr lang="en-US" dirty="0"/>
              <a:t> = ±0.5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57C1C46-0B6C-96CF-A741-31DA8DC1339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200" y="687938"/>
            <a:ext cx="3429000" cy="434240"/>
          </a:xfrm>
          <a:prstGeom prst="rect">
            <a:avLst/>
          </a:prstGeom>
          <a:ln>
            <a:solidFill>
              <a:srgbClr val="015BBC"/>
            </a:solidFill>
          </a:ln>
        </p:spPr>
      </p:pic>
      <p:sp>
        <p:nvSpPr>
          <p:cNvPr id="13" name="Right Arrow 12">
            <a:extLst>
              <a:ext uri="{FF2B5EF4-FFF2-40B4-BE49-F238E27FC236}">
                <a16:creationId xmlns:a16="http://schemas.microsoft.com/office/drawing/2014/main" id="{6F8534E4-EA7B-CE65-BF6F-4140C49A917C}"/>
              </a:ext>
            </a:extLst>
          </p:cNvPr>
          <p:cNvSpPr/>
          <p:nvPr/>
        </p:nvSpPr>
        <p:spPr bwMode="auto">
          <a:xfrm>
            <a:off x="914400" y="4098527"/>
            <a:ext cx="685800" cy="415499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-10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356443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FAF3BCFE-8DA5-9C28-B482-9D520E74BA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0"/>
            <a:ext cx="8458200" cy="895350"/>
          </a:xfrm>
        </p:spPr>
        <p:txBody>
          <a:bodyPr/>
          <a:lstStyle/>
          <a:p>
            <a:r>
              <a:rPr lang="en-US" dirty="0"/>
              <a:t>3D </a:t>
            </a:r>
            <a:r>
              <a:rPr lang="en-US" dirty="0" err="1"/>
              <a:t>PiaB</a:t>
            </a:r>
            <a:r>
              <a:rPr lang="en-US" dirty="0"/>
              <a:t> wavefunction contours give an example of how electron orbitals will be presented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61C065C-A60F-B583-02DB-71DEE187DEB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84CB8A-0A62-C94C-94BD-7E22BB442489}" type="slidenum">
              <a:rPr lang="en-US" smtClean="0"/>
              <a:pPr/>
              <a:t>6</a:t>
            </a:fld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89E73EB-5A8E-F2E4-F232-0AFC64AA36D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" y="919345"/>
            <a:ext cx="3886200" cy="37509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98A29D35-6D01-F2B3-5391-961EC0E3D4E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5900" y="1494573"/>
            <a:ext cx="1079500" cy="10414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61C61701-F4E7-2CF8-9659-E6C7DB6BDDD6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53734" y="1325402"/>
            <a:ext cx="6772507" cy="3841548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7FF06F7A-5216-5F5B-BF34-83C95100C1D7}"/>
              </a:ext>
            </a:extLst>
          </p:cNvPr>
          <p:cNvSpPr txBox="1"/>
          <p:nvPr/>
        </p:nvSpPr>
        <p:spPr>
          <a:xfrm>
            <a:off x="276922" y="2876550"/>
            <a:ext cx="1371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Single contours</a:t>
            </a:r>
          </a:p>
          <a:p>
            <a:r>
              <a:rPr lang="el-GR" i="1" dirty="0"/>
              <a:t>ψ</a:t>
            </a:r>
            <a:r>
              <a:rPr lang="en-US" dirty="0"/>
              <a:t> = ±0.5</a:t>
            </a:r>
          </a:p>
        </p:txBody>
      </p:sp>
    </p:spTree>
    <p:extLst>
      <p:ext uri="{BB962C8B-B14F-4D97-AF65-F5344CB8AC3E}">
        <p14:creationId xmlns:p14="http://schemas.microsoft.com/office/powerpoint/2010/main" val="25164112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94B75E-E13D-DEC0-2EE4-BD1990E420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Study of </a:t>
            </a:r>
            <a:r>
              <a:rPr lang="en-US" dirty="0" err="1"/>
              <a:t>PiaB</a:t>
            </a:r>
            <a:r>
              <a:rPr lang="en-US" dirty="0"/>
              <a:t> teaches that confinement leads to energy-level quantization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EE5FF04-B393-E195-1C29-EC913B3E7EC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84CB8A-0A62-C94C-94BD-7E22BB442489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2F4C273-AA4D-11C7-0BC2-29D86E4F02D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 chemistry, electrons are effectively confined by their strong electrostatic attraction to the nucleus</a:t>
            </a:r>
          </a:p>
          <a:p>
            <a:r>
              <a:rPr lang="en-US" dirty="0"/>
              <a:t>Uncertainty principle,                     , (not discussed here) says that kinetic energy must exceed some minimum value, in response to cap on position uncertainty accompanying confinement </a:t>
            </a:r>
          </a:p>
          <a:p>
            <a:pPr lvl="1"/>
            <a:r>
              <a:rPr lang="en-US" dirty="0"/>
              <a:t>Kinetic energy cannot be zero, instead there is a “zero-point” energy</a:t>
            </a:r>
          </a:p>
          <a:p>
            <a:pPr lvl="1"/>
            <a:r>
              <a:rPr lang="en-US" dirty="0"/>
              <a:t>This prevents electron from collapsing into nucleus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AC88422-EA3A-EE22-354A-98B506E08D0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33800" y="2114550"/>
            <a:ext cx="1600200" cy="31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36297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B00FB4-8D2F-60E6-ED52-664E163336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 “hydrogen-like” atom is formed from one nucleus of charge +</a:t>
            </a:r>
            <a:r>
              <a:rPr lang="en-US" i="1" dirty="0"/>
              <a:t>Ze</a:t>
            </a:r>
            <a:r>
              <a:rPr lang="en-US" dirty="0"/>
              <a:t>, and one electron (-</a:t>
            </a:r>
            <a:r>
              <a:rPr lang="en-US" i="1" dirty="0"/>
              <a:t>e</a:t>
            </a:r>
            <a:r>
              <a:rPr lang="en-US" dirty="0"/>
              <a:t>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849BD79-852E-937C-4A9C-9555A3D4192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84CB8A-0A62-C94C-94BD-7E22BB442489}" type="slidenum">
              <a:rPr lang="en-US" smtClean="0"/>
              <a:pPr/>
              <a:t>8</a:t>
            </a:fld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5193F44-6E07-3DA0-8416-D8B148549A4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Potential energy given as Coulomb’s law:</a:t>
            </a:r>
          </a:p>
          <a:p>
            <a:pPr lvl="1"/>
            <a:r>
              <a:rPr lang="en-US" dirty="0"/>
              <a:t>Spherically symmetric, independent of direction</a:t>
            </a:r>
          </a:p>
          <a:p>
            <a:r>
              <a:rPr lang="en-US" dirty="0"/>
              <a:t>Suggests use of spherical coordinates</a:t>
            </a:r>
          </a:p>
          <a:p>
            <a:pPr lvl="1"/>
            <a:r>
              <a:rPr lang="en-US" dirty="0"/>
              <a:t>Hamiltonian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marL="457200" lvl="1" indent="0">
              <a:buNone/>
            </a:pPr>
            <a:endParaRPr lang="en-US" dirty="0"/>
          </a:p>
          <a:p>
            <a:r>
              <a:rPr lang="en-US" dirty="0"/>
              <a:t>Solution introduces 3 quantum numbers: </a:t>
            </a:r>
            <a:r>
              <a:rPr lang="en-US" i="1" dirty="0"/>
              <a:t>n</a:t>
            </a:r>
            <a:r>
              <a:rPr lang="en-US" dirty="0"/>
              <a:t>, </a:t>
            </a:r>
            <a:r>
              <a:rPr lang="en-US" i="1" dirty="0"/>
              <a:t>𝓁 , m</a:t>
            </a:r>
            <a:r>
              <a:rPr lang="en-US" baseline="-25000" dirty="0"/>
              <a:t>𝓁 </a:t>
            </a:r>
            <a:endParaRPr lang="en-US" dirty="0"/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82214A47-7831-9A74-2DE5-D032395FC8C3}"/>
              </a:ext>
            </a:extLst>
          </p:cNvPr>
          <p:cNvGrpSpPr/>
          <p:nvPr/>
        </p:nvGrpSpPr>
        <p:grpSpPr>
          <a:xfrm>
            <a:off x="5882320" y="1830078"/>
            <a:ext cx="2956880" cy="2362200"/>
            <a:chOff x="6096000" y="1047750"/>
            <a:chExt cx="2956880" cy="2362200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92B765AD-7AC8-F1E0-F7FF-7922B749A6B6}"/>
                </a:ext>
              </a:extLst>
            </p:cNvPr>
            <p:cNvGrpSpPr/>
            <p:nvPr/>
          </p:nvGrpSpPr>
          <p:grpSpPr>
            <a:xfrm>
              <a:off x="6096000" y="1047750"/>
              <a:ext cx="2956880" cy="2362200"/>
              <a:chOff x="6096000" y="1047750"/>
              <a:chExt cx="2956880" cy="2362200"/>
            </a:xfrm>
          </p:grpSpPr>
          <p:pic>
            <p:nvPicPr>
              <p:cNvPr id="5" name="Picture 4">
                <a:extLst>
                  <a:ext uri="{FF2B5EF4-FFF2-40B4-BE49-F238E27FC236}">
                    <a16:creationId xmlns:a16="http://schemas.microsoft.com/office/drawing/2014/main" id="{BE0BE406-956F-85F8-8069-A65B7E5EE98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6096000" y="1047750"/>
                <a:ext cx="2956880" cy="2362200"/>
              </a:xfrm>
              <a:prstGeom prst="rect">
                <a:avLst/>
              </a:prstGeom>
            </p:spPr>
          </p:pic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1E33D3D6-4D40-BCC9-2755-E5221F358DE4}"/>
                  </a:ext>
                </a:extLst>
              </p:cNvPr>
              <p:cNvSpPr txBox="1"/>
              <p:nvPr/>
            </p:nvSpPr>
            <p:spPr>
              <a:xfrm>
                <a:off x="8225831" y="1504950"/>
                <a:ext cx="533400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100" dirty="0"/>
                  <a:t>-</a:t>
                </a:r>
                <a:r>
                  <a:rPr lang="en-US" sz="1100" i="1" dirty="0"/>
                  <a:t>e</a:t>
                </a:r>
                <a:endParaRPr lang="en-US" sz="1100" dirty="0"/>
              </a:p>
            </p:txBody>
          </p:sp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C02A2DB3-7CF7-9CBA-57B2-53F2F9B7FADE}"/>
                  </a:ext>
                </a:extLst>
              </p:cNvPr>
              <p:cNvSpPr txBox="1"/>
              <p:nvPr/>
            </p:nvSpPr>
            <p:spPr>
              <a:xfrm>
                <a:off x="7041040" y="2190750"/>
                <a:ext cx="533400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100" i="1" dirty="0"/>
                  <a:t>+Ze</a:t>
                </a:r>
                <a:endParaRPr lang="en-US" sz="1100" dirty="0"/>
              </a:p>
            </p:txBody>
          </p:sp>
        </p:grp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CAD35F23-8110-1BD4-6F5C-A82D1B0ACEBC}"/>
                </a:ext>
              </a:extLst>
            </p:cNvPr>
            <p:cNvSpPr txBox="1"/>
            <p:nvPr/>
          </p:nvSpPr>
          <p:spPr>
            <a:xfrm>
              <a:off x="7777924" y="2190750"/>
              <a:ext cx="75647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>
                  <a:solidFill>
                    <a:srgbClr val="0099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nucleus</a:t>
              </a:r>
            </a:p>
          </p:txBody>
        </p:sp>
        <p:cxnSp>
          <p:nvCxnSpPr>
            <p:cNvPr id="11" name="Straight Arrow Connector 10">
              <a:extLst>
                <a:ext uri="{FF2B5EF4-FFF2-40B4-BE49-F238E27FC236}">
                  <a16:creationId xmlns:a16="http://schemas.microsoft.com/office/drawing/2014/main" id="{8CBC53FF-FCE9-3632-25BE-718B1DF3BD41}"/>
                </a:ext>
              </a:extLst>
            </p:cNvPr>
            <p:cNvCxnSpPr>
              <a:cxnSpLocks/>
            </p:cNvCxnSpPr>
            <p:nvPr/>
          </p:nvCxnSpPr>
          <p:spPr bwMode="auto">
            <a:xfrm flipH="1">
              <a:off x="7473124" y="2343150"/>
              <a:ext cx="375476" cy="152400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rgbClr val="009900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9DD69C5C-A74F-9580-322A-AFF664F872EB}"/>
                </a:ext>
              </a:extLst>
            </p:cNvPr>
            <p:cNvSpPr txBox="1"/>
            <p:nvPr/>
          </p:nvSpPr>
          <p:spPr>
            <a:xfrm>
              <a:off x="7475756" y="1130029"/>
              <a:ext cx="75647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>
                  <a:solidFill>
                    <a:srgbClr val="0099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electron</a:t>
              </a:r>
            </a:p>
          </p:txBody>
        </p:sp>
        <p:cxnSp>
          <p:nvCxnSpPr>
            <p:cNvPr id="15" name="Straight Arrow Connector 14">
              <a:extLst>
                <a:ext uri="{FF2B5EF4-FFF2-40B4-BE49-F238E27FC236}">
                  <a16:creationId xmlns:a16="http://schemas.microsoft.com/office/drawing/2014/main" id="{3FC6F8AD-917D-7235-B6F5-B025ABB2CA59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8001000" y="1395355"/>
              <a:ext cx="224831" cy="81794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rgbClr val="009900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</p:grpSp>
      <p:pic>
        <p:nvPicPr>
          <p:cNvPr id="22" name="Picture 21">
            <a:extLst>
              <a:ext uri="{FF2B5EF4-FFF2-40B4-BE49-F238E27FC236}">
                <a16:creationId xmlns:a16="http://schemas.microsoft.com/office/drawing/2014/main" id="{8330B69B-AA33-B18E-7275-DE05F949E39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00800" y="986922"/>
            <a:ext cx="1955800" cy="673100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197A1ADD-193F-014F-D332-414EA112691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76400" y="4642994"/>
            <a:ext cx="4038600" cy="355600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CC2C6088-090C-BB3E-0676-0920B9A42CF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25906" y="2466268"/>
            <a:ext cx="1981200" cy="486128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869A0786-E90F-1757-EE84-E2639172F73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70082" y="3013998"/>
            <a:ext cx="5971481" cy="1145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308045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3823F2-254C-9512-5A6E-6AAEFA57E0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-19050"/>
            <a:ext cx="8122270" cy="895350"/>
          </a:xfrm>
        </p:spPr>
        <p:txBody>
          <a:bodyPr/>
          <a:lstStyle/>
          <a:p>
            <a:r>
              <a:rPr lang="en-US" dirty="0"/>
              <a:t>Wavefunction of hydrogen-like atom describes electron’s radial and angular motion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CA1594C-2D46-CAD4-A56C-6BECF1EAE5D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84CB8A-0A62-C94C-94BD-7E22BB442489}" type="slidenum">
              <a:rPr lang="en-US" smtClean="0"/>
              <a:pPr/>
              <a:t>9</a:t>
            </a:fld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A446E50-4C06-A86E-235C-8BAB6DF1DE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4800" y="971550"/>
            <a:ext cx="4114800" cy="3581400"/>
          </a:xfrm>
        </p:spPr>
        <p:txBody>
          <a:bodyPr/>
          <a:lstStyle/>
          <a:p>
            <a:endParaRPr lang="en-US" dirty="0"/>
          </a:p>
          <a:p>
            <a:r>
              <a:rPr lang="en-US" dirty="0"/>
              <a:t>Radial component</a:t>
            </a:r>
          </a:p>
          <a:p>
            <a:endParaRPr lang="en-US" dirty="0"/>
          </a:p>
          <a:p>
            <a:pPr lvl="1"/>
            <a:endParaRPr lang="en-US" dirty="0"/>
          </a:p>
          <a:p>
            <a:pPr lvl="1"/>
            <a:r>
              <a:rPr lang="en-US" i="1" dirty="0"/>
              <a:t>n </a:t>
            </a:r>
            <a:r>
              <a:rPr lang="en-US" dirty="0"/>
              <a:t>= 1,2,3,… (defined </a:t>
            </a:r>
            <a:r>
              <a:rPr lang="en-US" i="1" dirty="0"/>
              <a:t>n</a:t>
            </a:r>
            <a:r>
              <a:rPr lang="en-US" baseline="-25000" dirty="0"/>
              <a:t>r</a:t>
            </a:r>
            <a:r>
              <a:rPr lang="en-US" dirty="0"/>
              <a:t>+𝓁)</a:t>
            </a:r>
          </a:p>
          <a:p>
            <a:pPr lvl="2"/>
            <a:r>
              <a:rPr lang="en-US" dirty="0"/>
              <a:t>principal quantum number</a:t>
            </a:r>
            <a:endParaRPr lang="en-US" i="1" dirty="0"/>
          </a:p>
          <a:p>
            <a:pPr lvl="1"/>
            <a:r>
              <a:rPr lang="en-US" dirty="0"/>
              <a:t>𝓁 = 0,1,2,…,</a:t>
            </a:r>
            <a:r>
              <a:rPr lang="en-US" i="1" dirty="0"/>
              <a:t>n</a:t>
            </a:r>
            <a:r>
              <a:rPr lang="en-US" dirty="0"/>
              <a:t>-1</a:t>
            </a:r>
          </a:p>
          <a:p>
            <a:pPr lvl="2"/>
            <a:r>
              <a:rPr lang="en-US" dirty="0"/>
              <a:t>orbital angular momentum quantum number</a:t>
            </a:r>
          </a:p>
          <a:p>
            <a:pPr lvl="2"/>
            <a:r>
              <a:rPr lang="en-US" dirty="0"/>
              <a:t>𝓁 = 0,1,2,3 </a:t>
            </a:r>
            <a:r>
              <a:rPr lang="en-US" dirty="0">
                <a:sym typeface="Wingdings" pitchFamily="2" charset="2"/>
              </a:rPr>
              <a:t> </a:t>
            </a:r>
            <a:r>
              <a:rPr lang="en-US" dirty="0" err="1">
                <a:sym typeface="Wingdings" pitchFamily="2" charset="2"/>
              </a:rPr>
              <a:t>s,p,d,f</a:t>
            </a:r>
            <a:endParaRPr lang="en-US" dirty="0"/>
          </a:p>
          <a:p>
            <a:pPr lvl="1"/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7F6F4AD-471F-7C20-442E-979A83A8038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123950"/>
            <a:ext cx="4038600" cy="3556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E5ED843-B482-7059-E83D-61E6119FE42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2609" y="2216150"/>
            <a:ext cx="3276600" cy="3556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789B423D-E1B1-6AC1-9A13-8FC176940456}"/>
              </a:ext>
            </a:extLst>
          </p:cNvPr>
          <p:cNvSpPr txBox="1"/>
          <p:nvPr/>
        </p:nvSpPr>
        <p:spPr>
          <a:xfrm>
            <a:off x="630198" y="2627791"/>
            <a:ext cx="23416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Associated Laguerre polynomial of degree </a:t>
            </a:r>
            <a:r>
              <a:rPr lang="en-US" sz="1200" i="1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n-𝓁-</a:t>
            </a:r>
            <a:r>
              <a:rPr lang="en-US" sz="1200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2165DDBD-C0F5-00D5-CD4E-23769ECBD583}"/>
              </a:ext>
            </a:extLst>
          </p:cNvPr>
          <p:cNvCxnSpPr>
            <a:cxnSpLocks/>
            <a:stCxn id="9" idx="0"/>
          </p:cNvCxnSpPr>
          <p:nvPr/>
        </p:nvCxnSpPr>
        <p:spPr bwMode="auto">
          <a:xfrm flipV="1">
            <a:off x="1800999" y="2500017"/>
            <a:ext cx="556091" cy="127774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009900"/>
            </a:solidFill>
            <a:prstDash val="solid"/>
            <a:round/>
            <a:headEnd type="none" w="med" len="med"/>
            <a:tailEnd type="triangle"/>
          </a:ln>
          <a:effectLst/>
        </p:spPr>
      </p:cxnSp>
      <p:pic>
        <p:nvPicPr>
          <p:cNvPr id="14" name="Picture 13">
            <a:extLst>
              <a:ext uri="{FF2B5EF4-FFF2-40B4-BE49-F238E27FC236}">
                <a16:creationId xmlns:a16="http://schemas.microsoft.com/office/drawing/2014/main" id="{07B454DC-6161-470B-C61A-B6473163972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72470" y="2713129"/>
            <a:ext cx="1319252" cy="218419"/>
          </a:xfrm>
          <a:prstGeom prst="rect">
            <a:avLst/>
          </a:prstGeom>
        </p:spPr>
      </p:pic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060E9781-1611-A2D6-0F27-AA38925F7D27}"/>
              </a:ext>
            </a:extLst>
          </p:cNvPr>
          <p:cNvCxnSpPr>
            <a:cxnSpLocks/>
          </p:cNvCxnSpPr>
          <p:nvPr/>
        </p:nvCxnSpPr>
        <p:spPr bwMode="auto">
          <a:xfrm flipV="1">
            <a:off x="3522236" y="2393950"/>
            <a:ext cx="372173" cy="302631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009900"/>
            </a:solidFill>
            <a:prstDash val="solid"/>
            <a:round/>
            <a:headEnd type="none" w="med" len="med"/>
            <a:tailEnd type="triangle"/>
          </a:ln>
          <a:effectLst/>
        </p:spPr>
      </p:cxnSp>
      <p:grpSp>
        <p:nvGrpSpPr>
          <p:cNvPr id="27" name="Group 26">
            <a:extLst>
              <a:ext uri="{FF2B5EF4-FFF2-40B4-BE49-F238E27FC236}">
                <a16:creationId xmlns:a16="http://schemas.microsoft.com/office/drawing/2014/main" id="{FE1A2CAA-9DD9-A1A9-9377-DA21C7589504}"/>
              </a:ext>
            </a:extLst>
          </p:cNvPr>
          <p:cNvGrpSpPr/>
          <p:nvPr/>
        </p:nvGrpSpPr>
        <p:grpSpPr>
          <a:xfrm>
            <a:off x="4646186" y="895350"/>
            <a:ext cx="4497813" cy="3581400"/>
            <a:chOff x="4646186" y="1047750"/>
            <a:chExt cx="4497813" cy="3581400"/>
          </a:xfrm>
        </p:grpSpPr>
        <p:sp>
          <p:nvSpPr>
            <p:cNvPr id="17" name="Content Placeholder 3">
              <a:extLst>
                <a:ext uri="{FF2B5EF4-FFF2-40B4-BE49-F238E27FC236}">
                  <a16:creationId xmlns:a16="http://schemas.microsoft.com/office/drawing/2014/main" id="{6C117559-7E75-2C50-3917-5E90C574D7FD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4646186" y="1047750"/>
              <a:ext cx="4497813" cy="35814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lvl1pPr marL="342900" indent="-342900" algn="l" rtl="0" eaLnBrk="1" fontAlgn="base" hangingPunct="1">
                <a:spcBef>
                  <a:spcPct val="40000"/>
                </a:spcBef>
                <a:spcAft>
                  <a:spcPct val="0"/>
                </a:spcAft>
                <a:buChar char="•"/>
                <a:defRPr sz="26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1" fontAlgn="base" hangingPunct="1">
                <a:spcBef>
                  <a:spcPct val="20000"/>
                </a:spcBef>
                <a:spcAft>
                  <a:spcPct val="0"/>
                </a:spcAft>
                <a:buChar char="–"/>
                <a:defRPr sz="2200">
                  <a:solidFill>
                    <a:srgbClr val="015BBC"/>
                  </a:solidFill>
                  <a:latin typeface="+mn-lt"/>
                  <a:ea typeface="ＭＳ Ｐゴシック" pitchFamily="-109" charset="-128"/>
                </a:defRPr>
              </a:lvl2pPr>
              <a:lvl3pPr marL="1143000" indent="-228600" algn="l" rtl="0" eaLnBrk="1" fontAlgn="base" hangingPunct="1">
                <a:spcBef>
                  <a:spcPct val="20000"/>
                </a:spcBef>
                <a:spcAft>
                  <a:spcPct val="0"/>
                </a:spcAft>
                <a:buChar char="•"/>
                <a:defRPr>
                  <a:solidFill>
                    <a:srgbClr val="009900"/>
                  </a:solidFill>
                  <a:latin typeface="Arial" pitchFamily="-109" charset="0"/>
                  <a:ea typeface="ＭＳ Ｐゴシック" pitchFamily="-109" charset="-128"/>
                </a:defRPr>
              </a:lvl3pPr>
              <a:lvl4pPr marL="1600200" indent="-228600" algn="l" rtl="0" eaLnBrk="1" fontAlgn="base" hangingPunct="1">
                <a:spcBef>
                  <a:spcPct val="20000"/>
                </a:spcBef>
                <a:spcAft>
                  <a:spcPct val="0"/>
                </a:spcAft>
                <a:buChar char="–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ＭＳ Ｐゴシック" pitchFamily="-109" charset="-128"/>
                  <a:cs typeface="Arial" panose="020B0604020202020204" pitchFamily="34" charset="0"/>
                </a:defRPr>
              </a:lvl4pPr>
              <a:lvl5pPr marL="2057400" indent="-228600" algn="l" rtl="0" eaLnBrk="1" fontAlgn="base" hangingPunct="1">
                <a:spcBef>
                  <a:spcPct val="20000"/>
                </a:spcBef>
                <a:spcAft>
                  <a:spcPct val="0"/>
                </a:spcAft>
                <a:buChar char="»"/>
                <a:defRPr sz="1500">
                  <a:solidFill>
                    <a:schemeClr val="tx1"/>
                  </a:solidFill>
                  <a:latin typeface="Arial" panose="020B0604020202020204" pitchFamily="34" charset="0"/>
                  <a:ea typeface="ＭＳ Ｐゴシック" pitchFamily="-109" charset="-128"/>
                  <a:cs typeface="Arial" panose="020B0604020202020204" pitchFamily="34" charset="0"/>
                </a:defRPr>
              </a:lvl5pPr>
              <a:lvl6pPr marL="2514600" indent="-228600" algn="l" rtl="0" eaLnBrk="1" fontAlgn="base" hangingPunct="1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ＭＳ Ｐゴシック" pitchFamily="-109" charset="-128"/>
                </a:defRPr>
              </a:lvl6pPr>
              <a:lvl7pPr marL="2971800" indent="-228600" algn="l" rtl="0" eaLnBrk="1" fontAlgn="base" hangingPunct="1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ＭＳ Ｐゴシック" pitchFamily="-109" charset="-128"/>
                </a:defRPr>
              </a:lvl7pPr>
              <a:lvl8pPr marL="3429000" indent="-228600" algn="l" rtl="0" eaLnBrk="1" fontAlgn="base" hangingPunct="1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ＭＳ Ｐゴシック" pitchFamily="-109" charset="-128"/>
                </a:defRPr>
              </a:lvl8pPr>
              <a:lvl9pPr marL="3886200" indent="-228600" algn="l" rtl="0" eaLnBrk="1" fontAlgn="base" hangingPunct="1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ＭＳ Ｐゴシック" pitchFamily="-109" charset="-128"/>
                </a:defRPr>
              </a:lvl9pPr>
            </a:lstStyle>
            <a:p>
              <a:endParaRPr lang="en-US" kern="0" dirty="0"/>
            </a:p>
            <a:p>
              <a:r>
                <a:rPr lang="en-US" kern="0" dirty="0"/>
                <a:t>Spherical harmonics</a:t>
              </a:r>
            </a:p>
            <a:p>
              <a:endParaRPr lang="en-US" kern="0" dirty="0"/>
            </a:p>
            <a:p>
              <a:pPr lvl="1"/>
              <a:endParaRPr lang="en-US" kern="0" dirty="0"/>
            </a:p>
            <a:p>
              <a:pPr lvl="1"/>
              <a:r>
                <a:rPr lang="en-US" i="1" kern="0" dirty="0"/>
                <a:t>m</a:t>
              </a:r>
              <a:r>
                <a:rPr lang="en-US" kern="0" baseline="-25000" dirty="0"/>
                <a:t>𝓁</a:t>
              </a:r>
              <a:r>
                <a:rPr lang="en-US" i="1" kern="0" dirty="0"/>
                <a:t> </a:t>
              </a:r>
              <a:r>
                <a:rPr lang="en-US" kern="0" dirty="0"/>
                <a:t>= -𝓁, -𝓁+1,…,0,…,𝓁-1,𝓁 </a:t>
              </a:r>
            </a:p>
            <a:p>
              <a:pPr lvl="2"/>
              <a:r>
                <a:rPr lang="en-US" sz="1800" kern="0" dirty="0"/>
                <a:t>magnetic quantum number</a:t>
              </a:r>
            </a:p>
            <a:p>
              <a:pPr lvl="2"/>
              <a:r>
                <a:rPr lang="en-US" sz="1800" kern="0" dirty="0"/>
                <a:t>quantizes direction of angular motion</a:t>
              </a:r>
            </a:p>
            <a:p>
              <a:pPr lvl="2"/>
              <a:r>
                <a:rPr lang="en-US" sz="1800" kern="0" dirty="0"/>
                <a:t>degenerate states, 2𝓁+1</a:t>
              </a:r>
            </a:p>
            <a:p>
              <a:pPr lvl="2"/>
              <a:r>
                <a:rPr lang="en-US" sz="1800" kern="0" dirty="0"/>
                <a:t>combine to express complex part in terms of sin, cos</a:t>
              </a:r>
            </a:p>
          </p:txBody>
        </p:sp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5A923948-A9CE-B605-4C39-969528148F9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924800" y="1682750"/>
              <a:ext cx="1143000" cy="355600"/>
            </a:xfrm>
            <a:prstGeom prst="rect">
              <a:avLst/>
            </a:prstGeom>
          </p:spPr>
        </p:pic>
      </p:grpSp>
      <p:sp>
        <p:nvSpPr>
          <p:cNvPr id="21" name="TextBox 20">
            <a:extLst>
              <a:ext uri="{FF2B5EF4-FFF2-40B4-BE49-F238E27FC236}">
                <a16:creationId xmlns:a16="http://schemas.microsoft.com/office/drawing/2014/main" id="{3C441ED5-4C08-95C4-37CC-C72677314D31}"/>
              </a:ext>
            </a:extLst>
          </p:cNvPr>
          <p:cNvSpPr txBox="1"/>
          <p:nvPr/>
        </p:nvSpPr>
        <p:spPr>
          <a:xfrm>
            <a:off x="6037922" y="2520950"/>
            <a:ext cx="241052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Associated Legendre polynomial</a:t>
            </a:r>
          </a:p>
        </p:txBody>
      </p: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E78B37E7-BFC9-7ED6-4851-6A06DA6BB2B9}"/>
              </a:ext>
            </a:extLst>
          </p:cNvPr>
          <p:cNvCxnSpPr>
            <a:cxnSpLocks/>
            <a:stCxn id="21" idx="0"/>
          </p:cNvCxnSpPr>
          <p:nvPr/>
        </p:nvCxnSpPr>
        <p:spPr bwMode="auto">
          <a:xfrm flipV="1">
            <a:off x="7243183" y="2393176"/>
            <a:ext cx="290861" cy="127774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009900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0F8D854F-4C37-63E8-8CAC-8E936D0BF32C}"/>
              </a:ext>
            </a:extLst>
          </p:cNvPr>
          <p:cNvSpPr txBox="1"/>
          <p:nvPr/>
        </p:nvSpPr>
        <p:spPr>
          <a:xfrm>
            <a:off x="3057294" y="1883110"/>
            <a:ext cx="14405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exponential decay</a:t>
            </a:r>
          </a:p>
        </p:txBody>
      </p:sp>
      <p:sp>
        <p:nvSpPr>
          <p:cNvPr id="25" name="Left Bracket 24">
            <a:extLst>
              <a:ext uri="{FF2B5EF4-FFF2-40B4-BE49-F238E27FC236}">
                <a16:creationId xmlns:a16="http://schemas.microsoft.com/office/drawing/2014/main" id="{B02D8073-6AC9-1636-982F-BFFF6713359D}"/>
              </a:ext>
            </a:extLst>
          </p:cNvPr>
          <p:cNvSpPr/>
          <p:nvPr/>
        </p:nvSpPr>
        <p:spPr bwMode="auto">
          <a:xfrm rot="5400000">
            <a:off x="3643107" y="1696471"/>
            <a:ext cx="113393" cy="998808"/>
          </a:xfrm>
          <a:prstGeom prst="leftBracket">
            <a:avLst/>
          </a:prstGeom>
          <a:noFill/>
          <a:ln w="9525" cap="flat" cmpd="sng" algn="ctr">
            <a:solidFill>
              <a:srgbClr val="0099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-109" charset="0"/>
            </a:endParaRPr>
          </a:p>
        </p:txBody>
      </p: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E5B11E84-2438-892A-3FE8-6D31DE440C18}"/>
              </a:ext>
            </a:extLst>
          </p:cNvPr>
          <p:cNvCxnSpPr>
            <a:cxnSpLocks/>
          </p:cNvCxnSpPr>
          <p:nvPr/>
        </p:nvCxnSpPr>
        <p:spPr bwMode="auto">
          <a:xfrm flipH="1" flipV="1">
            <a:off x="4179343" y="2906217"/>
            <a:ext cx="240257" cy="218553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009900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30" name="TextBox 29">
            <a:extLst>
              <a:ext uri="{FF2B5EF4-FFF2-40B4-BE49-F238E27FC236}">
                <a16:creationId xmlns:a16="http://schemas.microsoft.com/office/drawing/2014/main" id="{43D39A9F-5372-63E1-B173-149D6250B8C7}"/>
              </a:ext>
            </a:extLst>
          </p:cNvPr>
          <p:cNvSpPr txBox="1"/>
          <p:nvPr/>
        </p:nvSpPr>
        <p:spPr>
          <a:xfrm>
            <a:off x="4359537" y="3015493"/>
            <a:ext cx="72972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1200" dirty="0">
                <a:solidFill>
                  <a:srgbClr val="009900"/>
                </a:solidFill>
              </a:rPr>
              <a:t>μ</a:t>
            </a:r>
            <a:r>
              <a:rPr lang="en-US" sz="1200" dirty="0">
                <a:solidFill>
                  <a:srgbClr val="009900"/>
                </a:solidFill>
              </a:rPr>
              <a:t> ≈ </a:t>
            </a:r>
            <a:r>
              <a:rPr lang="en-US" sz="1200" i="1" dirty="0">
                <a:solidFill>
                  <a:srgbClr val="009900"/>
                </a:solidFill>
              </a:rPr>
              <a:t>m</a:t>
            </a:r>
            <a:r>
              <a:rPr lang="en-US" sz="1200" baseline="-25000" dirty="0">
                <a:solidFill>
                  <a:srgbClr val="009900"/>
                </a:solidFill>
              </a:rPr>
              <a:t>e</a:t>
            </a:r>
            <a:endParaRPr lang="en-US" sz="1200" dirty="0">
              <a:solidFill>
                <a:srgbClr val="009900"/>
              </a:solidFill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FBA3D99-0F62-E731-D1D4-5995ADC028E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404470" y="2052349"/>
            <a:ext cx="3390900" cy="35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2073351"/>
      </p:ext>
    </p:extLst>
  </p:cSld>
  <p:clrMapOvr>
    <a:masterClrMapping/>
  </p:clrMapOvr>
</p:sld>
</file>

<file path=ppt/theme/theme1.xml><?xml version="1.0" encoding="utf-8"?>
<a:theme xmlns:a="http://schemas.openxmlformats.org/drawingml/2006/main" name="UB Blue Bar">
  <a:themeElements>
    <a:clrScheme name="Office Theme 6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C0C0C0"/>
      </a:accent1>
      <a:accent2>
        <a:srgbClr val="0066FF"/>
      </a:accent2>
      <a:accent3>
        <a:srgbClr val="FFFFFF"/>
      </a:accent3>
      <a:accent4>
        <a:srgbClr val="000000"/>
      </a:accent4>
      <a:accent5>
        <a:srgbClr val="DCDCDC"/>
      </a:accent5>
      <a:accent6>
        <a:srgbClr val="005CE7"/>
      </a:accent6>
      <a:hlink>
        <a:srgbClr val="FF0000"/>
      </a:hlink>
      <a:folHlink>
        <a:srgbClr val="009900"/>
      </a:folHlink>
    </a:clrScheme>
    <a:fontScheme name="Office Theme">
      <a:majorFont>
        <a:latin typeface="Comic Sans MS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Times New Roman" pitchFamily="-109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Times New Roman" pitchFamily="-109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2" id="{DC4B73D7-E15F-AE4A-BF3C-D9EC34806B3B}" vid="{D8F057BC-66F4-5B47-B57D-8CDAD423724F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UB Blue Bar</Template>
  <TotalTime>7277</TotalTime>
  <Words>693</Words>
  <Application>Microsoft Macintosh PowerPoint</Application>
  <PresentationFormat>On-screen Show (16:9)</PresentationFormat>
  <Paragraphs>161</Paragraphs>
  <Slides>18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5" baseType="lpstr">
      <vt:lpstr>Arial</vt:lpstr>
      <vt:lpstr>Comic Sans MS</vt:lpstr>
      <vt:lpstr>Gabriola</vt:lpstr>
      <vt:lpstr>Helvetica</vt:lpstr>
      <vt:lpstr>Helvetica Neue</vt:lpstr>
      <vt:lpstr>Times New Roman</vt:lpstr>
      <vt:lpstr>UB Blue Bar</vt:lpstr>
      <vt:lpstr>Lecture 2 Elementary Quantum Chemistry</vt:lpstr>
      <vt:lpstr>PiaB wavefunctions are orthogonal and normalized (orthonormal)</vt:lpstr>
      <vt:lpstr>Two-dimensional PiaB is a simple extension of the 1D case</vt:lpstr>
      <vt:lpstr>Symmetry in the system produces degeneracies in the energy levels (different states of same energy)</vt:lpstr>
      <vt:lpstr>Several ways to view 2D wavefunction</vt:lpstr>
      <vt:lpstr>3D PiaB wavefunction contours give an example of how electron orbitals will be presented</vt:lpstr>
      <vt:lpstr>Study of PiaB teaches that confinement leads to energy-level quantization</vt:lpstr>
      <vt:lpstr>A “hydrogen-like” atom is formed from one nucleus of charge +Ze, and one electron (-e)</vt:lpstr>
      <vt:lpstr>Wavefunction of hydrogen-like atom describes electron’s radial and angular motion</vt:lpstr>
      <vt:lpstr>Wavefunction of hydrogen-like atom describes radial and angular motion</vt:lpstr>
      <vt:lpstr>Wavefunction of hydrogen-like atom describes radial and angular motion</vt:lpstr>
      <vt:lpstr>Here is an implementation of the hydrogen wavefunctions in Mathematica</vt:lpstr>
      <vt:lpstr>Orbitals are typically visualized via a contour plot</vt:lpstr>
      <vt:lpstr>The periodic table can be understood in terms of highest occupied (valence) orbitals</vt:lpstr>
      <vt:lpstr>Energy levels depend only on principal quantum number</vt:lpstr>
      <vt:lpstr>Use Mathematica to demonstrate that wavefunction satisfies Schrödinger equation</vt:lpstr>
      <vt:lpstr>Hydrogen-like atomic wavefunctions are the foundation of computational quantum chemistry</vt:lpstr>
      <vt:lpstr>Suggested Reading/Viewing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Lecture 2 Elementary Quantum Chemistry</dc:title>
  <dc:creator>Microsoft Office User</dc:creator>
  <cp:lastModifiedBy>Microsoft Office User</cp:lastModifiedBy>
  <cp:revision>17</cp:revision>
  <dcterms:created xsi:type="dcterms:W3CDTF">2024-01-25T01:33:32Z</dcterms:created>
  <dcterms:modified xsi:type="dcterms:W3CDTF">2024-02-04T20:59:27Z</dcterms:modified>
</cp:coreProperties>
</file>