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86" r:id="rId2"/>
    <p:sldId id="532" r:id="rId3"/>
    <p:sldId id="536" r:id="rId4"/>
    <p:sldId id="537" r:id="rId5"/>
    <p:sldId id="538" r:id="rId6"/>
    <p:sldId id="539" r:id="rId7"/>
    <p:sldId id="540" r:id="rId8"/>
    <p:sldId id="542" r:id="rId9"/>
    <p:sldId id="543" r:id="rId10"/>
    <p:sldId id="544" r:id="rId11"/>
    <p:sldId id="541" r:id="rId12"/>
    <p:sldId id="530" r:id="rId13"/>
    <p:sldId id="545" r:id="rId14"/>
    <p:sldId id="546" r:id="rId15"/>
    <p:sldId id="547" r:id="rId16"/>
    <p:sldId id="548" r:id="rId17"/>
    <p:sldId id="549" r:id="rId18"/>
    <p:sldId id="550" r:id="rId19"/>
    <p:sldId id="551" r:id="rId20"/>
    <p:sldId id="552" r:id="rId21"/>
    <p:sldId id="531" r:id="rId22"/>
    <p:sldId id="529" r:id="rId23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15BBC"/>
    <a:srgbClr val="3299FF"/>
    <a:srgbClr val="99FFCC"/>
    <a:srgbClr val="FF3300"/>
    <a:srgbClr val="FF6600"/>
    <a:srgbClr val="FF0000"/>
    <a:srgbClr val="666699"/>
    <a:srgbClr val="EAEAEA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55" autoAdjust="0"/>
    <p:restoredTop sz="96405" autoAdjust="0"/>
  </p:normalViewPr>
  <p:slideViewPr>
    <p:cSldViewPr>
      <p:cViewPr varScale="1">
        <p:scale>
          <a:sx n="169" d="100"/>
          <a:sy n="169" d="100"/>
        </p:scale>
        <p:origin x="3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p81k16E4I0" TargetMode="External"/><Relationship Id="rId2" Type="http://schemas.openxmlformats.org/officeDocument/2006/relationships/hyperlink" Target="https://www.youtube.com/watch?v=5BZxa6fZHZ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n3D1c8zV-x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18</a:t>
            </a:r>
            <a:br>
              <a:rPr lang="en-US" dirty="0"/>
            </a:br>
            <a:r>
              <a:rPr lang="en-US" dirty="0"/>
              <a:t>Post-Hartree-Fock Methods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Configuration interaction; coupled cluster methods; perturbation theory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FF446-0635-A749-54C5-CD95567F7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95350"/>
          </a:xfrm>
        </p:spPr>
        <p:txBody>
          <a:bodyPr/>
          <a:lstStyle/>
          <a:p>
            <a:r>
              <a:rPr lang="en-US" dirty="0"/>
              <a:t>Number of SDs for FCI can be prohibitively huge. Truncated CI (TCI) is an option, but it has caveats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EBD975-BB75-DBA2-4F26-9E2E6B3D6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6A8EA-B936-CAA7-64FD-C9F5C800D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891733"/>
            <a:ext cx="4419600" cy="4251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EF107C-4FB2-19A7-C41D-9F3D9D81FDA7}"/>
              </a:ext>
            </a:extLst>
          </p:cNvPr>
          <p:cNvSpPr txBox="1"/>
          <p:nvPr/>
        </p:nvSpPr>
        <p:spPr>
          <a:xfrm>
            <a:off x="152400" y="4684068"/>
            <a:ext cx="11612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Cramer, video 4.02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9B4431-F1EF-8758-8B89-BD5EDF3F8166}"/>
              </a:ext>
            </a:extLst>
          </p:cNvPr>
          <p:cNvSpPr/>
          <p:nvPr/>
        </p:nvSpPr>
        <p:spPr bwMode="auto">
          <a:xfrm>
            <a:off x="1313607" y="1047750"/>
            <a:ext cx="2191593" cy="2209800"/>
          </a:xfrm>
          <a:prstGeom prst="rect">
            <a:avLst/>
          </a:prstGeom>
          <a:solidFill>
            <a:srgbClr val="FFFF00">
              <a:alpha val="28000"/>
            </a:srgbClr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796DA8-BED5-3CCB-9EC6-2B07AF4932FF}"/>
              </a:ext>
            </a:extLst>
          </p:cNvPr>
          <p:cNvSpPr txBox="1"/>
          <p:nvPr/>
        </p:nvSpPr>
        <p:spPr>
          <a:xfrm>
            <a:off x="296306" y="3042106"/>
            <a:ext cx="8733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CISD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B59B395-53F6-D181-085B-91C7AE5C3E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90600" y="2952750"/>
            <a:ext cx="228600" cy="152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15BBC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6919DC6-17D3-5114-AB91-B0B2F80440B8}"/>
              </a:ext>
            </a:extLst>
          </p:cNvPr>
          <p:cNvSpPr txBox="1"/>
          <p:nvPr/>
        </p:nvSpPr>
        <p:spPr>
          <a:xfrm>
            <a:off x="5410201" y="1100854"/>
            <a:ext cx="37338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Issues of </a:t>
            </a:r>
            <a:r>
              <a:rPr kumimoji="0" lang="en-US" sz="1800" b="0" i="1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consistency</a:t>
            </a:r>
          </a:p>
          <a:p>
            <a:r>
              <a:rPr lang="en-US" sz="1800" kern="0" dirty="0">
                <a:solidFill>
                  <a:srgbClr val="015BBC"/>
                </a:solidFill>
                <a:latin typeface="+mn-lt"/>
              </a:rPr>
              <a:t> </a:t>
            </a:r>
            <a:r>
              <a:rPr lang="en-US" sz="1800" i="1" kern="0" dirty="0">
                <a:solidFill>
                  <a:srgbClr val="015BBC"/>
                </a:solidFill>
                <a:latin typeface="+mn-lt"/>
              </a:rPr>
              <a:t>E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(A+B) = </a:t>
            </a:r>
            <a:r>
              <a:rPr lang="en-US" sz="1800" i="1" kern="0" dirty="0">
                <a:solidFill>
                  <a:srgbClr val="015BBC"/>
                </a:solidFill>
                <a:latin typeface="+mn-lt"/>
              </a:rPr>
              <a:t>E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(A) + </a:t>
            </a:r>
            <a:r>
              <a:rPr lang="en-US" sz="1800" i="1" kern="0" dirty="0">
                <a:solidFill>
                  <a:srgbClr val="015BBC"/>
                </a:solidFill>
                <a:latin typeface="+mn-lt"/>
              </a:rPr>
              <a:t>E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(B) </a:t>
            </a:r>
            <a:r>
              <a:rPr lang="en-US" sz="1000" kern="0" dirty="0">
                <a:solidFill>
                  <a:srgbClr val="015BBC"/>
                </a:solidFill>
                <a:latin typeface="+mn-lt"/>
              </a:rPr>
              <a:t>(for noninteracting A&amp;B)</a:t>
            </a:r>
            <a:endParaRPr lang="en-US" sz="1800" kern="0" dirty="0">
              <a:solidFill>
                <a:srgbClr val="015BBC"/>
              </a:solidFill>
              <a:latin typeface="+mn-lt"/>
            </a:endParaRPr>
          </a:p>
          <a:p>
            <a:r>
              <a:rPr kumimoji="0" lang="en-US" sz="1800" b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</a:t>
            </a:r>
            <a:r>
              <a:rPr kumimoji="0" lang="en-US" sz="1800" b="0" i="1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extensivity</a:t>
            </a:r>
            <a:r>
              <a:rPr kumimoji="0" lang="en-US" sz="1800" b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endParaRPr lang="en-US" sz="2200" kern="0" dirty="0">
              <a:solidFill>
                <a:srgbClr val="015BBC"/>
              </a:solidFill>
              <a:latin typeface="+mn-lt"/>
            </a:endParaRPr>
          </a:p>
          <a:p>
            <a:endParaRPr kumimoji="0" lang="en-US" sz="2200" b="0" u="none" strike="noStrike" kern="0" cap="none" spc="0" normalizeH="0" baseline="0" noProof="0" dirty="0">
              <a:ln>
                <a:noFill/>
              </a:ln>
              <a:solidFill>
                <a:srgbClr val="015BB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kumimoji="0" lang="en-US" sz="1800" b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arise with TCI, related to inconsistent level of approximation for collected vs. separate molecules</a:t>
            </a:r>
          </a:p>
          <a:p>
            <a:endParaRPr kumimoji="0" lang="en-US" sz="1800" b="0" u="none" strike="noStrike" kern="0" cap="none" spc="0" normalizeH="0" baseline="0" noProof="0" dirty="0">
              <a:ln>
                <a:noFill/>
              </a:ln>
              <a:solidFill>
                <a:srgbClr val="015BB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en-US" sz="1800" kern="0" dirty="0">
                <a:solidFill>
                  <a:srgbClr val="015BBC"/>
                </a:solidFill>
                <a:latin typeface="+mn-lt"/>
              </a:rPr>
              <a:t>MCSCF </a:t>
            </a:r>
            <a:r>
              <a:rPr lang="en-US" sz="1200" kern="0" dirty="0">
                <a:solidFill>
                  <a:srgbClr val="015BBC"/>
                </a:solidFill>
                <a:latin typeface="+mn-lt"/>
              </a:rPr>
              <a:t>(multiconfiguration SCF)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 and MRCI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(multireference CI)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are compromise methods between simple TCI and FCI</a:t>
            </a:r>
            <a:endParaRPr lang="en-US" sz="20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EF0D16-0EF4-4E8E-8410-D189F1FC7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607" y="2117522"/>
            <a:ext cx="2877393" cy="37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17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44A6974-D59C-0B07-F2C8-B959FA217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458200" cy="895350"/>
          </a:xfrm>
        </p:spPr>
        <p:txBody>
          <a:bodyPr/>
          <a:lstStyle/>
          <a:p>
            <a:r>
              <a:rPr lang="en-US" dirty="0"/>
              <a:t>Total energy calculated for the ground state of H</a:t>
            </a:r>
            <a:r>
              <a:rPr lang="en-US" baseline="-25000" dirty="0"/>
              <a:t>2</a:t>
            </a:r>
            <a:r>
              <a:rPr lang="en-US" dirty="0"/>
              <a:t> at 0.741 </a:t>
            </a:r>
            <a:r>
              <a:rPr lang="en-US" dirty="0" err="1"/>
              <a:t>Å</a:t>
            </a:r>
            <a:r>
              <a:rPr lang="en-US" dirty="0"/>
              <a:t> internuclear separation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EF4937-764F-6F4D-A197-29BDDA3E81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E3AF7-5CE4-4C99-E8F0-BD9A9B2E0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895350"/>
            <a:ext cx="2551545" cy="4220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B4524A-D362-5B63-A578-A118F387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2351944"/>
            <a:ext cx="2609186" cy="21132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6C4360-3707-743A-5E9B-CE6AC1257D0E}"/>
              </a:ext>
            </a:extLst>
          </p:cNvPr>
          <p:cNvSpPr txBox="1"/>
          <p:nvPr/>
        </p:nvSpPr>
        <p:spPr>
          <a:xfrm>
            <a:off x="2072640" y="4857837"/>
            <a:ext cx="975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Autschbach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A1875-9209-C298-05C0-F1085BBD3F0A}"/>
              </a:ext>
            </a:extLst>
          </p:cNvPr>
          <p:cNvSpPr txBox="1"/>
          <p:nvPr/>
        </p:nvSpPr>
        <p:spPr>
          <a:xfrm>
            <a:off x="6400800" y="2294751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Error: 25 kcal/mol ~ 13,000 K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1871FF7-0CBD-ED7A-ED54-30A83CABC8FA}"/>
              </a:ext>
            </a:extLst>
          </p:cNvPr>
          <p:cNvCxnSpPr>
            <a:cxnSpLocks/>
          </p:cNvCxnSpPr>
          <p:nvPr/>
        </p:nvCxnSpPr>
        <p:spPr bwMode="auto">
          <a:xfrm>
            <a:off x="5562600" y="2442044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784DF13-9FAF-B2B5-F69B-931DF53E3D18}"/>
              </a:ext>
            </a:extLst>
          </p:cNvPr>
          <p:cNvSpPr txBox="1"/>
          <p:nvPr/>
        </p:nvSpPr>
        <p:spPr>
          <a:xfrm>
            <a:off x="6388872" y="3971151"/>
            <a:ext cx="2502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Error: 0.16 kcal/mol ~ 80 K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62D6A0D-24DE-99E6-2C03-0F47AC3B72A0}"/>
              </a:ext>
            </a:extLst>
          </p:cNvPr>
          <p:cNvCxnSpPr>
            <a:cxnSpLocks/>
          </p:cNvCxnSpPr>
          <p:nvPr/>
        </p:nvCxnSpPr>
        <p:spPr bwMode="auto">
          <a:xfrm>
            <a:off x="5550673" y="4118444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A1AE16B-4870-F617-6A7C-03A490A75243}"/>
              </a:ext>
            </a:extLst>
          </p:cNvPr>
          <p:cNvSpPr txBox="1"/>
          <p:nvPr/>
        </p:nvSpPr>
        <p:spPr>
          <a:xfrm>
            <a:off x="6388872" y="3146507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Error: 6.9 kcal/mol ~ 3500 K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3C4B317-F106-B792-8EB5-22520987FD0A}"/>
              </a:ext>
            </a:extLst>
          </p:cNvPr>
          <p:cNvCxnSpPr>
            <a:cxnSpLocks/>
          </p:cNvCxnSpPr>
          <p:nvPr/>
        </p:nvCxnSpPr>
        <p:spPr bwMode="auto">
          <a:xfrm>
            <a:off x="5550672" y="3293800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ECAFEE9-C90D-D6F6-B12E-F2AE4517846C}"/>
              </a:ext>
            </a:extLst>
          </p:cNvPr>
          <p:cNvSpPr txBox="1"/>
          <p:nvPr/>
        </p:nvSpPr>
        <p:spPr>
          <a:xfrm>
            <a:off x="6385839" y="4518548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Error: 4.5 kcal/mol ~ 2300 K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28EE515-2365-7732-9E9B-0E7CEEC0BCCC}"/>
              </a:ext>
            </a:extLst>
          </p:cNvPr>
          <p:cNvCxnSpPr>
            <a:cxnSpLocks/>
          </p:cNvCxnSpPr>
          <p:nvPr/>
        </p:nvCxnSpPr>
        <p:spPr bwMode="auto">
          <a:xfrm>
            <a:off x="5547639" y="4665841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9E4C927-D82F-7671-85A1-3B7DF21938BE}"/>
              </a:ext>
            </a:extLst>
          </p:cNvPr>
          <p:cNvSpPr txBox="1"/>
          <p:nvPr/>
        </p:nvSpPr>
        <p:spPr>
          <a:xfrm>
            <a:off x="6385839" y="4795547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Error: 0 kcal/mol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993AC97-B88A-9AC8-DD87-8EB50F2D28A4}"/>
              </a:ext>
            </a:extLst>
          </p:cNvPr>
          <p:cNvCxnSpPr>
            <a:cxnSpLocks/>
          </p:cNvCxnSpPr>
          <p:nvPr/>
        </p:nvCxnSpPr>
        <p:spPr bwMode="auto">
          <a:xfrm>
            <a:off x="5547639" y="4942840"/>
            <a:ext cx="838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7865302-5955-6BB7-4E0E-99B5D8A528EC}"/>
              </a:ext>
            </a:extLst>
          </p:cNvPr>
          <p:cNvCxnSpPr>
            <a:cxnSpLocks/>
            <a:endCxn id="27" idx="3"/>
          </p:cNvCxnSpPr>
          <p:nvPr/>
        </p:nvCxnSpPr>
        <p:spPr bwMode="auto">
          <a:xfrm flipH="1" flipV="1">
            <a:off x="2667000" y="4120714"/>
            <a:ext cx="370479" cy="275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none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89E96002-F1E4-F696-C1EA-C39E69AF6859}"/>
              </a:ext>
            </a:extLst>
          </p:cNvPr>
          <p:cNvSpPr/>
          <p:nvPr/>
        </p:nvSpPr>
        <p:spPr bwMode="auto">
          <a:xfrm>
            <a:off x="191655" y="3776259"/>
            <a:ext cx="2475345" cy="68891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667100A-2DBD-12D3-70E2-454A31709CE9}"/>
              </a:ext>
            </a:extLst>
          </p:cNvPr>
          <p:cNvSpPr txBox="1"/>
          <p:nvPr/>
        </p:nvSpPr>
        <p:spPr>
          <a:xfrm>
            <a:off x="6172200" y="1006487"/>
            <a:ext cx="28194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electrons!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10AC6D-DADB-7E13-CBF9-331D4DAF7FDC}"/>
              </a:ext>
            </a:extLst>
          </p:cNvPr>
          <p:cNvSpPr txBox="1"/>
          <p:nvPr/>
        </p:nvSpPr>
        <p:spPr>
          <a:xfrm>
            <a:off x="6153193" y="1374107"/>
            <a:ext cx="26750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kern="0" dirty="0">
                <a:solidFill>
                  <a:srgbClr val="015BBC"/>
                </a:solidFill>
                <a:latin typeface="+mn-lt"/>
              </a:rPr>
              <a:t>Note that energy of each H atom is −0.5 au, so binding energy is tabulated value +1</a:t>
            </a:r>
            <a:endParaRPr lang="en-US" sz="1600" dirty="0">
              <a:solidFill>
                <a:srgbClr val="015BB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7903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BE082-474A-0AF1-571D-5969259B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95350"/>
          </a:xfrm>
        </p:spPr>
        <p:txBody>
          <a:bodyPr/>
          <a:lstStyle/>
          <a:p>
            <a:r>
              <a:rPr lang="en-US" i="1" dirty="0"/>
              <a:t>Coupled Cluster</a:t>
            </a:r>
            <a:r>
              <a:rPr lang="en-US" dirty="0"/>
              <a:t> (CC) methods group SD excitations to allow focus on more highly correlated electrons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9023D-1820-BAC2-28B3-0B1C25BC11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C890F7-EC0A-3211-632D-B768A7817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</a:t>
            </a:r>
            <a:r>
              <a:rPr lang="en-US" i="1" dirty="0"/>
              <a:t>N-</a:t>
            </a:r>
            <a:r>
              <a:rPr lang="en-US" dirty="0"/>
              <a:t>tuple SD sum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Define operators </a:t>
            </a:r>
          </a:p>
          <a:p>
            <a:endParaRPr lang="en-US" dirty="0"/>
          </a:p>
          <a:p>
            <a:r>
              <a:rPr lang="en-US" dirty="0"/>
              <a:t>Given a complete 1-particle basis, exact wavefunction of </a:t>
            </a:r>
            <a:r>
              <a:rPr lang="en-US" i="1" dirty="0"/>
              <a:t>N</a:t>
            </a:r>
            <a:r>
              <a:rPr lang="en-US" dirty="0"/>
              <a:t>-electron system generated from a reference </a:t>
            </a:r>
            <a:r>
              <a:rPr lang="el-GR" dirty="0"/>
              <a:t>Φ</a:t>
            </a:r>
            <a:r>
              <a:rPr lang="en-US" baseline="-25000" dirty="0"/>
              <a:t>0</a:t>
            </a:r>
            <a:r>
              <a:rPr lang="en-US" dirty="0"/>
              <a:t> via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A7E98A-D93E-32FE-099D-6362A5F62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81150"/>
            <a:ext cx="7772400" cy="7820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A34306-C3AF-DF85-FE5F-424A48236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669074"/>
            <a:ext cx="5181600" cy="8271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295AF9-3F1F-0C71-2C11-8D71F529E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940" y="4278290"/>
            <a:ext cx="5791200" cy="76333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0B7086-604C-933F-002A-2DAC1D12852B}"/>
              </a:ext>
            </a:extLst>
          </p:cNvPr>
          <p:cNvSpPr txBox="1"/>
          <p:nvPr/>
        </p:nvSpPr>
        <p:spPr>
          <a:xfrm>
            <a:off x="6324600" y="2294751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Cluster amplitudes, TBD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D53FB4-F205-91ED-D1A5-2F21B08442D3}"/>
              </a:ext>
            </a:extLst>
          </p:cNvPr>
          <p:cNvCxnSpPr>
            <a:cxnSpLocks/>
          </p:cNvCxnSpPr>
          <p:nvPr/>
        </p:nvCxnSpPr>
        <p:spPr bwMode="auto">
          <a:xfrm flipH="1">
            <a:off x="6019800" y="2474426"/>
            <a:ext cx="304800" cy="3359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18034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A266D-F1F6-14E3-E20A-46279FE77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Unlike TCI, truncation of CC framework can maintain size extensivity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E18E32-7477-24C0-E2A9-7CDD92E58F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49AA8-ADB1-251D-0435-8F3D688A4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Full CC is just as unwieldy as FCI</a:t>
            </a:r>
          </a:p>
          <a:p>
            <a:r>
              <a:rPr lang="en-US" dirty="0"/>
              <a:t>Cluster operator is truncated to make approach tractable</a:t>
            </a:r>
          </a:p>
          <a:p>
            <a:pPr lvl="1"/>
            <a:r>
              <a:rPr lang="en-US" dirty="0"/>
              <a:t>E.g., CCSD (coupled cluster singles doubles)</a:t>
            </a:r>
          </a:p>
          <a:p>
            <a:pPr lvl="1"/>
            <a:endParaRPr lang="en-US" dirty="0"/>
          </a:p>
          <a:p>
            <a:r>
              <a:rPr lang="en-US" dirty="0"/>
              <a:t>Using exponential of operator makes approach size extensive</a:t>
            </a:r>
          </a:p>
          <a:p>
            <a:pPr lvl="1"/>
            <a:r>
              <a:rPr lang="en-US" dirty="0"/>
              <a:t>E.g., in CCSD, triple and quadruple excitations are still present, via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077C63-5E58-7A64-27AA-1D65F4146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574953"/>
            <a:ext cx="1676400" cy="36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3AE615-C308-7C11-DC17-62CEB9518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867150"/>
            <a:ext cx="165141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84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687DD-DF59-5A09-9B69-BFC56A699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of CC equations does not rely on the variation principle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A41CC-443E-0AA3-9B4B-16068284EC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2AE83C-8FBB-7EB0-DDC8-FF6C3CEBA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47443"/>
            <a:ext cx="8763000" cy="3581400"/>
          </a:xfrm>
        </p:spPr>
        <p:txBody>
          <a:bodyPr/>
          <a:lstStyle/>
          <a:p>
            <a:r>
              <a:rPr lang="en-US" dirty="0"/>
              <a:t>Schrödinger equation for CC wavefunction</a:t>
            </a:r>
          </a:p>
          <a:p>
            <a:r>
              <a:rPr lang="en-US" dirty="0"/>
              <a:t>Apply inverse of exponential operator to each side</a:t>
            </a:r>
            <a:br>
              <a:rPr lang="en-US" dirty="0"/>
            </a:br>
            <a:endParaRPr lang="en-US" dirty="0"/>
          </a:p>
          <a:p>
            <a:r>
              <a:rPr lang="en-US" dirty="0"/>
              <a:t>Energy from:</a:t>
            </a:r>
          </a:p>
          <a:p>
            <a:r>
              <a:rPr lang="en-US" dirty="0"/>
              <a:t>Cluster amplitudes (</a:t>
            </a:r>
            <a:r>
              <a:rPr lang="en-US" i="1" dirty="0"/>
              <a:t>t</a:t>
            </a:r>
            <a:r>
              <a:rPr lang="en-US" dirty="0"/>
              <a:t> coefficients defining </a:t>
            </a:r>
            <a:r>
              <a:rPr lang="el-GR" dirty="0"/>
              <a:t>τ</a:t>
            </a:r>
            <a:r>
              <a:rPr lang="en-US" dirty="0"/>
              <a:t> operators) use, for example                                     (similar for other SDs)</a:t>
            </a:r>
          </a:p>
          <a:p>
            <a:pPr lvl="1"/>
            <a:r>
              <a:rPr lang="en-US" dirty="0"/>
              <a:t>Leads to set of nonlinear equations for amplitudes in terms of 1- and 2-electron integrals</a:t>
            </a:r>
          </a:p>
          <a:p>
            <a:pPr lvl="1"/>
            <a:r>
              <a:rPr lang="en-US" dirty="0"/>
              <a:t>Solved iteratively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414F0B-4C95-CD75-DE6B-55559A9DC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954187"/>
            <a:ext cx="2324100" cy="419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BE050B-1587-8AEE-4548-19B4505C8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56447"/>
            <a:ext cx="2501900" cy="419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1F0AB3-12DE-A9F8-EB10-19427AD9A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2550" y="2427640"/>
            <a:ext cx="5397500" cy="584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7B2976-0155-771F-FD8E-0166B967A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3438869"/>
            <a:ext cx="2743200" cy="46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47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D4A08-1FB0-B8BE-4339-9E980E91F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Perturbation theory treats an intractable system by focusing on how it differs from a tractable one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C66BCD-B443-2463-8105-3768E4E5A2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44F3DF-02B1-12CB-63D1-5B4297CDB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general approach that is used in every field of science and engineering</a:t>
            </a:r>
          </a:p>
          <a:p>
            <a:r>
              <a:rPr lang="en-US" dirty="0"/>
              <a:t>Sometimes the difference is exactly what’s wanted</a:t>
            </a:r>
          </a:p>
          <a:p>
            <a:r>
              <a:rPr lang="en-US" dirty="0"/>
              <a:t>In molecular modeling, there are many examples</a:t>
            </a:r>
          </a:p>
          <a:p>
            <a:pPr lvl="1"/>
            <a:r>
              <a:rPr lang="en-US" dirty="0"/>
              <a:t>With/without electric or magnetic field</a:t>
            </a:r>
          </a:p>
          <a:p>
            <a:pPr lvl="1"/>
            <a:r>
              <a:rPr lang="en-US" dirty="0"/>
              <a:t>With/without spin coupling</a:t>
            </a:r>
          </a:p>
          <a:p>
            <a:pPr lvl="1"/>
            <a:r>
              <a:rPr lang="en-US" dirty="0"/>
              <a:t>Movement of an atom to get a force constant</a:t>
            </a:r>
          </a:p>
          <a:p>
            <a:pPr lvl="1"/>
            <a:r>
              <a:rPr lang="en-US" dirty="0"/>
              <a:t>With/without electron correlation </a:t>
            </a:r>
            <a:r>
              <a:rPr lang="en-US" dirty="0">
                <a:sym typeface="Wingdings" pitchFamily="2" charset="2"/>
              </a:rPr>
              <a:t> our application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728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73CE7-FB54-4846-0740-13F03B2C5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95350"/>
          </a:xfrm>
        </p:spPr>
        <p:txBody>
          <a:bodyPr/>
          <a:lstStyle/>
          <a:p>
            <a:r>
              <a:rPr lang="en-US" dirty="0"/>
              <a:t>Cast all quantities as a series in some (small) parameter, relative to reference </a:t>
            </a:r>
            <a:r>
              <a:rPr lang="en-US" baseline="30000" dirty="0"/>
              <a:t>(0)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4E4E9D-EEBE-F66A-7DAD-C67A887183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C9AF6-9713-2783-FB2C-163401284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Series for Hamiltonian, wavefunction, and energy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819A-558D-9CA6-314A-41DDC0FB2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04950"/>
            <a:ext cx="7772400" cy="231071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8C8D2D-7CDF-624E-4759-28C2340BEB69}"/>
              </a:ext>
            </a:extLst>
          </p:cNvPr>
          <p:cNvCxnSpPr/>
          <p:nvPr/>
        </p:nvCxnSpPr>
        <p:spPr bwMode="auto">
          <a:xfrm flipH="1">
            <a:off x="5257800" y="1504950"/>
            <a:ext cx="228600" cy="68580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A0F49F1-0952-1641-70D2-3B0D884B83E5}"/>
              </a:ext>
            </a:extLst>
          </p:cNvPr>
          <p:cNvSpPr txBox="1"/>
          <p:nvPr/>
        </p:nvSpPr>
        <p:spPr>
          <a:xfrm>
            <a:off x="4800600" y="2156876"/>
            <a:ext cx="411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truncate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here without approximation, defining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 baseline="30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lang="en-US" sz="12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082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9379-E475-E928-3743-F1CD319A9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82000" cy="895350"/>
          </a:xfrm>
        </p:spPr>
        <p:txBody>
          <a:bodyPr/>
          <a:lstStyle/>
          <a:p>
            <a:r>
              <a:rPr lang="en-US" dirty="0"/>
              <a:t>Insert in SE and collect terms of the same order to generate new equations for coefficients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6A6736-5495-0B4F-C5A8-3A6CEE939F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C60B70-D23A-28A4-F02E-B5F3ED8B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Collected terms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6CAF25-992F-34EC-B8C4-58B5E68BB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94785"/>
            <a:ext cx="1447800" cy="419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63210E-8FDE-AA6F-6332-E93912FC47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0187" y="971550"/>
            <a:ext cx="4437613" cy="2711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609E42-D7DC-86C2-DEFC-10BD3CD63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04" y="1652882"/>
            <a:ext cx="3759200" cy="1600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B9DB25-7B45-981C-D466-B20E1D0B46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724020"/>
            <a:ext cx="7772400" cy="141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68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AB261-043A-A67C-0148-C06E26C9B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get first-order energy correction, project </a:t>
            </a:r>
            <a:r>
              <a:rPr lang="el-GR" dirty="0"/>
              <a:t>λ</a:t>
            </a:r>
            <a:r>
              <a:rPr lang="en-US" baseline="30000" dirty="0"/>
              <a:t>1</a:t>
            </a:r>
            <a:r>
              <a:rPr lang="en-US" dirty="0"/>
              <a:t> equation on </a:t>
            </a:r>
            <a:r>
              <a:rPr lang="el-GR" dirty="0"/>
              <a:t>Φ</a:t>
            </a:r>
            <a:r>
              <a:rPr lang="en-US" baseline="-25000" dirty="0"/>
              <a:t>0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D85950-9D31-8322-B174-0E257ECC56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C7600-0382-3BA1-2A33-5A2DA4829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Result is known as </a:t>
            </a:r>
            <a:r>
              <a:rPr lang="en-US" i="1" dirty="0"/>
              <a:t>Hellmann-Feynman theorem</a:t>
            </a:r>
          </a:p>
          <a:p>
            <a:r>
              <a:rPr lang="en-US" dirty="0"/>
              <a:t>Equation for the 2</a:t>
            </a:r>
            <a:r>
              <a:rPr lang="en-US" baseline="30000" dirty="0"/>
              <a:t>nd</a:t>
            </a:r>
            <a:r>
              <a:rPr lang="en-US" dirty="0"/>
              <a:t>-order term can be written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4A463C-E5FB-518B-60EC-9ADC0275E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76350"/>
            <a:ext cx="7772400" cy="180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98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2B5D8-AEEE-7D66-BE30-1761D9A25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Moller-</a:t>
            </a:r>
            <a:r>
              <a:rPr lang="en-US" dirty="0" err="1"/>
              <a:t>Plesset</a:t>
            </a:r>
            <a:r>
              <a:rPr lang="en-US" dirty="0"/>
              <a:t> (MP) theory uses perturbation theory to introduce electron correlation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08A78B-8C45-9CF3-9354-2F6A518F40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7842B-56FC-7AF2-F026-1DCEED72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First-order theory (MP1) yields just the HF energy</a:t>
            </a:r>
          </a:p>
          <a:p>
            <a:r>
              <a:rPr lang="en-US" dirty="0"/>
              <a:t>Second-order theory uses CI wavefunctions to represent perturbations to </a:t>
            </a:r>
            <a:r>
              <a:rPr lang="el-GR" dirty="0"/>
              <a:t>Φ</a:t>
            </a:r>
            <a:r>
              <a:rPr lang="en-US" baseline="30000" dirty="0"/>
              <a:t>(0)</a:t>
            </a:r>
            <a:r>
              <a:rPr lang="en-US" dirty="0"/>
              <a:t>.  Result for correlation energy is: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0B87B2-04AC-6802-BC45-44F7E01DC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123950"/>
            <a:ext cx="6400800" cy="88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113DE3-3571-D6C3-275C-A7BE6159812F}"/>
              </a:ext>
            </a:extLst>
          </p:cNvPr>
          <p:cNvSpPr txBox="1"/>
          <p:nvPr/>
        </p:nvSpPr>
        <p:spPr>
          <a:xfrm>
            <a:off x="7086600" y="1793761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SCF HF 2-electron energy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7ED5828-A51B-5BBD-2811-500D13C6E8B9}"/>
              </a:ext>
            </a:extLst>
          </p:cNvPr>
          <p:cNvCxnSpPr>
            <a:cxnSpLocks/>
            <a:stCxn id="7" idx="1"/>
          </p:cNvCxnSpPr>
          <p:nvPr/>
        </p:nvCxnSpPr>
        <p:spPr bwMode="auto">
          <a:xfrm flipH="1" flipV="1">
            <a:off x="6637621" y="1666123"/>
            <a:ext cx="448979" cy="2661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E697F835-A9D6-2ABE-E09A-A056C39BB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779936"/>
            <a:ext cx="4597400" cy="12192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3FE5F0-5E7D-7C61-F4A8-82FD410740EA}"/>
              </a:ext>
            </a:extLst>
          </p:cNvPr>
          <p:cNvSpPr txBox="1"/>
          <p:nvPr/>
        </p:nvSpPr>
        <p:spPr>
          <a:xfrm>
            <a:off x="6553200" y="388105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i,j,a,b</a:t>
            </a:r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the swapped orbitals, with energies </a:t>
            </a:r>
            <a:r>
              <a:rPr lang="el-GR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</a:t>
            </a:r>
            <a:r>
              <a:rPr lang="en-US" sz="16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en-US" sz="16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41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7BFD2E-E58E-3B0E-B7D5-DEBD4EBD0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8458200" cy="895350"/>
          </a:xfrm>
        </p:spPr>
        <p:txBody>
          <a:bodyPr/>
          <a:lstStyle/>
          <a:p>
            <a:r>
              <a:rPr lang="en-US" dirty="0"/>
              <a:t>Electron correlation is essential for accurate electronic structure, yet is neglected by HF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6EAA4-195A-634D-D6CA-201839D998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9533F5-1170-0D26-3AD0-6599335E4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Summary of HF formulas</a:t>
            </a:r>
          </a:p>
          <a:p>
            <a:endParaRPr lang="en-US" dirty="0"/>
          </a:p>
          <a:p>
            <a:r>
              <a:rPr lang="en-US" dirty="0"/>
              <a:t>Two applications using infinite basis-set limit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29E866-59A9-754C-B976-763635C5A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307" y="1589559"/>
            <a:ext cx="1358900" cy="35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4D16DD-5097-7DEC-0E2A-E7FD92623A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561733"/>
            <a:ext cx="2260600" cy="50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D9775C-B43A-D09F-0294-E64DC08A3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4594" y="1659699"/>
            <a:ext cx="3513812" cy="516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0421BB-B9BA-D42D-6574-9F633D2BF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0681" y="1140417"/>
            <a:ext cx="3513812" cy="5192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AFD8A5-9019-EF5D-1622-87A39F272839}"/>
              </a:ext>
            </a:extLst>
          </p:cNvPr>
          <p:cNvSpPr txBox="1"/>
          <p:nvPr/>
        </p:nvSpPr>
        <p:spPr>
          <a:xfrm>
            <a:off x="861306" y="2730763"/>
            <a:ext cx="233909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Hydrogen atom</a:t>
            </a:r>
          </a:p>
          <a:p>
            <a:r>
              <a:rPr lang="en-US" sz="2200" kern="0" dirty="0">
                <a:solidFill>
                  <a:srgbClr val="015BBC"/>
                </a:solidFill>
                <a:latin typeface="+mn-lt"/>
              </a:rPr>
              <a:t>1 electron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04FD88D-AE6C-A496-6B2E-F90AD575B145}"/>
              </a:ext>
            </a:extLst>
          </p:cNvPr>
          <p:cNvSpPr/>
          <p:nvPr/>
        </p:nvSpPr>
        <p:spPr bwMode="auto">
          <a:xfrm>
            <a:off x="533400" y="3867150"/>
            <a:ext cx="838200" cy="8382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E82C023-2B33-B32C-841C-AE3D32D9D329}"/>
              </a:ext>
            </a:extLst>
          </p:cNvPr>
          <p:cNvSpPr/>
          <p:nvPr/>
        </p:nvSpPr>
        <p:spPr bwMode="auto">
          <a:xfrm>
            <a:off x="4299626" y="3785936"/>
            <a:ext cx="1001948" cy="100194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1B2395-B0C3-331F-85B3-E0A4D35A88E9}"/>
              </a:ext>
            </a:extLst>
          </p:cNvPr>
          <p:cNvSpPr txBox="1"/>
          <p:nvPr/>
        </p:nvSpPr>
        <p:spPr>
          <a:xfrm>
            <a:off x="4419600" y="2832498"/>
            <a:ext cx="233909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Helium atom</a:t>
            </a:r>
          </a:p>
          <a:p>
            <a:r>
              <a:rPr lang="en-US" sz="2200" kern="0" dirty="0">
                <a:solidFill>
                  <a:srgbClr val="015BBC"/>
                </a:solidFill>
                <a:latin typeface="+mn-lt"/>
              </a:rPr>
              <a:t>2 electrons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3EC5BE-750F-2016-08F1-C52DFE843CD8}"/>
              </a:ext>
            </a:extLst>
          </p:cNvPr>
          <p:cNvSpPr txBox="1"/>
          <p:nvPr/>
        </p:nvSpPr>
        <p:spPr>
          <a:xfrm>
            <a:off x="1600200" y="3822399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19125" algn="l"/>
              </a:tabLst>
            </a:pPr>
            <a:r>
              <a:rPr lang="en-US" sz="1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8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HF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= −0.500 00 au</a:t>
            </a:r>
          </a:p>
          <a:p>
            <a:pPr>
              <a:tabLst>
                <a:tab pos="619125" algn="l"/>
              </a:tabLst>
            </a:pPr>
            <a:r>
              <a:rPr lang="en-US" sz="1800" i="1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800" baseline="-25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exact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−0.500 00 au</a:t>
            </a:r>
            <a:endParaRPr lang="en-US" sz="18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FFF935-A2DF-5DA1-1F2A-D6772B825D68}"/>
              </a:ext>
            </a:extLst>
          </p:cNvPr>
          <p:cNvSpPr txBox="1"/>
          <p:nvPr/>
        </p:nvSpPr>
        <p:spPr>
          <a:xfrm>
            <a:off x="5511800" y="3822399"/>
            <a:ext cx="355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19125" algn="l"/>
              </a:tabLst>
            </a:pPr>
            <a:r>
              <a:rPr lang="en-US" sz="1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8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HF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= −2.861 68 au</a:t>
            </a:r>
          </a:p>
          <a:p>
            <a:pPr>
              <a:tabLst>
                <a:tab pos="619125" algn="l"/>
              </a:tabLst>
            </a:pPr>
            <a:r>
              <a:rPr lang="en-US" sz="1800" i="1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800" baseline="-250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exact</a:t>
            </a:r>
            <a:r>
              <a:rPr lang="en-US" sz="1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−2.903 72 au</a:t>
            </a:r>
          </a:p>
          <a:p>
            <a:pPr>
              <a:tabLst>
                <a:tab pos="619125" algn="l"/>
              </a:tabLst>
            </a:pP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en-US" sz="18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0.04204 au</a:t>
            </a:r>
          </a:p>
          <a:p>
            <a:pPr>
              <a:tabLst>
                <a:tab pos="619125" algn="l"/>
              </a:tabLst>
            </a:pPr>
            <a:r>
              <a:rPr lang="en-US" sz="18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26.4 kcal/mol ~ 13 000 K </a:t>
            </a:r>
            <a:endParaRPr lang="en-US" sz="18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65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39AE-2073-386A-654E-306597F8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of methods is balanced against computational cost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83E804-AB10-69E3-BF4F-9A2A80C066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E04F49-81BE-03AC-056E-5A4529456D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60"/>
          <a:stretch/>
        </p:blipFill>
        <p:spPr>
          <a:xfrm>
            <a:off x="1143000" y="819150"/>
            <a:ext cx="5940734" cy="43243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7B1F9B-C5E4-F3F6-3ACD-0E66FFA98E87}"/>
              </a:ext>
            </a:extLst>
          </p:cNvPr>
          <p:cNvSpPr txBox="1"/>
          <p:nvPr/>
        </p:nvSpPr>
        <p:spPr>
          <a:xfrm>
            <a:off x="152400" y="4684068"/>
            <a:ext cx="11612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Cramer, video 4.03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E43479-37B4-8D81-49D0-74C5304D273E}"/>
              </a:ext>
            </a:extLst>
          </p:cNvPr>
          <p:cNvCxnSpPr>
            <a:cxnSpLocks/>
          </p:cNvCxnSpPr>
          <p:nvPr/>
        </p:nvCxnSpPr>
        <p:spPr bwMode="auto">
          <a:xfrm>
            <a:off x="2743200" y="3638550"/>
            <a:ext cx="304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6BF556-16EF-48A3-D1C8-2C9388B76E21}"/>
              </a:ext>
            </a:extLst>
          </p:cNvPr>
          <p:cNvCxnSpPr>
            <a:cxnSpLocks/>
          </p:cNvCxnSpPr>
          <p:nvPr/>
        </p:nvCxnSpPr>
        <p:spPr bwMode="auto">
          <a:xfrm>
            <a:off x="3446533" y="3867150"/>
            <a:ext cx="515867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8B5E754-5EE6-BBB4-18C7-E0CD3BA80C28}"/>
              </a:ext>
            </a:extLst>
          </p:cNvPr>
          <p:cNvCxnSpPr>
            <a:cxnSpLocks/>
          </p:cNvCxnSpPr>
          <p:nvPr/>
        </p:nvCxnSpPr>
        <p:spPr bwMode="auto">
          <a:xfrm>
            <a:off x="3048000" y="4171950"/>
            <a:ext cx="515867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081591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BEEA5-C289-6BB3-C80B-B2B7AF62E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58A91-BE4F-F0A7-6FFA-576146B51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6" name="Picture 2" descr="April and May 2024 Calendar">
            <a:extLst>
              <a:ext uri="{FF2B5EF4-FFF2-40B4-BE49-F238E27FC236}">
                <a16:creationId xmlns:a16="http://schemas.microsoft.com/office/drawing/2014/main" id="{29599E76-14AA-3543-9424-D51ECEA99F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55"/>
          <a:stretch/>
        </p:blipFill>
        <p:spPr bwMode="auto">
          <a:xfrm>
            <a:off x="-1" y="1352550"/>
            <a:ext cx="4583489" cy="290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April and May 2024 Calendar">
            <a:extLst>
              <a:ext uri="{FF2B5EF4-FFF2-40B4-BE49-F238E27FC236}">
                <a16:creationId xmlns:a16="http://schemas.microsoft.com/office/drawing/2014/main" id="{8D794FF4-B1C1-5269-ED0E-59210570B3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9" b="11306"/>
          <a:stretch/>
        </p:blipFill>
        <p:spPr bwMode="auto">
          <a:xfrm>
            <a:off x="4552637" y="1352550"/>
            <a:ext cx="4563041" cy="289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9ADC333-D425-BBAE-C030-F5089B5A0247}"/>
              </a:ext>
            </a:extLst>
          </p:cNvPr>
          <p:cNvSpPr/>
          <p:nvPr/>
        </p:nvSpPr>
        <p:spPr bwMode="auto">
          <a:xfrm>
            <a:off x="1499724" y="1709274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11DBCA5-730B-6553-385C-5F3B45660D17}"/>
              </a:ext>
            </a:extLst>
          </p:cNvPr>
          <p:cNvSpPr/>
          <p:nvPr/>
        </p:nvSpPr>
        <p:spPr bwMode="auto">
          <a:xfrm>
            <a:off x="304800" y="2190750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8251106-BC74-45C7-FD77-2208601DE018}"/>
              </a:ext>
            </a:extLst>
          </p:cNvPr>
          <p:cNvGrpSpPr/>
          <p:nvPr/>
        </p:nvGrpSpPr>
        <p:grpSpPr>
          <a:xfrm>
            <a:off x="308160" y="2199352"/>
            <a:ext cx="1575924" cy="786276"/>
            <a:chOff x="457200" y="1861674"/>
            <a:chExt cx="1575924" cy="78627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D766A43-DF69-97BC-0938-CF0C51F0DDC2}"/>
                </a:ext>
              </a:extLst>
            </p:cNvPr>
            <p:cNvSpPr/>
            <p:nvPr/>
          </p:nvSpPr>
          <p:spPr bwMode="auto">
            <a:xfrm>
              <a:off x="1652124" y="1861674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0C5D7D9-E6D9-F401-68A0-AAA3F65B74A2}"/>
                </a:ext>
              </a:extLst>
            </p:cNvPr>
            <p:cNvSpPr/>
            <p:nvPr/>
          </p:nvSpPr>
          <p:spPr bwMode="auto">
            <a:xfrm>
              <a:off x="457200" y="2343150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65FB68-2EF0-FC90-32B1-E07147EB6216}"/>
              </a:ext>
            </a:extLst>
          </p:cNvPr>
          <p:cNvGrpSpPr/>
          <p:nvPr/>
        </p:nvGrpSpPr>
        <p:grpSpPr>
          <a:xfrm>
            <a:off x="304800" y="2689430"/>
            <a:ext cx="1575924" cy="786276"/>
            <a:chOff x="457200" y="1861674"/>
            <a:chExt cx="1575924" cy="78627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24B1B5E-547F-451D-F077-EF93E492769A}"/>
                </a:ext>
              </a:extLst>
            </p:cNvPr>
            <p:cNvSpPr/>
            <p:nvPr/>
          </p:nvSpPr>
          <p:spPr bwMode="auto">
            <a:xfrm>
              <a:off x="1652124" y="1861674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22E2471-2C31-C2E4-8F41-D109D744463E}"/>
                </a:ext>
              </a:extLst>
            </p:cNvPr>
            <p:cNvSpPr/>
            <p:nvPr/>
          </p:nvSpPr>
          <p:spPr bwMode="auto">
            <a:xfrm>
              <a:off x="457200" y="2343150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70BFFD2-23A2-9DD3-49FB-70D5CB980A7F}"/>
              </a:ext>
            </a:extLst>
          </p:cNvPr>
          <p:cNvGrpSpPr/>
          <p:nvPr/>
        </p:nvGrpSpPr>
        <p:grpSpPr>
          <a:xfrm>
            <a:off x="310869" y="3179508"/>
            <a:ext cx="1575924" cy="786276"/>
            <a:chOff x="457200" y="1861674"/>
            <a:chExt cx="1575924" cy="78627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9D0D524-A92C-78D9-71F5-58B69B4A103C}"/>
                </a:ext>
              </a:extLst>
            </p:cNvPr>
            <p:cNvSpPr/>
            <p:nvPr/>
          </p:nvSpPr>
          <p:spPr bwMode="auto">
            <a:xfrm>
              <a:off x="1652124" y="1861674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4A5EE0E-ED4C-2318-7704-966C92D47D60}"/>
                </a:ext>
              </a:extLst>
            </p:cNvPr>
            <p:cNvSpPr/>
            <p:nvPr/>
          </p:nvSpPr>
          <p:spPr bwMode="auto">
            <a:xfrm>
              <a:off x="457200" y="2343150"/>
              <a:ext cx="381000" cy="304800"/>
            </a:xfrm>
            <a:prstGeom prst="ellipse">
              <a:avLst/>
            </a:prstGeom>
            <a:noFill/>
            <a:ln w="2857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3A3DDDCA-F540-B503-64C6-92048C3318DF}"/>
              </a:ext>
            </a:extLst>
          </p:cNvPr>
          <p:cNvSpPr/>
          <p:nvPr/>
        </p:nvSpPr>
        <p:spPr bwMode="auto">
          <a:xfrm>
            <a:off x="6052362" y="1677921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FCB2878-644D-1979-4E19-3A37D84F7706}"/>
              </a:ext>
            </a:extLst>
          </p:cNvPr>
          <p:cNvSpPr/>
          <p:nvPr/>
        </p:nvSpPr>
        <p:spPr bwMode="auto">
          <a:xfrm>
            <a:off x="4852043" y="2190750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85A0E1C-408C-777E-5190-08A3FDC33533}"/>
              </a:ext>
            </a:extLst>
          </p:cNvPr>
          <p:cNvSpPr/>
          <p:nvPr/>
        </p:nvSpPr>
        <p:spPr bwMode="auto">
          <a:xfrm>
            <a:off x="7249332" y="2190750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015BB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9A9F40-EB24-8434-26DD-415504EA1727}"/>
              </a:ext>
            </a:extLst>
          </p:cNvPr>
          <p:cNvSpPr txBox="1"/>
          <p:nvPr/>
        </p:nvSpPr>
        <p:spPr>
          <a:xfrm>
            <a:off x="6934200" y="2504152"/>
            <a:ext cx="16764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5BBC"/>
                </a:solidFill>
              </a:rPr>
              <a:t>Final exam</a:t>
            </a:r>
          </a:p>
          <a:p>
            <a:r>
              <a:rPr lang="en-US" sz="1600" b="1" dirty="0">
                <a:solidFill>
                  <a:srgbClr val="015BBC"/>
                </a:solidFill>
              </a:rPr>
              <a:t>7:15 – 9:15 pm</a:t>
            </a:r>
          </a:p>
          <a:p>
            <a:r>
              <a:rPr lang="en-US" sz="1600" b="1" dirty="0">
                <a:solidFill>
                  <a:srgbClr val="015BBC"/>
                </a:solidFill>
              </a:rPr>
              <a:t>Baldy 105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598D27-F367-5F7D-0F27-C1EC73C18452}"/>
              </a:ext>
            </a:extLst>
          </p:cNvPr>
          <p:cNvSpPr txBox="1"/>
          <p:nvPr/>
        </p:nvSpPr>
        <p:spPr>
          <a:xfrm>
            <a:off x="4546568" y="1569286"/>
            <a:ext cx="14150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rgbClr val="FFC000"/>
                </a:solidFill>
              </a:rPr>
              <a:t>Oral presentations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7DFCD7F-7EB2-DB2C-5C1B-72936F2967F2}"/>
              </a:ext>
            </a:extLst>
          </p:cNvPr>
          <p:cNvSpPr/>
          <p:nvPr/>
        </p:nvSpPr>
        <p:spPr bwMode="auto">
          <a:xfrm>
            <a:off x="2690011" y="2702074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015BB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513C74-BF76-B047-D2E6-8A6725FE40B2}"/>
              </a:ext>
            </a:extLst>
          </p:cNvPr>
          <p:cNvSpPr txBox="1"/>
          <p:nvPr/>
        </p:nvSpPr>
        <p:spPr>
          <a:xfrm>
            <a:off x="2649919" y="3021081"/>
            <a:ext cx="11800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5BBC"/>
                </a:solidFill>
              </a:rPr>
              <a:t>Project 1C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6F002C-67C8-4304-DCCA-3C68B534021C}"/>
              </a:ext>
            </a:extLst>
          </p:cNvPr>
          <p:cNvSpPr txBox="1"/>
          <p:nvPr/>
        </p:nvSpPr>
        <p:spPr>
          <a:xfrm>
            <a:off x="5661277" y="2482367"/>
            <a:ext cx="11800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15BBC"/>
                </a:solidFill>
              </a:rPr>
              <a:t>Project 1D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2A046B-338E-C184-750F-560F07BB223F}"/>
              </a:ext>
            </a:extLst>
          </p:cNvPr>
          <p:cNvSpPr txBox="1"/>
          <p:nvPr/>
        </p:nvSpPr>
        <p:spPr>
          <a:xfrm>
            <a:off x="812239" y="3518379"/>
            <a:ext cx="87798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9900"/>
                </a:solidFill>
              </a:rPr>
              <a:t>ML lectures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D30DF2-DF22-9717-BCA4-FD5F225D127E}"/>
              </a:ext>
            </a:extLst>
          </p:cNvPr>
          <p:cNvSpPr txBox="1"/>
          <p:nvPr/>
        </p:nvSpPr>
        <p:spPr>
          <a:xfrm>
            <a:off x="-1" y="1830860"/>
            <a:ext cx="11800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No class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54CD56F-284E-C285-FB4E-96F1F9C7344C}"/>
              </a:ext>
            </a:extLst>
          </p:cNvPr>
          <p:cNvSpPr/>
          <p:nvPr/>
        </p:nvSpPr>
        <p:spPr bwMode="auto">
          <a:xfrm>
            <a:off x="6052362" y="2190750"/>
            <a:ext cx="381000" cy="304800"/>
          </a:xfrm>
          <a:prstGeom prst="ellipse">
            <a:avLst/>
          </a:prstGeom>
          <a:noFill/>
          <a:ln w="28575" cap="flat" cmpd="sng" algn="ctr">
            <a:solidFill>
              <a:srgbClr val="015BB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672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915400" cy="4171950"/>
          </a:xfrm>
        </p:spPr>
        <p:txBody>
          <a:bodyPr/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Autschbach, Chapter 20, 22.1-22.4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Cramer</a:t>
            </a:r>
          </a:p>
          <a:p>
            <a:pPr lvl="1"/>
            <a:r>
              <a:rPr lang="en-US" dirty="0">
                <a:latin typeface="Helvetica Neue" panose="02000503000000020004" pitchFamily="2" charset="0"/>
              </a:rPr>
              <a:t>4.02 </a:t>
            </a:r>
            <a:r>
              <a:rPr lang="en-US" dirty="0">
                <a:latin typeface="Helvetica Neue" panose="02000503000000020004" pitchFamily="2" charset="0"/>
                <a:hlinkClick r:id="rId2"/>
              </a:rPr>
              <a:t>https://www.youtube.com/watch?v=5BZxa6fZHZU</a:t>
            </a:r>
            <a:endParaRPr lang="en-US" dirty="0">
              <a:latin typeface="Helvetica Neue" panose="02000503000000020004" pitchFamily="2" charset="0"/>
            </a:endParaRPr>
          </a:p>
          <a:p>
            <a:pPr lvl="1"/>
            <a:r>
              <a:rPr lang="en-US" dirty="0">
                <a:latin typeface="Helvetica Neue" panose="02000503000000020004" pitchFamily="2" charset="0"/>
              </a:rPr>
              <a:t>4.03 </a:t>
            </a:r>
            <a:r>
              <a:rPr lang="en-US" dirty="0">
                <a:latin typeface="Helvetica Neue" panose="02000503000000020004" pitchFamily="2" charset="0"/>
                <a:hlinkClick r:id="rId3"/>
              </a:rPr>
              <a:t>https://www.youtube.com/watch?v=np81k16E4I0</a:t>
            </a:r>
            <a:endParaRPr lang="en-US" dirty="0">
              <a:latin typeface="Helvetica Neue" panose="02000503000000020004" pitchFamily="2" charset="0"/>
            </a:endParaRPr>
          </a:p>
          <a:p>
            <a:pPr lvl="1"/>
            <a:r>
              <a:rPr lang="en-US" dirty="0">
                <a:latin typeface="Helvetica Neue" panose="02000503000000020004" pitchFamily="2" charset="0"/>
              </a:rPr>
              <a:t>4.05 </a:t>
            </a:r>
            <a:r>
              <a:rPr lang="en-US" dirty="0">
                <a:latin typeface="Helvetica Neue" panose="02000503000000020004" pitchFamily="2" charset="0"/>
                <a:hlinkClick r:id="rId4"/>
              </a:rPr>
              <a:t>https://www.youtube.com/watch?v=n3D1c8zV-x0</a:t>
            </a:r>
            <a:endParaRPr lang="en-US" dirty="0">
              <a:latin typeface="Helvetica Neue" panose="02000503000000020004" pitchFamily="2" charset="0"/>
            </a:endParaRPr>
          </a:p>
          <a:p>
            <a:pPr marL="457200" lvl="1" indent="0">
              <a:buNone/>
            </a:pPr>
            <a:endParaRPr lang="en-US" dirty="0">
              <a:latin typeface="Helvetica Neue" panose="02000503000000020004" pitchFamily="2" charset="0"/>
            </a:endParaRPr>
          </a:p>
          <a:p>
            <a:pPr lvl="1"/>
            <a:endParaRPr lang="en-US" dirty="0">
              <a:latin typeface="Helvetica Neue" panose="02000503000000020004" pitchFamily="2" charset="0"/>
            </a:endParaRPr>
          </a:p>
          <a:p>
            <a:pPr lvl="1"/>
            <a:endParaRPr lang="en-US" dirty="0"/>
          </a:p>
          <a:p>
            <a:pPr lvl="1"/>
            <a:endParaRPr lang="en-US" dirty="0">
              <a:latin typeface="Helvetica Neue" panose="02000503000000020004" pitchFamily="2" charset="0"/>
            </a:endParaRPr>
          </a:p>
          <a:p>
            <a:pPr lvl="1"/>
            <a:endParaRPr lang="en-US" dirty="0">
              <a:effectLst/>
              <a:latin typeface="Helvetica Neue" panose="02000503000000020004" pitchFamily="2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3918-F7CA-F8CB-BE82-009B0F487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Roothaan-Hall HF treatment usually yields more molecular orbitals than needed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9D79B5-5A05-4CA5-01F9-769CDF06EE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DC1C5-4234-130E-686F-3075678A3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5243379" cy="3581400"/>
          </a:xfrm>
        </p:spPr>
        <p:txBody>
          <a:bodyPr/>
          <a:lstStyle/>
          <a:p>
            <a:r>
              <a:rPr lang="en-US" dirty="0"/>
              <a:t>Method for solution of HF equation by expressing molecular orbitals in terms of basis functions</a:t>
            </a:r>
          </a:p>
          <a:p>
            <a:endParaRPr lang="en-US" dirty="0"/>
          </a:p>
          <a:p>
            <a:r>
              <a:rPr lang="en-US" dirty="0"/>
              <a:t>Roothaan-Hall equation specifies coefficients </a:t>
            </a:r>
            <a:r>
              <a:rPr lang="en-US" i="1" dirty="0"/>
              <a:t>C</a:t>
            </a:r>
            <a:r>
              <a:rPr lang="el-GR" i="1" baseline="-25000" dirty="0"/>
              <a:t>μ</a:t>
            </a:r>
            <a:r>
              <a:rPr lang="en-US" baseline="-25000" dirty="0"/>
              <a:t>,</a:t>
            </a:r>
            <a:r>
              <a:rPr lang="en-US" i="1" baseline="-25000" dirty="0"/>
              <a:t>i</a:t>
            </a:r>
            <a:r>
              <a:rPr lang="en-US" dirty="0"/>
              <a:t> by minimizing HF expectation energy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4DC043-0B0D-7225-4411-3F62C5BB6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812" y="4403725"/>
            <a:ext cx="1536700" cy="3683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059651A-29AB-D809-E53B-85A4ADD3D62B}"/>
              </a:ext>
            </a:extLst>
          </p:cNvPr>
          <p:cNvGrpSpPr/>
          <p:nvPr/>
        </p:nvGrpSpPr>
        <p:grpSpPr>
          <a:xfrm>
            <a:off x="5441090" y="848806"/>
            <a:ext cx="3581400" cy="2530759"/>
            <a:chOff x="6742177" y="1060468"/>
            <a:chExt cx="2173223" cy="139813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396043-3813-4992-232A-3C54F74FD5FC}"/>
                </a:ext>
              </a:extLst>
            </p:cNvPr>
            <p:cNvSpPr txBox="1"/>
            <p:nvPr/>
          </p:nvSpPr>
          <p:spPr>
            <a:xfrm>
              <a:off x="7086600" y="1060468"/>
              <a:ext cx="1600200" cy="22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Coefficient matrix, </a:t>
              </a:r>
              <a:r>
                <a:rPr lang="en-US" sz="20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D5E2B2-C3F7-E220-E667-519198BBFCA9}"/>
                </a:ext>
              </a:extLst>
            </p:cNvPr>
            <p:cNvSpPr txBox="1"/>
            <p:nvPr/>
          </p:nvSpPr>
          <p:spPr>
            <a:xfrm>
              <a:off x="7315200" y="2237558"/>
              <a:ext cx="1600200" cy="22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ϕ</a:t>
              </a:r>
              <a:r>
                <a:rPr lang="en-US" sz="2000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l-GR" sz="20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ϕ</a:t>
              </a:r>
              <a:r>
                <a:rPr lang="en-US" sz="2000" i="1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…     </a:t>
              </a:r>
              <a:r>
                <a:rPr lang="el-GR" sz="20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ϕ</a:t>
              </a:r>
              <a:r>
                <a:rPr lang="en-US" sz="2000" i="1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B0C5723-BCEB-0449-DC6D-7924462A0E39}"/>
                </a:ext>
              </a:extLst>
            </p:cNvPr>
            <p:cNvSpPr txBox="1"/>
            <p:nvPr/>
          </p:nvSpPr>
          <p:spPr>
            <a:xfrm>
              <a:off x="6742177" y="1356117"/>
              <a:ext cx="420623" cy="901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𝝌</a:t>
              </a:r>
              <a:r>
                <a:rPr lang="en-US" sz="2000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  <a:p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𝝌</a:t>
              </a:r>
              <a:r>
                <a:rPr lang="en-US" sz="2000" i="1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b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.</a:t>
              </a:r>
            </a:p>
            <a:p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.</a:t>
              </a:r>
            </a:p>
            <a:p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𝝌</a:t>
              </a:r>
              <a:r>
                <a:rPr lang="en-US" sz="2000" i="1" baseline="-25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12" name="Left Bracket 11">
            <a:extLst>
              <a:ext uri="{FF2B5EF4-FFF2-40B4-BE49-F238E27FC236}">
                <a16:creationId xmlns:a16="http://schemas.microsoft.com/office/drawing/2014/main" id="{1C3F4B34-0566-18FF-3703-3EF93798F6BD}"/>
              </a:ext>
            </a:extLst>
          </p:cNvPr>
          <p:cNvSpPr/>
          <p:nvPr/>
        </p:nvSpPr>
        <p:spPr bwMode="auto">
          <a:xfrm rot="16200000">
            <a:off x="7519501" y="2308889"/>
            <a:ext cx="115214" cy="2371784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61BB4B-458D-71C1-420F-2AEBF6750C76}"/>
              </a:ext>
            </a:extLst>
          </p:cNvPr>
          <p:cNvSpPr txBox="1"/>
          <p:nvPr/>
        </p:nvSpPr>
        <p:spPr>
          <a:xfrm>
            <a:off x="5441090" y="3750987"/>
            <a:ext cx="37791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molecular orbitals is equal to number of basis functions, which is usually more than the number of electron pairs. Lowest-energy orbitals are filled; remainder are “</a:t>
            </a:r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virtual orbitals”</a:t>
            </a:r>
            <a:endParaRPr lang="en-US" sz="16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E12EB00-4B43-7E40-3B81-642CEC372E69}"/>
              </a:ext>
            </a:extLst>
          </p:cNvPr>
          <p:cNvCxnSpPr>
            <a:cxnSpLocks/>
          </p:cNvCxnSpPr>
          <p:nvPr/>
        </p:nvCxnSpPr>
        <p:spPr bwMode="auto">
          <a:xfrm flipV="1">
            <a:off x="6847754" y="3552388"/>
            <a:ext cx="118523" cy="2732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A7E2D26-0560-A4AA-DFB8-C7B546317160}"/>
              </a:ext>
            </a:extLst>
          </p:cNvPr>
          <p:cNvSpPr txBox="1"/>
          <p:nvPr/>
        </p:nvSpPr>
        <p:spPr>
          <a:xfrm>
            <a:off x="304800" y="4784949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Fock matrix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D7CC33D-5D05-6142-72EC-8AF9790E128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6800" y="4715185"/>
            <a:ext cx="437289" cy="1425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F97D84C-5114-E8E1-D253-4846EBF77822}"/>
              </a:ext>
            </a:extLst>
          </p:cNvPr>
          <p:cNvSpPr txBox="1"/>
          <p:nvPr/>
        </p:nvSpPr>
        <p:spPr>
          <a:xfrm>
            <a:off x="1371567" y="4790848"/>
            <a:ext cx="1199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overlap matrix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254F39E-5882-A3F9-A41B-7DC7A7EBECE7}"/>
              </a:ext>
            </a:extLst>
          </p:cNvPr>
          <p:cNvCxnSpPr>
            <a:cxnSpLocks/>
          </p:cNvCxnSpPr>
          <p:nvPr/>
        </p:nvCxnSpPr>
        <p:spPr bwMode="auto">
          <a:xfrm flipV="1">
            <a:off x="1978456" y="4721302"/>
            <a:ext cx="437289" cy="1425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F1EC9DF-C94E-9CD6-9210-640F02A3FA9F}"/>
              </a:ext>
            </a:extLst>
          </p:cNvPr>
          <p:cNvSpPr txBox="1"/>
          <p:nvPr/>
        </p:nvSpPr>
        <p:spPr>
          <a:xfrm>
            <a:off x="2694101" y="4790848"/>
            <a:ext cx="2131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diagonal eigenvalue matrix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9B171B-99F7-7B7D-BF7E-FBA8C9FEBEC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998868" y="4715185"/>
            <a:ext cx="302122" cy="1486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00E7A272-CC9B-61D3-6B19-AB6442AF4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328" y="1485267"/>
            <a:ext cx="2919513" cy="14273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213E170-CA01-0CDD-3ED0-CEF6D133B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857" y="2415056"/>
            <a:ext cx="31369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4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8EAA1-8633-859E-36ED-2910EE816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895350"/>
          </a:xfrm>
        </p:spPr>
        <p:txBody>
          <a:bodyPr/>
          <a:lstStyle/>
          <a:p>
            <a:r>
              <a:rPr lang="en-US" dirty="0"/>
              <a:t>A wavefunction with electron correlation can be constructed by summing SDs using virtual orbitals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2C1337-986D-1F8D-9135-8F3174619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D309C3-A7B6-F9ED-3868-29AFB2F4E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 Slater determinants to ensure </a:t>
            </a:r>
            <a:r>
              <a:rPr lang="en-US" dirty="0" err="1"/>
              <a:t>antisymmetry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tabLst>
                <a:tab pos="677863" algn="l"/>
              </a:tabLst>
            </a:pPr>
            <a:r>
              <a:rPr lang="el-GR" dirty="0"/>
              <a:t>Φ</a:t>
            </a:r>
            <a:r>
              <a:rPr lang="en-US" baseline="-25000" dirty="0"/>
              <a:t>0</a:t>
            </a:r>
            <a:r>
              <a:rPr lang="en-US" dirty="0"/>
              <a:t> is the usual HF “reference” determinant</a:t>
            </a:r>
          </a:p>
          <a:p>
            <a:pPr>
              <a:tabLst>
                <a:tab pos="677863" algn="l"/>
              </a:tabLst>
            </a:pPr>
            <a:r>
              <a:rPr lang="en-US" dirty="0"/>
              <a:t>Other </a:t>
            </a:r>
            <a:r>
              <a:rPr lang="el-GR" dirty="0"/>
              <a:t>Φ</a:t>
            </a:r>
            <a:r>
              <a:rPr lang="en-US" i="1" baseline="-25000" dirty="0"/>
              <a:t>I</a:t>
            </a:r>
            <a:r>
              <a:rPr lang="en-US" dirty="0"/>
              <a:t> are formed from it by swapping in virtual orbitals</a:t>
            </a:r>
          </a:p>
          <a:p>
            <a:pPr>
              <a:tabLst>
                <a:tab pos="677863" algn="l"/>
              </a:tabLst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ED0361-0766-198E-C967-AA1FC7180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04950"/>
            <a:ext cx="5969000" cy="977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221FBB-22C5-9E2E-D075-F76A35C743BF}"/>
              </a:ext>
            </a:extLst>
          </p:cNvPr>
          <p:cNvSpPr txBox="1"/>
          <p:nvPr/>
        </p:nvSpPr>
        <p:spPr>
          <a:xfrm>
            <a:off x="107784" y="2383867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Correlated wavefunction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61976C3-4169-F3F0-7981-79D48A14E86B}"/>
              </a:ext>
            </a:extLst>
          </p:cNvPr>
          <p:cNvCxnSpPr>
            <a:cxnSpLocks/>
          </p:cNvCxnSpPr>
          <p:nvPr/>
        </p:nvCxnSpPr>
        <p:spPr bwMode="auto">
          <a:xfrm flipV="1">
            <a:off x="762000" y="2136318"/>
            <a:ext cx="381000" cy="3465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14F5F23-9781-FA0E-97B6-35A68326E251}"/>
              </a:ext>
            </a:extLst>
          </p:cNvPr>
          <p:cNvSpPr txBox="1"/>
          <p:nvPr/>
        </p:nvSpPr>
        <p:spPr>
          <a:xfrm>
            <a:off x="4495800" y="2403033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Slater determinants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AD65F4C-32AB-E2FC-F7DC-0664DA58870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95800" y="2136318"/>
            <a:ext cx="349084" cy="30901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B3F4882-336F-B157-AF5F-AB3C1FEB434B}"/>
              </a:ext>
            </a:extLst>
          </p:cNvPr>
          <p:cNvSpPr txBox="1"/>
          <p:nvPr/>
        </p:nvSpPr>
        <p:spPr>
          <a:xfrm>
            <a:off x="6902616" y="2403032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 to be determined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C017827-6764-02E8-D759-90B3CE900FD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02616" y="2136318"/>
            <a:ext cx="349084" cy="30901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B1C634F-6637-A3E3-7540-D2CA9338970A}"/>
              </a:ext>
            </a:extLst>
          </p:cNvPr>
          <p:cNvSpPr txBox="1"/>
          <p:nvPr/>
        </p:nvSpPr>
        <p:spPr>
          <a:xfrm>
            <a:off x="4467308" y="1416566"/>
            <a:ext cx="22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determinants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86C9AA7-9232-95ED-3BFE-F26386917AD6}"/>
              </a:ext>
            </a:extLst>
          </p:cNvPr>
          <p:cNvCxnSpPr>
            <a:cxnSpLocks/>
            <a:stCxn id="17" idx="1"/>
          </p:cNvCxnSpPr>
          <p:nvPr/>
        </p:nvCxnSpPr>
        <p:spPr bwMode="auto">
          <a:xfrm flipH="1">
            <a:off x="4168858" y="1555066"/>
            <a:ext cx="298450" cy="497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97397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9CD4-B04D-9B13-4974-C7E91D36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Slater determinants formed by swapping in virtual orbitals to reference determinant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EE493E-611E-914F-2585-2738DD258D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8CBD2-5585-1947-94D0-4C0E1D4DB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19150"/>
            <a:ext cx="8915400" cy="3581400"/>
          </a:xfrm>
        </p:spPr>
        <p:txBody>
          <a:bodyPr/>
          <a:lstStyle/>
          <a:p>
            <a:r>
              <a:rPr lang="en-US" dirty="0"/>
              <a:t>Reference is SD formed from </a:t>
            </a:r>
            <a:r>
              <a:rPr lang="en-US" i="1" dirty="0"/>
              <a:t>N</a:t>
            </a:r>
            <a:r>
              <a:rPr lang="en-US" dirty="0"/>
              <a:t> lowest-energy orbitals</a:t>
            </a:r>
            <a:br>
              <a:rPr lang="en-US" dirty="0"/>
            </a:br>
            <a:endParaRPr lang="en-US" dirty="0"/>
          </a:p>
          <a:p>
            <a:r>
              <a:rPr lang="en-US" dirty="0"/>
              <a:t>A single orbital substitution with virtual orbital yields new SD</a:t>
            </a:r>
          </a:p>
          <a:p>
            <a:pPr lvl="1"/>
            <a:r>
              <a:rPr lang="en-US" dirty="0"/>
              <a:t>Replace orbital </a:t>
            </a:r>
            <a:r>
              <a:rPr lang="en-US" i="1" dirty="0"/>
              <a:t>i</a:t>
            </a:r>
            <a:r>
              <a:rPr lang="en-US" dirty="0"/>
              <a:t> with virtual orbital </a:t>
            </a:r>
            <a:r>
              <a:rPr lang="en-US" i="1" dirty="0"/>
              <a:t>a</a:t>
            </a:r>
          </a:p>
          <a:p>
            <a:pPr lvl="1"/>
            <a:endParaRPr lang="en-US" i="1" dirty="0"/>
          </a:p>
          <a:p>
            <a:r>
              <a:rPr lang="en-US" dirty="0"/>
              <a:t>Orbital </a:t>
            </a:r>
            <a:r>
              <a:rPr lang="en-US" i="1" dirty="0"/>
              <a:t>a</a:t>
            </a:r>
            <a:r>
              <a:rPr lang="en-US" dirty="0"/>
              <a:t> will be orthogonal to all other orbitals</a:t>
            </a:r>
          </a:p>
          <a:p>
            <a:pPr lvl="1"/>
            <a:r>
              <a:rPr lang="en-US" dirty="0"/>
              <a:t>So new SD will be orthogonal to </a:t>
            </a:r>
            <a:r>
              <a:rPr lang="el-GR" dirty="0"/>
              <a:t>Φ</a:t>
            </a:r>
            <a:r>
              <a:rPr lang="en-US" baseline="-25000" dirty="0"/>
              <a:t>0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Easy creation of a set of orthonormal antisymmetric wavefunctions</a:t>
            </a:r>
          </a:p>
          <a:p>
            <a:pPr lvl="1"/>
            <a:r>
              <a:rPr lang="en-US" dirty="0"/>
              <a:t>With </a:t>
            </a:r>
            <a:r>
              <a:rPr lang="en-US" i="1" dirty="0"/>
              <a:t>V</a:t>
            </a:r>
            <a:r>
              <a:rPr lang="en-US" dirty="0"/>
              <a:t> virtual orbitals, can create </a:t>
            </a:r>
            <a:r>
              <a:rPr lang="en-US" i="1" dirty="0"/>
              <a:t>N</a:t>
            </a:r>
            <a:r>
              <a:rPr lang="en-US" dirty="0"/>
              <a:t>×</a:t>
            </a:r>
            <a:r>
              <a:rPr lang="en-US" i="1" dirty="0"/>
              <a:t>V</a:t>
            </a:r>
            <a:r>
              <a:rPr lang="en-US" dirty="0"/>
              <a:t> single-substitution SDs</a:t>
            </a:r>
          </a:p>
          <a:p>
            <a:pPr lvl="2"/>
            <a:r>
              <a:rPr lang="en-US" dirty="0"/>
              <a:t>Single substitutions, or “singles”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E2B48F-EABD-C629-9CD3-9226B08AD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637" y="1306664"/>
            <a:ext cx="5080000" cy="381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28F9A7-95D2-0628-863E-6589DE3C2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637" y="2663107"/>
            <a:ext cx="51308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18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CAB1A-48E0-BD65-E49F-53AF633F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determinants can be formed by swapping in 2, 3, or more virtual orbitals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7B3562-F1D8-37F1-35D8-07CCC881BF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636AE2-7E5C-3BDB-FC00-480DD8D70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827172"/>
            <a:ext cx="8763000" cy="35814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Double substitutions, or “doubles” use two virtual orbitals</a:t>
            </a:r>
          </a:p>
          <a:p>
            <a:endParaRPr lang="en-US" dirty="0"/>
          </a:p>
          <a:p>
            <a:pPr lvl="1"/>
            <a:r>
              <a:rPr lang="en-US" i="1" dirty="0"/>
              <a:t>N</a:t>
            </a:r>
            <a:r>
              <a:rPr lang="en-US" dirty="0"/>
              <a:t>(</a:t>
            </a:r>
            <a:r>
              <a:rPr lang="en-US" i="1" dirty="0"/>
              <a:t>N</a:t>
            </a:r>
            <a:r>
              <a:rPr lang="en-US" dirty="0"/>
              <a:t>−1)/2 × </a:t>
            </a:r>
            <a:r>
              <a:rPr lang="en-US" i="1" dirty="0"/>
              <a:t>V</a:t>
            </a:r>
            <a:r>
              <a:rPr lang="en-US" dirty="0"/>
              <a:t>(</a:t>
            </a:r>
            <a:r>
              <a:rPr lang="en-US" i="1" dirty="0"/>
              <a:t>V</a:t>
            </a:r>
            <a:r>
              <a:rPr lang="en-US" dirty="0"/>
              <a:t>−1)/2 possible choices</a:t>
            </a:r>
          </a:p>
          <a:p>
            <a:pPr lvl="1"/>
            <a:r>
              <a:rPr lang="en-US" dirty="0"/>
              <a:t>All normalized and mutually orthogonal</a:t>
            </a:r>
          </a:p>
          <a:p>
            <a:r>
              <a:rPr lang="en-US" dirty="0"/>
              <a:t>Triples, quadruples, etc. follow in a similar manner</a:t>
            </a:r>
          </a:p>
          <a:p>
            <a:r>
              <a:rPr lang="en-US" dirty="0"/>
              <a:t>General form of new Slater determinant sum</a:t>
            </a:r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C96DC-512D-BBF6-515B-6AF8AAB43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55133"/>
            <a:ext cx="5232400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E42D01-037B-FFF9-08F4-83C636D0C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977975"/>
            <a:ext cx="5080000" cy="38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10E076-D50F-0BD7-5BD7-86E5E4B68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4340394"/>
            <a:ext cx="7772400" cy="78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20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9E590-EB6B-3069-9A43-C0D77475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coefficients of the SD sum are determined using the variation principle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6D1177-29E3-91BA-F016-C1858423FF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CF686-D20D-E382-DFA9-D8C2D5F3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7750"/>
            <a:ext cx="9067800" cy="3581400"/>
          </a:xfrm>
        </p:spPr>
        <p:txBody>
          <a:bodyPr/>
          <a:lstStyle/>
          <a:p>
            <a:r>
              <a:rPr lang="en-US" dirty="0"/>
              <a:t>Minimize energy expectation</a:t>
            </a:r>
          </a:p>
          <a:p>
            <a:r>
              <a:rPr lang="en-US" dirty="0"/>
              <a:t>For simplicity writing the SD sum as</a:t>
            </a:r>
          </a:p>
          <a:p>
            <a:r>
              <a:rPr lang="en-US" dirty="0"/>
              <a:t>We need to evaluate the matrix elements</a:t>
            </a:r>
          </a:p>
          <a:p>
            <a:r>
              <a:rPr lang="en-US" dirty="0"/>
              <a:t>Minimization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eigenvalue equation involving     matrix</a:t>
            </a:r>
          </a:p>
          <a:p>
            <a:pPr lvl="1"/>
            <a:r>
              <a:rPr lang="en-US" dirty="0"/>
              <a:t>Each eigenvector gives coefficients </a:t>
            </a:r>
            <a:r>
              <a:rPr lang="en-US" i="1" dirty="0" err="1"/>
              <a:t>c</a:t>
            </a:r>
            <a:r>
              <a:rPr lang="en-US" i="1" baseline="-25000" dirty="0" err="1"/>
              <a:t>I</a:t>
            </a:r>
            <a:r>
              <a:rPr lang="en-US" dirty="0"/>
              <a:t> for one wavefunction</a:t>
            </a:r>
          </a:p>
          <a:p>
            <a:pPr lvl="1"/>
            <a:r>
              <a:rPr lang="en-US" dirty="0"/>
              <a:t>Eigenvalues are electronic state energies</a:t>
            </a:r>
          </a:p>
          <a:p>
            <a:r>
              <a:rPr lang="en-US" dirty="0"/>
              <a:t>Each SD in the basis represents an electronic configuration</a:t>
            </a:r>
          </a:p>
          <a:p>
            <a:pPr lvl="1"/>
            <a:r>
              <a:rPr lang="en-US" dirty="0"/>
              <a:t>Method is called </a:t>
            </a:r>
            <a:r>
              <a:rPr lang="en-US" i="1" dirty="0"/>
              <a:t>Configuration Interaction </a:t>
            </a:r>
            <a:r>
              <a:rPr lang="en-US" dirty="0"/>
              <a:t>(</a:t>
            </a:r>
            <a:r>
              <a:rPr lang="en-US" sz="2000" dirty="0"/>
              <a:t>full CI (FCI) goes to </a:t>
            </a:r>
            <a:r>
              <a:rPr lang="en-US" sz="2000" i="1" dirty="0"/>
              <a:t>N</a:t>
            </a:r>
            <a:r>
              <a:rPr lang="en-US" sz="2000" dirty="0"/>
              <a:t>-tuples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C7295A-7FF8-28F4-F745-12CC7476E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014509"/>
            <a:ext cx="1371600" cy="584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A2917B-A67C-182C-3BA7-B151A3ED4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638410"/>
            <a:ext cx="1993900" cy="469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AFB620-81A8-CDC4-0923-C7F5C793D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2140170"/>
            <a:ext cx="1638300" cy="584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5B9770-4601-6D48-A485-B5D6957AE2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0646" y="2756230"/>
            <a:ext cx="279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20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EEA49-10B3-0D3D-4E3D-466733CE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95350"/>
          </a:xfrm>
        </p:spPr>
        <p:txBody>
          <a:bodyPr/>
          <a:lstStyle/>
          <a:p>
            <a:r>
              <a:rPr lang="en-US" dirty="0"/>
              <a:t>Hamiltonian matrix involves calculation of ERIs, but Slater-Condon rules simplify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879A3B-FEE4-3E28-10AF-21403484A1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3EB4F-3A9D-B5B9-D5E3-B0A84B8A0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more than two substitutions in </a:t>
            </a:r>
            <a:r>
              <a:rPr lang="el-GR" dirty="0"/>
              <a:t>Φ</a:t>
            </a:r>
            <a:r>
              <a:rPr lang="en-US" dirty="0"/>
              <a:t>, element is zero</a:t>
            </a:r>
          </a:p>
          <a:p>
            <a:r>
              <a:rPr lang="en-US" dirty="0"/>
              <a:t>Also: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203319-8561-A08F-501D-159F34041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091329"/>
            <a:ext cx="6883400" cy="243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D4498F-7224-EB7D-ED6C-9F7D5196F04A}"/>
              </a:ext>
            </a:extLst>
          </p:cNvPr>
          <p:cNvSpPr txBox="1"/>
          <p:nvPr/>
        </p:nvSpPr>
        <p:spPr>
          <a:xfrm>
            <a:off x="45855" y="1127458"/>
            <a:ext cx="1394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Diagonal element for some  determinant </a:t>
            </a:r>
            <a:r>
              <a:rPr lang="el-GR" sz="1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en-US" sz="1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F6EF01-4B64-103E-F8A4-3AEDF0C385FC}"/>
              </a:ext>
            </a:extLst>
          </p:cNvPr>
          <p:cNvSpPr txBox="1"/>
          <p:nvPr/>
        </p:nvSpPr>
        <p:spPr>
          <a:xfrm>
            <a:off x="76200" y="2110085"/>
            <a:ext cx="1394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Off-diagonal for single substitution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A5DB2-738B-ED09-6193-31213D0CB231}"/>
              </a:ext>
            </a:extLst>
          </p:cNvPr>
          <p:cNvSpPr txBox="1"/>
          <p:nvPr/>
        </p:nvSpPr>
        <p:spPr>
          <a:xfrm>
            <a:off x="-45181" y="3015889"/>
            <a:ext cx="149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Off-diagonal for double substitution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C0618-FC77-4AF7-B883-D691CA0694AE}"/>
              </a:ext>
            </a:extLst>
          </p:cNvPr>
          <p:cNvSpPr txBox="1"/>
          <p:nvPr/>
        </p:nvSpPr>
        <p:spPr>
          <a:xfrm>
            <a:off x="3172818" y="1871746"/>
            <a:ext cx="1589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1-electron integrals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EDCD00-5BB9-4B4A-8849-6B3DBA833ABC}"/>
              </a:ext>
            </a:extLst>
          </p:cNvPr>
          <p:cNvCxnSpPr>
            <a:cxnSpLocks/>
          </p:cNvCxnSpPr>
          <p:nvPr/>
        </p:nvCxnSpPr>
        <p:spPr bwMode="auto">
          <a:xfrm flipV="1">
            <a:off x="3810000" y="1675767"/>
            <a:ext cx="0" cy="24437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BE13E35-FFA6-3E85-AF04-09262DE67CFA}"/>
              </a:ext>
            </a:extLst>
          </p:cNvPr>
          <p:cNvSpPr txBox="1"/>
          <p:nvPr/>
        </p:nvSpPr>
        <p:spPr>
          <a:xfrm>
            <a:off x="5971183" y="1733550"/>
            <a:ext cx="2366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Electron-repulsion integrals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523399C-1069-709B-DFF2-9880DCDF7A49}"/>
              </a:ext>
            </a:extLst>
          </p:cNvPr>
          <p:cNvCxnSpPr>
            <a:cxnSpLocks/>
          </p:cNvCxnSpPr>
          <p:nvPr/>
        </p:nvCxnSpPr>
        <p:spPr bwMode="auto">
          <a:xfrm flipH="1">
            <a:off x="3581400" y="2110085"/>
            <a:ext cx="228600" cy="156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C0BD94EB-D499-2369-09AA-7ABAA63AE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173" y="4388382"/>
            <a:ext cx="2209800" cy="5842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547AAAA-0B3B-9AF2-83C7-CF921D24CB82}"/>
              </a:ext>
            </a:extLst>
          </p:cNvPr>
          <p:cNvSpPr txBox="1"/>
          <p:nvPr/>
        </p:nvSpPr>
        <p:spPr>
          <a:xfrm>
            <a:off x="4114800" y="451563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Brillouin theorem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25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FF446-0635-A749-54C5-CD95567F7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Hamiltonian matrix has large parts that are very sparse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EBD975-BB75-DBA2-4F26-9E2E6B3D6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6A8EA-B936-CAA7-64FD-C9F5C800D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891733"/>
            <a:ext cx="4419600" cy="4251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EF107C-4FB2-19A7-C41D-9F3D9D81FDA7}"/>
              </a:ext>
            </a:extLst>
          </p:cNvPr>
          <p:cNvSpPr txBox="1"/>
          <p:nvPr/>
        </p:nvSpPr>
        <p:spPr>
          <a:xfrm>
            <a:off x="152400" y="4684068"/>
            <a:ext cx="11612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Cramer, video 4.02</a:t>
            </a:r>
          </a:p>
        </p:txBody>
      </p:sp>
    </p:spTree>
    <p:extLst>
      <p:ext uri="{BB962C8B-B14F-4D97-AF65-F5344CB8AC3E}">
        <p14:creationId xmlns:p14="http://schemas.microsoft.com/office/powerpoint/2010/main" val="4045895865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3364</TotalTime>
  <Words>1201</Words>
  <Application>Microsoft Macintosh PowerPoint</Application>
  <PresentationFormat>On-screen Show (16:9)</PresentationFormat>
  <Paragraphs>201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Comic Sans MS</vt:lpstr>
      <vt:lpstr>Helvetica</vt:lpstr>
      <vt:lpstr>Helvetica Neue</vt:lpstr>
      <vt:lpstr>Times New Roman</vt:lpstr>
      <vt:lpstr>UB Blue Bar</vt:lpstr>
      <vt:lpstr>Lecture 18 Post-Hartree-Fock Methods</vt:lpstr>
      <vt:lpstr>Electron correlation is essential for accurate electronic structure, yet is neglected by HF</vt:lpstr>
      <vt:lpstr>Roothaan-Hall HF treatment usually yields more molecular orbitals than needed</vt:lpstr>
      <vt:lpstr>A wavefunction with electron correlation can be constructed by summing SDs using virtual orbitals</vt:lpstr>
      <vt:lpstr>Slater determinants formed by swapping in virtual orbitals to reference determinant</vt:lpstr>
      <vt:lpstr>More determinants can be formed by swapping in 2, 3, or more virtual orbitals</vt:lpstr>
      <vt:lpstr>The coefficients of the SD sum are determined using the variation principle</vt:lpstr>
      <vt:lpstr>Hamiltonian matrix involves calculation of ERIs, but Slater-Condon rules simplify things</vt:lpstr>
      <vt:lpstr>The Hamiltonian matrix has large parts that are very sparse</vt:lpstr>
      <vt:lpstr>Number of SDs for FCI can be prohibitively huge. Truncated CI (TCI) is an option, but it has caveats</vt:lpstr>
      <vt:lpstr>Total energy calculated for the ground state of H2 at 0.741 Å internuclear separation</vt:lpstr>
      <vt:lpstr>Coupled Cluster (CC) methods group SD excitations to allow focus on more highly correlated electrons</vt:lpstr>
      <vt:lpstr>Unlike TCI, truncation of CC framework can maintain size extensivity</vt:lpstr>
      <vt:lpstr>Solution of CC equations does not rely on the variation principle</vt:lpstr>
      <vt:lpstr>Perturbation theory treats an intractable system by focusing on how it differs from a tractable one</vt:lpstr>
      <vt:lpstr>Cast all quantities as a series in some (small) parameter, relative to reference (0)</vt:lpstr>
      <vt:lpstr>Insert in SE and collect terms of the same order to generate new equations for coefficients</vt:lpstr>
      <vt:lpstr>To get first-order energy correction, project λ1 equation on Φ0</vt:lpstr>
      <vt:lpstr>Moller-Plesset (MP) theory uses perturbation theory to introduce electron correlation</vt:lpstr>
      <vt:lpstr>Performance of methods is balanced against computational cost</vt:lpstr>
      <vt:lpstr>Calendar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18 Post-Hartree-Fock Methods</dc:title>
  <dc:creator>Microsoft Office User</dc:creator>
  <cp:lastModifiedBy>Microsoft Office User</cp:lastModifiedBy>
  <cp:revision>53</cp:revision>
  <dcterms:created xsi:type="dcterms:W3CDTF">2024-04-02T15:22:36Z</dcterms:created>
  <dcterms:modified xsi:type="dcterms:W3CDTF">2024-05-07T21:51:24Z</dcterms:modified>
</cp:coreProperties>
</file>