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486" r:id="rId2"/>
    <p:sldId id="487" r:id="rId3"/>
    <p:sldId id="500" r:id="rId4"/>
    <p:sldId id="502" r:id="rId5"/>
    <p:sldId id="501" r:id="rId6"/>
    <p:sldId id="503" r:id="rId7"/>
    <p:sldId id="504" r:id="rId8"/>
    <p:sldId id="515" r:id="rId9"/>
    <p:sldId id="516" r:id="rId10"/>
    <p:sldId id="517" r:id="rId11"/>
    <p:sldId id="518" r:id="rId12"/>
    <p:sldId id="519" r:id="rId13"/>
    <p:sldId id="521" r:id="rId14"/>
    <p:sldId id="522" r:id="rId15"/>
    <p:sldId id="523" r:id="rId16"/>
    <p:sldId id="524" r:id="rId17"/>
    <p:sldId id="526" r:id="rId18"/>
    <p:sldId id="525" r:id="rId19"/>
    <p:sldId id="520" r:id="rId20"/>
    <p:sldId id="514" r:id="rId21"/>
  </p:sldIdLst>
  <p:sldSz cx="9144000" cy="5143500" type="screen16x9"/>
  <p:notesSz cx="6858000" cy="8924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015BBC"/>
    <a:srgbClr val="3299FF"/>
    <a:srgbClr val="99FFCC"/>
    <a:srgbClr val="FF3300"/>
    <a:srgbClr val="FF6600"/>
    <a:srgbClr val="FF0000"/>
    <a:srgbClr val="009900"/>
    <a:srgbClr val="6666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55" autoAdjust="0"/>
    <p:restoredTop sz="96405" autoAdjust="0"/>
  </p:normalViewPr>
  <p:slideViewPr>
    <p:cSldViewPr>
      <p:cViewPr varScale="1">
        <p:scale>
          <a:sx n="169" d="100"/>
          <a:sy n="169" d="100"/>
        </p:scale>
        <p:origin x="320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6AB54-CB6F-DE45-944B-B0225A78A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5613" y="669925"/>
            <a:ext cx="5948362" cy="3346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38625"/>
            <a:ext cx="50292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80E3F2-5DD1-844D-97C5-28EFED12BB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77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90B54D-5A44-EC77-7347-14C244AAE6B2}"/>
              </a:ext>
            </a:extLst>
          </p:cNvPr>
          <p:cNvSpPr/>
          <p:nvPr userDrawn="1"/>
        </p:nvSpPr>
        <p:spPr bwMode="auto">
          <a:xfrm>
            <a:off x="0" y="4476750"/>
            <a:ext cx="9144000" cy="666750"/>
          </a:xfrm>
          <a:prstGeom prst="rect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52650"/>
            <a:ext cx="9144000" cy="1102519"/>
          </a:xfrm>
          <a:prstGeom prst="rect">
            <a:avLst/>
          </a:prstGeom>
          <a:solidFill>
            <a:srgbClr val="015BBC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Lecture xx</a:t>
            </a:r>
            <a:br>
              <a:rPr lang="en-US" dirty="0"/>
            </a:br>
            <a:r>
              <a:rPr lang="en-US" dirty="0"/>
              <a:t>General Topic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543050"/>
            <a:ext cx="8229600" cy="13144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Detailed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66A02F-D18E-5641-9F02-94ABF209A5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EE10A4C-3E64-68FE-A910-B9BA35B8626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0" y="3333750"/>
            <a:ext cx="8534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4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rgbClr val="000099"/>
                </a:solidFill>
                <a:latin typeface="+mn-lt"/>
                <a:ea typeface="ＭＳ Ｐゴシック" pitchFamily="-109" charset="-128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rgbClr val="009900"/>
                </a:solidFill>
                <a:latin typeface="Arial" pitchFamily="-109" charset="0"/>
                <a:ea typeface="ＭＳ Ｐゴシック" pitchFamily="-109" charset="-128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Prof. David A. Kofke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CE 500 – Modeling Potential-Energy Surfaces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Department of Chemical &amp; Biological Engineering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University at Buffalo</a:t>
            </a:r>
          </a:p>
        </p:txBody>
      </p:sp>
      <p:pic>
        <p:nvPicPr>
          <p:cNvPr id="1026" name="Picture 2" descr="University at Buffalo (UB), The State University of New York">
            <a:extLst>
              <a:ext uri="{FF2B5EF4-FFF2-40B4-BE49-F238E27FC236}">
                <a16:creationId xmlns:a16="http://schemas.microsoft.com/office/drawing/2014/main" id="{60671C38-C790-1863-7744-59DED7092A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8350"/>
            <a:ext cx="30607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A313E73-6FA6-863E-3BA8-0A663EDA17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62865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763000" cy="417195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4B722CB-CB2A-6F4D-A54B-21F740C17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-Lin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C638E56B-24BC-8B50-A3A8-1400CBACA6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6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7D9925-1368-FCF3-72B8-F1AED1DC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900F69-80D7-2D46-BE51-10882D2C7C5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610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9149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651485-BF09-4943-806B-E9BE5A5301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6" r:id="rId4"/>
    <p:sldLayoutId id="2147483657" r:id="rId5"/>
    <p:sldLayoutId id="2147483655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3400" b="1" i="0" dirty="0">
          <a:solidFill>
            <a:schemeClr val="bg1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15BBC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Arial" pitchFamily="-109" charset="0"/>
          <a:ea typeface="ＭＳ Ｐゴシック" pitchFamily="-10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zyR2lRgVtQ" TargetMode="External"/><Relationship Id="rId2" Type="http://schemas.openxmlformats.org/officeDocument/2006/relationships/hyperlink" Target="https://www.youtube.com/watch?v=VNoVpwhM-Y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36CAD7-247D-98C0-B601-F49D11F49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Lecture 12</a:t>
            </a:r>
            <a:br>
              <a:rPr lang="en-US" dirty="0"/>
            </a:br>
            <a:r>
              <a:rPr lang="en-US" dirty="0"/>
              <a:t>DFT: GGA and Beyond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78FBF94-255C-D5D6-2913-7EC50F6F58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Generalized gradient approximation; hybrid functionals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7FABAA-1FFE-0BB8-3115-EC19BDE1EF7A}"/>
              </a:ext>
            </a:extLst>
          </p:cNvPr>
          <p:cNvSpPr txBox="1"/>
          <p:nvPr/>
        </p:nvSpPr>
        <p:spPr>
          <a:xfrm>
            <a:off x="0" y="48908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2024 David Kofke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892A6-1899-EFE0-349B-00581DD50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458200" cy="895350"/>
          </a:xfrm>
        </p:spPr>
        <p:txBody>
          <a:bodyPr/>
          <a:lstStyle/>
          <a:p>
            <a:r>
              <a:rPr lang="en-US" dirty="0" err="1"/>
              <a:t>Becke’s</a:t>
            </a:r>
            <a:r>
              <a:rPr lang="en-US" dirty="0"/>
              <a:t> exchange functional has good accuracy at less cost than wavefunction methods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C3938C-E77D-A972-F47A-0C9A0AF62C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324B37-97CE-4696-145D-D2F587CDDA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1525"/>
          <a:stretch/>
        </p:blipFill>
        <p:spPr>
          <a:xfrm>
            <a:off x="21637" y="1581151"/>
            <a:ext cx="3712163" cy="630428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789C01E9-D28F-B2FB-2829-1D3FC15AB885}"/>
              </a:ext>
            </a:extLst>
          </p:cNvPr>
          <p:cNvGrpSpPr/>
          <p:nvPr/>
        </p:nvGrpSpPr>
        <p:grpSpPr>
          <a:xfrm>
            <a:off x="3716884" y="946728"/>
            <a:ext cx="5451677" cy="4196773"/>
            <a:chOff x="3716884" y="946728"/>
            <a:chExt cx="5451677" cy="419677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A2E62B7-1589-0E18-D25B-C88FF6EB8C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8269"/>
            <a:stretch/>
          </p:blipFill>
          <p:spPr>
            <a:xfrm>
              <a:off x="3716884" y="1047750"/>
              <a:ext cx="5451677" cy="409575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732F1C6-9C5F-EDFE-2AFF-D9C70A9762C9}"/>
                </a:ext>
              </a:extLst>
            </p:cNvPr>
            <p:cNvSpPr txBox="1"/>
            <p:nvPr/>
          </p:nvSpPr>
          <p:spPr>
            <a:xfrm>
              <a:off x="4114800" y="1869758"/>
              <a:ext cx="1066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(X-only LDA)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197699C-902D-3CA2-426B-C6D2E6A807E9}"/>
                </a:ext>
              </a:extLst>
            </p:cNvPr>
            <p:cNvSpPr/>
            <p:nvPr/>
          </p:nvSpPr>
          <p:spPr bwMode="auto">
            <a:xfrm>
              <a:off x="3775722" y="2853879"/>
              <a:ext cx="5139678" cy="193071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3C84641-D765-7DDF-907E-49FE39DB9BC1}"/>
                </a:ext>
              </a:extLst>
            </p:cNvPr>
            <p:cNvSpPr/>
            <p:nvPr/>
          </p:nvSpPr>
          <p:spPr bwMode="auto">
            <a:xfrm>
              <a:off x="3775722" y="1661208"/>
              <a:ext cx="5215878" cy="68194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4AA0B51-8651-F9A4-048F-1A2A583355F0}"/>
                </a:ext>
              </a:extLst>
            </p:cNvPr>
            <p:cNvSpPr txBox="1"/>
            <p:nvPr/>
          </p:nvSpPr>
          <p:spPr>
            <a:xfrm>
              <a:off x="5317084" y="1437751"/>
              <a:ext cx="1524000" cy="261610"/>
            </a:xfrm>
            <a:prstGeom prst="rect">
              <a:avLst/>
            </a:prstGeom>
            <a:solidFill>
              <a:srgbClr val="EAEAEA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Atomization energies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786182E-4DD9-07EE-9BAB-A904F7B4BAE0}"/>
                </a:ext>
              </a:extLst>
            </p:cNvPr>
            <p:cNvSpPr txBox="1"/>
            <p:nvPr/>
          </p:nvSpPr>
          <p:spPr>
            <a:xfrm>
              <a:off x="7452348" y="1457457"/>
              <a:ext cx="1219200" cy="261610"/>
            </a:xfrm>
            <a:prstGeom prst="rect">
              <a:avLst/>
            </a:prstGeom>
            <a:solidFill>
              <a:srgbClr val="EAEAEA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H-atom transfer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4C872C9-52AC-E39E-38C3-237201B5AB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044631" y="946728"/>
              <a:ext cx="2014855" cy="194986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7946DF9-10D7-4A6C-1C78-4943608917FD}"/>
              </a:ext>
            </a:extLst>
          </p:cNvPr>
          <p:cNvSpPr txBox="1"/>
          <p:nvPr/>
        </p:nvSpPr>
        <p:spPr>
          <a:xfrm>
            <a:off x="76200" y="3790950"/>
            <a:ext cx="2819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A. </a:t>
            </a:r>
            <a:r>
              <a:rPr lang="en-US" sz="1200" dirty="0" err="1">
                <a:solidFill>
                  <a:srgbClr val="00B050"/>
                </a:solidFill>
              </a:rPr>
              <a:t>Becke</a:t>
            </a:r>
            <a:r>
              <a:rPr lang="en-US" sz="1200" dirty="0">
                <a:solidFill>
                  <a:srgbClr val="00B050"/>
                </a:solidFill>
              </a:rPr>
              <a:t>, “Perspective: Fifty years of density-functional theory in chemical physics”, </a:t>
            </a:r>
            <a:r>
              <a:rPr lang="en-US" sz="1200" i="1" dirty="0">
                <a:solidFill>
                  <a:srgbClr val="00B050"/>
                </a:solidFill>
              </a:rPr>
              <a:t>J. Chem. Phys</a:t>
            </a:r>
            <a:r>
              <a:rPr lang="en-US" sz="1200" dirty="0">
                <a:solidFill>
                  <a:srgbClr val="00B050"/>
                </a:solidFill>
              </a:rPr>
              <a:t>. </a:t>
            </a:r>
            <a:r>
              <a:rPr lang="en-US" sz="1200" b="1" dirty="0">
                <a:solidFill>
                  <a:srgbClr val="00B050"/>
                </a:solidFill>
              </a:rPr>
              <a:t>140</a:t>
            </a:r>
            <a:r>
              <a:rPr lang="en-US" sz="1200" dirty="0">
                <a:solidFill>
                  <a:srgbClr val="00B050"/>
                </a:solidFill>
              </a:rPr>
              <a:t>, 18A301 (2014); </a:t>
            </a:r>
            <a:r>
              <a:rPr lang="en-US" sz="1200" dirty="0" err="1">
                <a:solidFill>
                  <a:srgbClr val="00B050"/>
                </a:solidFill>
              </a:rPr>
              <a:t>doi</a:t>
            </a:r>
            <a:r>
              <a:rPr lang="en-US" sz="1200" dirty="0">
                <a:solidFill>
                  <a:srgbClr val="00B050"/>
                </a:solidFill>
              </a:rPr>
              <a:t>: 10.1063/1.4869598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2C19E2-CCDF-552E-EB8E-AAF61BFD6F97}"/>
              </a:ext>
            </a:extLst>
          </p:cNvPr>
          <p:cNvSpPr txBox="1"/>
          <p:nvPr/>
        </p:nvSpPr>
        <p:spPr>
          <a:xfrm>
            <a:off x="21636" y="2354934"/>
            <a:ext cx="369524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strong performance of the B88 functional (with LYP correlation) led GAUSSIAN to include DFT in its distribution for the first time in 1992 </a:t>
            </a:r>
            <a:endParaRPr lang="en-US" sz="1600" dirty="0">
              <a:solidFill>
                <a:srgbClr val="015BB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41513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33AA6-1CDD-9599-C248-A0BFA8483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GGA correlation is somewhat less important than exchange, but has received attention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228EFB-17FC-D91A-1817-282D160C83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C30040-A0C6-ADA8-15B2-0E2E108E2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effect of parallel-spin electrons in the uniform electron gas LDA is not the same as in low-</a:t>
            </a:r>
            <a:r>
              <a:rPr lang="en-US" i="1" dirty="0"/>
              <a:t>Z</a:t>
            </a:r>
            <a:r>
              <a:rPr lang="en-US" dirty="0"/>
              <a:t> atoms</a:t>
            </a:r>
          </a:p>
          <a:p>
            <a:pPr lvl="1"/>
            <a:r>
              <a:rPr lang="en-US" dirty="0" err="1"/>
              <a:t>E.g</a:t>
            </a:r>
            <a:r>
              <a:rPr lang="en-US" dirty="0"/>
              <a:t>, </a:t>
            </a:r>
            <a:r>
              <a:rPr lang="en-US" i="1" dirty="0"/>
              <a:t>E</a:t>
            </a:r>
            <a:r>
              <a:rPr lang="en-US" baseline="-25000" dirty="0"/>
              <a:t>C</a:t>
            </a:r>
            <a:r>
              <a:rPr lang="en-US" dirty="0"/>
              <a:t> for the H-atom is zero (only one electron)</a:t>
            </a:r>
          </a:p>
          <a:p>
            <a:pPr lvl="1"/>
            <a:r>
              <a:rPr lang="en-US" dirty="0"/>
              <a:t>Suggests attenuating LDA correlation by half or more in light atoms</a:t>
            </a:r>
          </a:p>
          <a:p>
            <a:r>
              <a:rPr lang="en-US" dirty="0"/>
              <a:t>Self-correlation correction requires consideration of the kinetic-energy density,                         , along with </a:t>
            </a:r>
            <a:r>
              <a:rPr lang="el-GR" dirty="0"/>
              <a:t>ρ</a:t>
            </a:r>
            <a:r>
              <a:rPr lang="en-US" dirty="0"/>
              <a:t> and ∇</a:t>
            </a:r>
            <a:r>
              <a:rPr lang="el-GR" dirty="0"/>
              <a:t>ρ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Functionals incorporating </a:t>
            </a:r>
            <a:r>
              <a:rPr lang="el-GR" i="1" dirty="0" err="1"/>
              <a:t>τ</a:t>
            </a:r>
            <a:r>
              <a:rPr lang="el-GR" baseline="-25000" dirty="0" err="1"/>
              <a:t>σ</a:t>
            </a:r>
            <a:r>
              <a:rPr lang="en-US" baseline="-25000" dirty="0"/>
              <a:t> </a:t>
            </a:r>
            <a:r>
              <a:rPr lang="en-US" dirty="0"/>
              <a:t> are called “meta-GGA”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DEDBBF-3F72-E8D4-EFA2-8F5826D17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3257550"/>
            <a:ext cx="19812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056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2213B-4FA6-2B9B-4575-5DBCC7B64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Functionals beyond GGA rely on the idea of an </a:t>
            </a:r>
            <a:r>
              <a:rPr lang="en-US" i="1" dirty="0"/>
              <a:t>adiabatic connection </a:t>
            </a:r>
            <a:r>
              <a:rPr lang="en-US" dirty="0"/>
              <a:t>to the HF reference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759FFC-7030-4AD3-2338-DC3B98E211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7B35B8-9090-1787-814C-05A55C4103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exact expressions for the energy functional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The Slater-determinant reference has no correlation</a:t>
            </a:r>
          </a:p>
          <a:p>
            <a:pPr lvl="1"/>
            <a:r>
              <a:rPr lang="en-US" dirty="0"/>
              <a:t>It is consistent with a system having no Coulomb interaction</a:t>
            </a:r>
          </a:p>
          <a:p>
            <a:pPr lvl="1"/>
            <a:r>
              <a:rPr lang="en-US" dirty="0"/>
              <a:t>We can connect </a:t>
            </a:r>
            <a:r>
              <a:rPr lang="en-US" i="1" dirty="0"/>
              <a:t>T</a:t>
            </a:r>
            <a:r>
              <a:rPr lang="en-US" baseline="-25000" dirty="0"/>
              <a:t>0</a:t>
            </a:r>
            <a:r>
              <a:rPr lang="en-US" dirty="0"/>
              <a:t> to </a:t>
            </a:r>
            <a:r>
              <a:rPr lang="en-US" i="1" dirty="0"/>
              <a:t>T</a:t>
            </a:r>
            <a:r>
              <a:rPr lang="en-US" dirty="0"/>
              <a:t> by integrating an “adiabatic” path that turns on interactions</a:t>
            </a:r>
          </a:p>
          <a:p>
            <a:pPr lvl="2"/>
            <a:r>
              <a:rPr lang="en-US" dirty="0"/>
              <a:t>Path Hamiltonian:</a:t>
            </a:r>
          </a:p>
          <a:p>
            <a:pPr lvl="2"/>
            <a:r>
              <a:rPr lang="el-GR" dirty="0"/>
              <a:t>λ</a:t>
            </a:r>
            <a:r>
              <a:rPr lang="en-US" dirty="0"/>
              <a:t> = 0 is noninteracting reference, </a:t>
            </a:r>
            <a:r>
              <a:rPr lang="el-GR" dirty="0"/>
              <a:t>λ</a:t>
            </a:r>
            <a:r>
              <a:rPr lang="en-US" dirty="0"/>
              <a:t> = 1 is fully interacting target</a:t>
            </a:r>
          </a:p>
          <a:p>
            <a:pPr lvl="2"/>
            <a:r>
              <a:rPr lang="en-US" i="1" dirty="0"/>
              <a:t>v</a:t>
            </a:r>
            <a:r>
              <a:rPr lang="el-GR" baseline="-25000" dirty="0"/>
              <a:t>λ</a:t>
            </a:r>
            <a:r>
              <a:rPr lang="en-US" dirty="0"/>
              <a:t> is whatever external potential keeps </a:t>
            </a:r>
            <a:r>
              <a:rPr lang="el-GR" dirty="0"/>
              <a:t>ρ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 constant on path (“adiabatic”)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29AE5F-A5C8-B698-BD45-706473598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623029"/>
            <a:ext cx="4495800" cy="317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925F21-81BF-67E7-A274-FA8B38B44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159000"/>
            <a:ext cx="4610100" cy="317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E3F87C-4FBA-853B-504C-CE12F30937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8050" y="4166886"/>
            <a:ext cx="3788829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185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CEAC5-0C83-E7A0-F46C-60B0BEEE9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895350"/>
          </a:xfrm>
        </p:spPr>
        <p:txBody>
          <a:bodyPr/>
          <a:lstStyle/>
          <a:p>
            <a:r>
              <a:rPr lang="en-US" dirty="0"/>
              <a:t>The net result of applying the adiabatic connection is a reinterpretation of </a:t>
            </a:r>
            <a:r>
              <a:rPr lang="en-US" i="1" dirty="0" err="1"/>
              <a:t>h</a:t>
            </a:r>
            <a:r>
              <a:rPr lang="en-US" baseline="-25000" dirty="0" err="1"/>
              <a:t>XC</a:t>
            </a:r>
            <a:endParaRPr lang="en-US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9AC689-8CEA-F606-815C-444377D572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4832350"/>
            <a:ext cx="609600" cy="228600"/>
          </a:xfrm>
        </p:spPr>
        <p:txBody>
          <a:bodyPr/>
          <a:lstStyle/>
          <a:p>
            <a:fld id="{F284CB8A-0A62-C94C-94BD-7E22BB44248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13D6EF-8FEA-E69F-444F-9E746B754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2343150"/>
            <a:ext cx="8763000" cy="2209800"/>
          </a:xfrm>
        </p:spPr>
        <p:txBody>
          <a:bodyPr/>
          <a:lstStyle/>
          <a:p>
            <a:r>
              <a:rPr lang="en-US" dirty="0"/>
              <a:t>Coupling-strength integrated exchange-correlation hole</a:t>
            </a:r>
          </a:p>
          <a:p>
            <a:endParaRPr lang="en-US" dirty="0"/>
          </a:p>
          <a:p>
            <a:pPr lvl="1"/>
            <a:r>
              <a:rPr lang="en-US" dirty="0"/>
              <a:t>Sum rules and other requirements for </a:t>
            </a:r>
            <a:r>
              <a:rPr lang="en-US" i="1" dirty="0" err="1"/>
              <a:t>h</a:t>
            </a:r>
            <a:r>
              <a:rPr lang="en-US" baseline="-25000" dirty="0" err="1"/>
              <a:t>XC</a:t>
            </a:r>
            <a:r>
              <a:rPr lang="en-US" dirty="0"/>
              <a:t> still apply</a:t>
            </a:r>
          </a:p>
          <a:p>
            <a:r>
              <a:rPr lang="en-US" dirty="0"/>
              <a:t>The </a:t>
            </a:r>
            <a:r>
              <a:rPr lang="el-GR" dirty="0"/>
              <a:t>λ</a:t>
            </a:r>
            <a:r>
              <a:rPr lang="en-US" dirty="0"/>
              <a:t> = 0 limit of the integrand is of interest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433728-BA09-D112-24B5-051F3BA81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483748"/>
            <a:ext cx="4470400" cy="698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C099CA-4E38-8A22-8FE5-5A2FA9F9AB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638" y="1047750"/>
            <a:ext cx="4610100" cy="317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B750E1-0A3C-9E04-0BE5-40C3BBA3E5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1571" y="2743200"/>
            <a:ext cx="3365500" cy="698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961405-AC38-C6E4-8899-6A002FB261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1571" y="4184650"/>
            <a:ext cx="6045200" cy="8763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A9B295E-26EA-6FF8-EB6D-24DD28E8A15F}"/>
              </a:ext>
            </a:extLst>
          </p:cNvPr>
          <p:cNvSpPr txBox="1"/>
          <p:nvPr/>
        </p:nvSpPr>
        <p:spPr>
          <a:xfrm>
            <a:off x="1600200" y="4832350"/>
            <a:ext cx="24284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noninteracting 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 no correlation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12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56938-08DF-1B3F-640A-F68FD3B14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localized UEG exchange model differs a lot from the non-local behavior at </a:t>
            </a:r>
            <a:r>
              <a:rPr lang="el-GR" dirty="0"/>
              <a:t>λ</a:t>
            </a:r>
            <a:r>
              <a:rPr lang="en-US" dirty="0"/>
              <a:t> = 0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AC58AA-D2A8-D336-ED62-5D0E7B22D7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E15F93-014B-9F08-55C2-96A973790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047750"/>
            <a:ext cx="8991600" cy="3581400"/>
          </a:xfrm>
        </p:spPr>
        <p:txBody>
          <a:bodyPr/>
          <a:lstStyle/>
          <a:p>
            <a:r>
              <a:rPr lang="en-US" dirty="0"/>
              <a:t>The noninteracting (</a:t>
            </a:r>
            <a:r>
              <a:rPr lang="el-GR" dirty="0"/>
              <a:t>λ</a:t>
            </a:r>
            <a:r>
              <a:rPr lang="en-US" dirty="0"/>
              <a:t> = 0) hole is delocalized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Electron correlation (</a:t>
            </a:r>
            <a:r>
              <a:rPr lang="el-GR" dirty="0"/>
              <a:t>λ</a:t>
            </a:r>
            <a:r>
              <a:rPr lang="en-US" dirty="0"/>
              <a:t> = 1) has the effect of localizing that hole</a:t>
            </a:r>
          </a:p>
          <a:p>
            <a:r>
              <a:rPr lang="en-US" dirty="0"/>
              <a:t>           has contributions from both limits</a:t>
            </a:r>
          </a:p>
          <a:p>
            <a:r>
              <a:rPr lang="en-US" dirty="0"/>
              <a:t>A strategy would be to combine these in some fashion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F60964-A576-87D3-BC3A-1AF52F6A3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061" y="3867150"/>
            <a:ext cx="787400" cy="330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5D4E09-F244-6B9E-B933-773F03F35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114550"/>
            <a:ext cx="3276600" cy="6422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A8D817-111E-E51A-FD2E-D13063ECAE8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364" b="44384"/>
          <a:stretch/>
        </p:blipFill>
        <p:spPr>
          <a:xfrm>
            <a:off x="3468045" y="1657350"/>
            <a:ext cx="5686191" cy="1752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39012B-C86C-C484-F83C-34F6958DE2BD}"/>
              </a:ext>
            </a:extLst>
          </p:cNvPr>
          <p:cNvSpPr txBox="1"/>
          <p:nvPr/>
        </p:nvSpPr>
        <p:spPr>
          <a:xfrm>
            <a:off x="3962400" y="283845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exchange hole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306027-4E82-0B45-3A7E-B13EA89E2CBA}"/>
              </a:ext>
            </a:extLst>
          </p:cNvPr>
          <p:cNvSpPr txBox="1"/>
          <p:nvPr/>
        </p:nvSpPr>
        <p:spPr>
          <a:xfrm>
            <a:off x="5695478" y="283845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Coulomb hole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B725B4-BE9C-E71B-4841-8A9404A00D40}"/>
              </a:ext>
            </a:extLst>
          </p:cNvPr>
          <p:cNvSpPr txBox="1"/>
          <p:nvPr/>
        </p:nvSpPr>
        <p:spPr>
          <a:xfrm>
            <a:off x="7568520" y="283845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hole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AFFA0D-BF07-8FA9-8F71-8FD24BB43E1A}"/>
              </a:ext>
            </a:extLst>
          </p:cNvPr>
          <p:cNvSpPr txBox="1"/>
          <p:nvPr/>
        </p:nvSpPr>
        <p:spPr>
          <a:xfrm>
            <a:off x="3543300" y="1574217"/>
            <a:ext cx="5523555" cy="276999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molecule, components of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h(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1,2) for given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function of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B085CAB-38E6-42B7-E8B0-484628A8BD7D}"/>
              </a:ext>
            </a:extLst>
          </p:cNvPr>
          <p:cNvGrpSpPr/>
          <p:nvPr/>
        </p:nvGrpSpPr>
        <p:grpSpPr>
          <a:xfrm>
            <a:off x="7680141" y="1745891"/>
            <a:ext cx="1425759" cy="631792"/>
            <a:chOff x="7184841" y="1740282"/>
            <a:chExt cx="1425759" cy="63179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D895A1B-ABA7-6581-F850-EF61CC668989}"/>
                </a:ext>
              </a:extLst>
            </p:cNvPr>
            <p:cNvSpPr txBox="1"/>
            <p:nvPr/>
          </p:nvSpPr>
          <p:spPr>
            <a:xfrm>
              <a:off x="7718241" y="1740282"/>
              <a:ext cx="8923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electron 1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BBA93CD4-9C95-841A-4F07-073FA3AC048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734300" y="1962150"/>
              <a:ext cx="183888" cy="1160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E31B1D0-7B58-412A-1859-8A991020597E}"/>
                </a:ext>
              </a:extLst>
            </p:cNvPr>
            <p:cNvGrpSpPr/>
            <p:nvPr/>
          </p:nvGrpSpPr>
          <p:grpSpPr>
            <a:xfrm>
              <a:off x="7184841" y="2095075"/>
              <a:ext cx="762000" cy="276999"/>
              <a:chOff x="5867400" y="2095075"/>
              <a:chExt cx="762000" cy="276999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0E55B89-BE30-A3D0-6BCB-6028874ECDAF}"/>
                  </a:ext>
                </a:extLst>
              </p:cNvPr>
              <p:cNvSpPr txBox="1"/>
              <p:nvPr/>
            </p:nvSpPr>
            <p:spPr>
              <a:xfrm>
                <a:off x="5867400" y="2095075"/>
                <a:ext cx="26764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3EC3649-E1AF-AE0E-F3CE-AB053930FF9D}"/>
                  </a:ext>
                </a:extLst>
              </p:cNvPr>
              <p:cNvSpPr txBox="1"/>
              <p:nvPr/>
            </p:nvSpPr>
            <p:spPr>
              <a:xfrm>
                <a:off x="6361755" y="2095075"/>
                <a:ext cx="26764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</a:p>
            </p:txBody>
          </p:sp>
        </p:grp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093F450-BCDF-BFA5-F839-4642DACEE79E}"/>
              </a:ext>
            </a:extLst>
          </p:cNvPr>
          <p:cNvSpPr txBox="1"/>
          <p:nvPr/>
        </p:nvSpPr>
        <p:spPr>
          <a:xfrm>
            <a:off x="7893627" y="4462615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Exercise: plot </a:t>
            </a:r>
            <a:r>
              <a:rPr lang="en-US" sz="1200" i="1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200" baseline="-250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H</a:t>
            </a:r>
            <a:r>
              <a:rPr lang="en-US" sz="1200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ϕ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12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Σexp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(-|x-R</a:t>
            </a:r>
            <a:r>
              <a:rPr lang="en-US" sz="1200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|) </a:t>
            </a:r>
          </a:p>
        </p:txBody>
      </p:sp>
    </p:spTree>
    <p:extLst>
      <p:ext uri="{BB962C8B-B14F-4D97-AF65-F5344CB8AC3E}">
        <p14:creationId xmlns:p14="http://schemas.microsoft.com/office/powerpoint/2010/main" val="3668947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3824F-3CCE-EE9E-B4C0-BBE526140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0"/>
            <a:ext cx="8839200" cy="895350"/>
          </a:xfrm>
        </p:spPr>
        <p:txBody>
          <a:bodyPr/>
          <a:lstStyle/>
          <a:p>
            <a:r>
              <a:rPr lang="en-US" dirty="0"/>
              <a:t>In 1993, </a:t>
            </a:r>
            <a:r>
              <a:rPr lang="en-US" dirty="0" err="1"/>
              <a:t>Becke</a:t>
            </a:r>
            <a:r>
              <a:rPr lang="en-US" dirty="0"/>
              <a:t> proposed a “hybrid” combination of functionals from different regimes of </a:t>
            </a:r>
            <a:r>
              <a:rPr lang="el-GR" dirty="0"/>
              <a:t>λ</a:t>
            </a:r>
            <a:r>
              <a:rPr lang="en-US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998EE2-85EF-66CB-C9F2-1297C2EA6D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8A38FB-4BAF-2F54-AF7B-3C47647C4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047750"/>
            <a:ext cx="8991600" cy="3492500"/>
          </a:xfr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endParaRPr lang="en-US" i="1" dirty="0"/>
          </a:p>
          <a:p>
            <a:pPr marL="457200" lvl="1" indent="0">
              <a:buNone/>
            </a:pPr>
            <a:r>
              <a:rPr lang="en-US" i="1" dirty="0"/>
              <a:t>    a, b, c</a:t>
            </a:r>
            <a:r>
              <a:rPr lang="en-US" dirty="0"/>
              <a:t> parameters fit to atomization-energy data</a:t>
            </a:r>
          </a:p>
          <a:p>
            <a:pPr lvl="2"/>
            <a:r>
              <a:rPr lang="en-US" i="1" dirty="0"/>
              <a:t>a = </a:t>
            </a:r>
            <a:r>
              <a:rPr lang="en-US" dirty="0"/>
              <a:t>0.20, </a:t>
            </a:r>
            <a:r>
              <a:rPr lang="en-US" i="1" dirty="0"/>
              <a:t>b</a:t>
            </a:r>
            <a:r>
              <a:rPr lang="en-US" dirty="0"/>
              <a:t> = 0.72, </a:t>
            </a:r>
            <a:r>
              <a:rPr lang="en-US" i="1" dirty="0"/>
              <a:t>c</a:t>
            </a:r>
            <a:r>
              <a:rPr lang="en-US" dirty="0"/>
              <a:t> = 0.81</a:t>
            </a:r>
          </a:p>
          <a:p>
            <a:pPr lvl="1"/>
            <a:r>
              <a:rPr lang="en-US" dirty="0"/>
              <a:t>Exact exchange is the </a:t>
            </a:r>
            <a:r>
              <a:rPr lang="el-GR" dirty="0"/>
              <a:t>λ</a:t>
            </a:r>
            <a:r>
              <a:rPr lang="en-US" dirty="0"/>
              <a:t> = 0 value</a:t>
            </a:r>
          </a:p>
          <a:p>
            <a:pPr lvl="1"/>
            <a:r>
              <a:rPr lang="en-US" dirty="0" err="1"/>
              <a:t>Δ</a:t>
            </a:r>
            <a:r>
              <a:rPr lang="en-US" dirty="0"/>
              <a:t> indicates the GGA correction to LDA</a:t>
            </a:r>
          </a:p>
          <a:p>
            <a:pPr lvl="2"/>
            <a:r>
              <a:rPr lang="en-US" dirty="0"/>
              <a:t>Attenuated by </a:t>
            </a:r>
            <a:r>
              <a:rPr lang="en-US" i="1" dirty="0"/>
              <a:t>b</a:t>
            </a:r>
            <a:r>
              <a:rPr lang="en-US" dirty="0"/>
              <a:t> and </a:t>
            </a:r>
            <a:r>
              <a:rPr lang="en-US" i="1" dirty="0"/>
              <a:t>c</a:t>
            </a:r>
            <a:r>
              <a:rPr lang="en-US" dirty="0"/>
              <a:t> because use of exact exchange reduces their importance</a:t>
            </a:r>
          </a:p>
          <a:p>
            <a:r>
              <a:rPr lang="en-US" dirty="0"/>
              <a:t>This is referred to as the B3PW91 functional</a:t>
            </a:r>
          </a:p>
          <a:p>
            <a:r>
              <a:rPr lang="en-US" dirty="0"/>
              <a:t>Hybrid functionals require a HF calculation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i="1" dirty="0">
                <a:sym typeface="Wingdings" pitchFamily="2" charset="2"/>
              </a:rPr>
              <a:t>N</a:t>
            </a:r>
            <a:r>
              <a:rPr lang="en-US" baseline="30000" dirty="0">
                <a:sym typeface="Wingdings" pitchFamily="2" charset="2"/>
              </a:rPr>
              <a:t>4</a:t>
            </a:r>
            <a:r>
              <a:rPr lang="en-US" dirty="0">
                <a:sym typeface="Wingdings" pitchFamily="2" charset="2"/>
              </a:rPr>
              <a:t> scaling again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AD9B44-3D3D-0157-C731-A2791F4FD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111797"/>
            <a:ext cx="7772400" cy="3892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1B1FBF-E11F-6274-7403-6C2A5E38215A}"/>
              </a:ext>
            </a:extLst>
          </p:cNvPr>
          <p:cNvSpPr txBox="1"/>
          <p:nvPr/>
        </p:nvSpPr>
        <p:spPr>
          <a:xfrm>
            <a:off x="7543800" y="1607750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PW: </a:t>
            </a:r>
            <a:r>
              <a:rPr lang="en-US" sz="12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Perdew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-Wang</a:t>
            </a:r>
          </a:p>
        </p:txBody>
      </p:sp>
    </p:spTree>
    <p:extLst>
      <p:ext uri="{BB962C8B-B14F-4D97-AF65-F5344CB8AC3E}">
        <p14:creationId xmlns:p14="http://schemas.microsoft.com/office/powerpoint/2010/main" val="1666800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F6B7C-CD73-6D66-34CE-B36BF0CC9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458200" cy="895350"/>
          </a:xfrm>
        </p:spPr>
        <p:txBody>
          <a:bodyPr/>
          <a:lstStyle/>
          <a:p>
            <a:r>
              <a:rPr lang="en-US" dirty="0"/>
              <a:t>Replacing PW91 with LYP correlation functional yielded the most popular functional to 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440DD1-441A-12CF-1250-3B7FF52ADF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D1D648-76C3-B16F-DF34-5F396A60B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46" y="1047750"/>
            <a:ext cx="5105854" cy="3581400"/>
          </a:xfrm>
        </p:spPr>
        <p:txBody>
          <a:bodyPr/>
          <a:lstStyle/>
          <a:p>
            <a:endParaRPr lang="en-US" dirty="0"/>
          </a:p>
          <a:p>
            <a:pPr lvl="1"/>
            <a:r>
              <a:rPr lang="en-US" dirty="0"/>
              <a:t>Slight difference because LYP is meant to replace LDA, not correct it</a:t>
            </a:r>
          </a:p>
          <a:p>
            <a:pPr lvl="1"/>
            <a:r>
              <a:rPr lang="en-US" dirty="0"/>
              <a:t>Uses same </a:t>
            </a:r>
            <a:r>
              <a:rPr lang="en-US" i="1" dirty="0"/>
              <a:t>a</a:t>
            </a:r>
            <a:r>
              <a:rPr lang="en-US" dirty="0"/>
              <a:t>, </a:t>
            </a:r>
            <a:r>
              <a:rPr lang="en-US" i="1" dirty="0"/>
              <a:t>b</a:t>
            </a:r>
            <a:r>
              <a:rPr lang="en-US" dirty="0"/>
              <a:t>, </a:t>
            </a:r>
            <a:r>
              <a:rPr lang="en-US" i="1" dirty="0"/>
              <a:t>c</a:t>
            </a:r>
            <a:r>
              <a:rPr lang="en-US" dirty="0"/>
              <a:t> parameters as B3PW91</a:t>
            </a:r>
          </a:p>
          <a:p>
            <a:pPr lvl="1"/>
            <a:r>
              <a:rPr lang="en-US" dirty="0"/>
              <a:t>Development of hybrids is the first time functionals were developed by fitting to molecular, and not just atomic data</a:t>
            </a:r>
          </a:p>
          <a:p>
            <a:pPr lvl="2"/>
            <a:r>
              <a:rPr lang="en-US" dirty="0"/>
              <a:t>The fitting of functionals has proliferated greatly </a:t>
            </a:r>
            <a:r>
              <a:rPr lang="en-US" dirty="0">
                <a:sym typeface="Wingdings" pitchFamily="2" charset="2"/>
              </a:rPr>
              <a:t>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29BA05-0FE5-4CF9-3195-368362C92DEB}"/>
              </a:ext>
            </a:extLst>
          </p:cNvPr>
          <p:cNvSpPr txBox="1"/>
          <p:nvPr/>
        </p:nvSpPr>
        <p:spPr>
          <a:xfrm>
            <a:off x="7543800" y="1428267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LYP: Lee-Yang-Parr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EA125E-4FFA-299C-A471-783A0B055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046" y="1122500"/>
            <a:ext cx="7772400" cy="30576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F2A0258-6298-6334-4896-C8303901804B}"/>
              </a:ext>
            </a:extLst>
          </p:cNvPr>
          <p:cNvGrpSpPr/>
          <p:nvPr/>
        </p:nvGrpSpPr>
        <p:grpSpPr>
          <a:xfrm>
            <a:off x="5080541" y="1821814"/>
            <a:ext cx="4069127" cy="3132468"/>
            <a:chOff x="3716884" y="946728"/>
            <a:chExt cx="5451677" cy="419677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FA431B9-D7FD-1C27-F7FB-2EE92EB0C2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8269"/>
            <a:stretch/>
          </p:blipFill>
          <p:spPr>
            <a:xfrm>
              <a:off x="3716884" y="1047750"/>
              <a:ext cx="5451677" cy="409575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867C562-2FDD-96A8-1426-083AAF3C0C76}"/>
                </a:ext>
              </a:extLst>
            </p:cNvPr>
            <p:cNvSpPr txBox="1"/>
            <p:nvPr/>
          </p:nvSpPr>
          <p:spPr>
            <a:xfrm>
              <a:off x="4114800" y="1869758"/>
              <a:ext cx="1066801" cy="2886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(X-only LDA)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6930C2-1061-42EC-FE19-79D35BFE1C35}"/>
                </a:ext>
              </a:extLst>
            </p:cNvPr>
            <p:cNvSpPr/>
            <p:nvPr/>
          </p:nvSpPr>
          <p:spPr bwMode="auto">
            <a:xfrm>
              <a:off x="3775722" y="2853879"/>
              <a:ext cx="5139678" cy="193071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26BB11F-3D0F-6622-28B9-4FBBBA0A6383}"/>
                </a:ext>
              </a:extLst>
            </p:cNvPr>
            <p:cNvSpPr/>
            <p:nvPr/>
          </p:nvSpPr>
          <p:spPr bwMode="auto">
            <a:xfrm>
              <a:off x="3775722" y="1661208"/>
              <a:ext cx="5215878" cy="68194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B40B64F-E93B-7266-56A4-F0AB69BB20C6}"/>
                </a:ext>
              </a:extLst>
            </p:cNvPr>
            <p:cNvSpPr txBox="1"/>
            <p:nvPr/>
          </p:nvSpPr>
          <p:spPr>
            <a:xfrm>
              <a:off x="5317084" y="1437751"/>
              <a:ext cx="1524000" cy="268027"/>
            </a:xfrm>
            <a:prstGeom prst="rect">
              <a:avLst/>
            </a:prstGeom>
            <a:solidFill>
              <a:srgbClr val="EAEAEA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Atomization energies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D74D8D6-6B1D-3419-AF06-1DB18A3BE078}"/>
                </a:ext>
              </a:extLst>
            </p:cNvPr>
            <p:cNvSpPr txBox="1"/>
            <p:nvPr/>
          </p:nvSpPr>
          <p:spPr>
            <a:xfrm>
              <a:off x="7452348" y="1457457"/>
              <a:ext cx="1219200" cy="268027"/>
            </a:xfrm>
            <a:prstGeom prst="rect">
              <a:avLst/>
            </a:prstGeom>
            <a:solidFill>
              <a:srgbClr val="EAEAEA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H-atom transfer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D8B47B6-E046-2CF1-90C5-90AD0B9F1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044631" y="946728"/>
              <a:ext cx="2014855" cy="194986"/>
            </a:xfrm>
            <a:prstGeom prst="rect">
              <a:avLst/>
            </a:prstGeom>
          </p:spPr>
        </p:pic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84A7B39-D53E-C423-685C-CB300584352D}"/>
              </a:ext>
            </a:extLst>
          </p:cNvPr>
          <p:cNvSpPr/>
          <p:nvPr/>
        </p:nvSpPr>
        <p:spPr bwMode="auto">
          <a:xfrm>
            <a:off x="5112957" y="4125979"/>
            <a:ext cx="3836251" cy="14410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386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69BF210-5E5B-0295-0143-A8692FA7E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self-interaction is not handled exactly in any of the functionals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07F604-8166-DB4D-9AF1-578C0845DB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611950C-CFDF-AC3B-C3E2-57C823A4A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47750"/>
            <a:ext cx="9067800" cy="3581400"/>
          </a:xfrm>
        </p:spPr>
        <p:txBody>
          <a:bodyPr/>
          <a:lstStyle/>
          <a:p>
            <a:r>
              <a:rPr lang="en-US" dirty="0"/>
              <a:t>Consider a hydrogen atom</a:t>
            </a:r>
          </a:p>
          <a:p>
            <a:r>
              <a:rPr lang="en-US" dirty="0"/>
              <a:t>Classical Coulomb repulsion is not zero, even though there’s no electron-electron interaction</a:t>
            </a:r>
          </a:p>
          <a:p>
            <a:r>
              <a:rPr lang="en-US" dirty="0"/>
              <a:t>Correction would require exactly cancelled by </a:t>
            </a:r>
            <a:r>
              <a:rPr lang="en-US" i="1" dirty="0"/>
              <a:t>E</a:t>
            </a:r>
            <a:r>
              <a:rPr lang="en-US" baseline="-25000" dirty="0"/>
              <a:t>XC</a:t>
            </a:r>
            <a:r>
              <a:rPr lang="en-US" dirty="0"/>
              <a:t>: </a:t>
            </a:r>
            <a:r>
              <a:rPr lang="en-US" i="1" dirty="0"/>
              <a:t> J = -E</a:t>
            </a:r>
            <a:r>
              <a:rPr lang="en-US" baseline="-25000" dirty="0"/>
              <a:t>XC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There’s no guarantee this happens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F2E7AD-454E-E5D1-61BD-1E2145DBE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2055755"/>
            <a:ext cx="3429000" cy="5921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8338FB-E18C-387B-6934-FCDE0C83AF2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3376027"/>
            <a:ext cx="5105400" cy="17067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1A22D6-855D-F1BE-909B-787A47A5704A}"/>
              </a:ext>
            </a:extLst>
          </p:cNvPr>
          <p:cNvSpPr txBox="1"/>
          <p:nvPr/>
        </p:nvSpPr>
        <p:spPr>
          <a:xfrm>
            <a:off x="6553200" y="4854214"/>
            <a:ext cx="20750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Koch &amp; </a:t>
            </a:r>
            <a:r>
              <a:rPr lang="en-US" sz="12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Holthausen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p.86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10A49C6-2314-7D6B-0427-658138A466E1}"/>
              </a:ext>
            </a:extLst>
          </p:cNvPr>
          <p:cNvCxnSpPr>
            <a:cxnSpLocks/>
          </p:cNvCxnSpPr>
          <p:nvPr/>
        </p:nvCxnSpPr>
        <p:spPr bwMode="auto">
          <a:xfrm flipH="1">
            <a:off x="2667000" y="4324350"/>
            <a:ext cx="32343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41ADA83-ECEF-B614-4ACD-EDB65C7BB52D}"/>
              </a:ext>
            </a:extLst>
          </p:cNvPr>
          <p:cNvCxnSpPr>
            <a:cxnSpLocks/>
          </p:cNvCxnSpPr>
          <p:nvPr/>
        </p:nvCxnSpPr>
        <p:spPr bwMode="auto">
          <a:xfrm flipH="1">
            <a:off x="5961743" y="4741635"/>
            <a:ext cx="32343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30166FD-2B79-ABA1-666D-8E7B3508B91E}"/>
              </a:ext>
            </a:extLst>
          </p:cNvPr>
          <p:cNvSpPr txBox="1"/>
          <p:nvPr/>
        </p:nvSpPr>
        <p:spPr>
          <a:xfrm>
            <a:off x="5071495" y="3409950"/>
            <a:ext cx="71970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(</a:t>
            </a:r>
            <a:r>
              <a:rPr lang="en-US" sz="900" dirty="0" err="1"/>
              <a:t>Hartrees</a:t>
            </a:r>
            <a:r>
              <a:rPr lang="en-US" sz="900" dirty="0"/>
              <a:t>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1D368F3-6ECF-199F-7181-9A2ADDD7E993}"/>
              </a:ext>
            </a:extLst>
          </p:cNvPr>
          <p:cNvCxnSpPr>
            <a:cxnSpLocks/>
          </p:cNvCxnSpPr>
          <p:nvPr/>
        </p:nvCxnSpPr>
        <p:spPr bwMode="auto">
          <a:xfrm flipH="1">
            <a:off x="5071495" y="4171950"/>
            <a:ext cx="32343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0297765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764133-77C5-ACF6-7B27-1956E10CE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B3LYP rules them all (as of 2007)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F7FD94-92E4-01A1-0BD9-BDA2B1CE9C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775EA4-72CD-295F-2C4E-A48F1DEA1BA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114992"/>
            <a:ext cx="5370561" cy="3774593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C2E266-AC31-97A5-64CD-B4BD0BB600F3}"/>
              </a:ext>
            </a:extLst>
          </p:cNvPr>
          <p:cNvSpPr txBox="1"/>
          <p:nvPr/>
        </p:nvSpPr>
        <p:spPr>
          <a:xfrm>
            <a:off x="319981" y="4660984"/>
            <a:ext cx="30678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>
                <a:solidFill>
                  <a:srgbClr val="00B050"/>
                </a:solidFill>
              </a:rPr>
              <a:t>S.F.Sousa</a:t>
            </a:r>
            <a:r>
              <a:rPr lang="en-US" sz="900" dirty="0">
                <a:solidFill>
                  <a:srgbClr val="00B050"/>
                </a:solidFill>
              </a:rPr>
              <a:t>, P. </a:t>
            </a:r>
            <a:r>
              <a:rPr lang="en-US" sz="900" dirty="0" err="1">
                <a:solidFill>
                  <a:srgbClr val="00B050"/>
                </a:solidFill>
              </a:rPr>
              <a:t>A.Fernandes</a:t>
            </a:r>
            <a:r>
              <a:rPr lang="en-US" sz="900" dirty="0">
                <a:solidFill>
                  <a:srgbClr val="00B050"/>
                </a:solidFill>
              </a:rPr>
              <a:t>, and M.J. Ramos</a:t>
            </a:r>
          </a:p>
          <a:p>
            <a:r>
              <a:rPr lang="en-US" sz="900" dirty="0">
                <a:solidFill>
                  <a:srgbClr val="00B050"/>
                </a:solidFill>
              </a:rPr>
              <a:t>“General Performance of Density Functionals”, </a:t>
            </a:r>
            <a:r>
              <a:rPr lang="en-US" sz="900" i="1" dirty="0">
                <a:solidFill>
                  <a:srgbClr val="00B050"/>
                </a:solidFill>
              </a:rPr>
              <a:t>J. Phys. Chem. A</a:t>
            </a:r>
            <a:r>
              <a:rPr lang="en-US" sz="900" dirty="0">
                <a:solidFill>
                  <a:srgbClr val="00B050"/>
                </a:solidFill>
              </a:rPr>
              <a:t>, </a:t>
            </a:r>
            <a:r>
              <a:rPr lang="en-US" sz="900" b="1" dirty="0">
                <a:solidFill>
                  <a:srgbClr val="00B050"/>
                </a:solidFill>
              </a:rPr>
              <a:t>111</a:t>
            </a:r>
            <a:r>
              <a:rPr lang="en-US" sz="900" dirty="0">
                <a:solidFill>
                  <a:srgbClr val="00B050"/>
                </a:solidFill>
              </a:rPr>
              <a:t>, 10439 (2007). DOI: 10.1021/jp0734474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56E386-7EBD-C9BC-2C0B-FE5DF3A241A3}"/>
              </a:ext>
            </a:extLst>
          </p:cNvPr>
          <p:cNvSpPr txBox="1"/>
          <p:nvPr/>
        </p:nvSpPr>
        <p:spPr>
          <a:xfrm>
            <a:off x="76200" y="785451"/>
            <a:ext cx="357415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Occurrence of functionals in titles/abstracts of publications </a:t>
            </a:r>
            <a:endParaRPr lang="en-US" sz="2200" dirty="0">
              <a:solidFill>
                <a:srgbClr val="015BBC"/>
              </a:solidFill>
              <a:latin typeface="+mn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ACFF990-5EFD-B1B6-AA56-9C7849D97E0E}"/>
              </a:ext>
            </a:extLst>
          </p:cNvPr>
          <p:cNvGrpSpPr/>
          <p:nvPr/>
        </p:nvGrpSpPr>
        <p:grpSpPr>
          <a:xfrm>
            <a:off x="5562164" y="1378863"/>
            <a:ext cx="3673150" cy="3819614"/>
            <a:chOff x="5562164" y="1378863"/>
            <a:chExt cx="3673150" cy="381961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A8CCC85-84BF-5C9F-8B9C-9E7B00822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62164" y="1809750"/>
              <a:ext cx="3581836" cy="27432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12A6063-7EB8-CB55-9B23-E5DE6C380C15}"/>
                </a:ext>
              </a:extLst>
            </p:cNvPr>
            <p:cNvSpPr txBox="1"/>
            <p:nvPr/>
          </p:nvSpPr>
          <p:spPr>
            <a:xfrm>
              <a:off x="6321451" y="1378863"/>
              <a:ext cx="2136749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0" lang="en-US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015BB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Still, there’s this</a:t>
              </a:r>
              <a:endParaRPr lang="en-US" sz="2200" dirty="0">
                <a:solidFill>
                  <a:srgbClr val="015BBC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2ECE461-CF00-6C15-8685-0989D81BA49D}"/>
                </a:ext>
              </a:extLst>
            </p:cNvPr>
            <p:cNvSpPr txBox="1"/>
            <p:nvPr/>
          </p:nvSpPr>
          <p:spPr>
            <a:xfrm>
              <a:off x="5690542" y="4598313"/>
              <a:ext cx="3544772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rgbClr val="00B050"/>
                  </a:solidFill>
                </a:rPr>
                <a:t>A. </a:t>
              </a:r>
              <a:r>
                <a:rPr lang="en-US" sz="1100" dirty="0" err="1">
                  <a:solidFill>
                    <a:srgbClr val="00B050"/>
                  </a:solidFill>
                </a:rPr>
                <a:t>Becke</a:t>
              </a:r>
              <a:r>
                <a:rPr lang="en-US" sz="1100" dirty="0">
                  <a:solidFill>
                    <a:srgbClr val="00B050"/>
                  </a:solidFill>
                </a:rPr>
                <a:t>, “Perspective: Fifty years of density-functional theory in chemical physics”, </a:t>
              </a:r>
              <a:r>
                <a:rPr lang="en-US" sz="1100" i="1" dirty="0">
                  <a:solidFill>
                    <a:srgbClr val="00B050"/>
                  </a:solidFill>
                </a:rPr>
                <a:t>J. Chem. Phys</a:t>
              </a:r>
              <a:r>
                <a:rPr lang="en-US" sz="1100" dirty="0">
                  <a:solidFill>
                    <a:srgbClr val="00B050"/>
                  </a:solidFill>
                </a:rPr>
                <a:t>. </a:t>
              </a:r>
              <a:r>
                <a:rPr lang="en-US" sz="1100" b="1" dirty="0">
                  <a:solidFill>
                    <a:srgbClr val="00B050"/>
                  </a:solidFill>
                </a:rPr>
                <a:t>140</a:t>
              </a:r>
              <a:r>
                <a:rPr lang="en-US" sz="1100" dirty="0">
                  <a:solidFill>
                    <a:srgbClr val="00B050"/>
                  </a:solidFill>
                </a:rPr>
                <a:t>, 18A301 (2014); </a:t>
              </a:r>
              <a:r>
                <a:rPr lang="en-US" sz="1100" dirty="0" err="1">
                  <a:solidFill>
                    <a:srgbClr val="00B050"/>
                  </a:solidFill>
                </a:rPr>
                <a:t>doi</a:t>
              </a:r>
              <a:r>
                <a:rPr lang="en-US" sz="1100" dirty="0">
                  <a:solidFill>
                    <a:srgbClr val="00B050"/>
                  </a:solidFill>
                </a:rPr>
                <a:t>: 10.1063/1.4869598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786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041D1D3-6C17-433D-E91A-3C496AB1C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4B6766-1060-4448-2F4C-2A1814860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85800"/>
            <a:ext cx="8763000" cy="447675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We’ve covered a wide range of topics in relation to DFT</a:t>
            </a:r>
          </a:p>
          <a:p>
            <a:pPr lvl="1"/>
            <a:r>
              <a:rPr lang="en-US" dirty="0"/>
              <a:t>HK theorems</a:t>
            </a:r>
          </a:p>
          <a:p>
            <a:pPr lvl="1"/>
            <a:r>
              <a:rPr lang="en-US" dirty="0"/>
              <a:t>KS approach to KE</a:t>
            </a:r>
          </a:p>
          <a:p>
            <a:pPr lvl="1"/>
            <a:r>
              <a:rPr lang="en-US" dirty="0"/>
              <a:t>Electron density</a:t>
            </a:r>
          </a:p>
          <a:p>
            <a:pPr lvl="1"/>
            <a:r>
              <a:rPr lang="en-US" dirty="0"/>
              <a:t>Fermi and Coulomb correlation/holes</a:t>
            </a:r>
          </a:p>
          <a:p>
            <a:pPr lvl="1"/>
            <a:r>
              <a:rPr lang="en-US" dirty="0"/>
              <a:t>Local density approximation</a:t>
            </a:r>
          </a:p>
          <a:p>
            <a:pPr lvl="1"/>
            <a:r>
              <a:rPr lang="en-US" dirty="0"/>
              <a:t>Generalized gradient approximation, Meta-GGA</a:t>
            </a:r>
          </a:p>
          <a:p>
            <a:pPr lvl="1"/>
            <a:r>
              <a:rPr lang="en-US" dirty="0"/>
              <a:t>Hybrid functionals</a:t>
            </a:r>
          </a:p>
          <a:p>
            <a:r>
              <a:rPr lang="en-US" dirty="0"/>
              <a:t>What is left?</a:t>
            </a:r>
          </a:p>
          <a:p>
            <a:pPr lvl="1"/>
            <a:r>
              <a:rPr lang="en-US" dirty="0"/>
              <a:t>Many topics: excited states, spin polarization, time-dependence…</a:t>
            </a:r>
          </a:p>
          <a:p>
            <a:pPr lvl="1"/>
            <a:r>
              <a:rPr lang="en-US" dirty="0"/>
              <a:t>New developments focus on locality vs nonlocality of exchange and correlation</a:t>
            </a:r>
          </a:p>
          <a:p>
            <a:pPr lvl="1"/>
            <a:r>
              <a:rPr lang="en-US" dirty="0"/>
              <a:t>Focus has been on intra-molecular interactions, but </a:t>
            </a:r>
            <a:r>
              <a:rPr lang="en-US" i="1" dirty="0"/>
              <a:t>inter</a:t>
            </a:r>
            <a:r>
              <a:rPr lang="en-US" dirty="0"/>
              <a:t>molecular is of great interest to us</a:t>
            </a:r>
          </a:p>
          <a:p>
            <a:pPr lvl="2"/>
            <a:r>
              <a:rPr lang="en-US" dirty="0"/>
              <a:t>DFT as presented so far is quite poor at this, due to inability to handle </a:t>
            </a:r>
            <a:r>
              <a:rPr lang="en-US" dirty="0" err="1"/>
              <a:t>vdW</a:t>
            </a:r>
            <a:r>
              <a:rPr lang="en-US" dirty="0"/>
              <a:t> dispersion interactions</a:t>
            </a:r>
          </a:p>
          <a:p>
            <a:pPr lvl="2"/>
            <a:r>
              <a:rPr lang="en-US" dirty="0"/>
              <a:t>We’ll return to this later</a:t>
            </a:r>
          </a:p>
          <a:p>
            <a:pPr lvl="1"/>
            <a:r>
              <a:rPr lang="en-US" dirty="0"/>
              <a:t>Basis sets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63C499-8359-980C-F5EB-C55EA4F141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470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35EFC4F-FE6C-D343-2758-E222E82AE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DFT formalism separates the energy functional into manageable components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E022D-4E80-9CE3-4DB9-3CC25245F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2526D-23C1-2056-3A3C-D426464847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Ground-state energy functional as sum of kinetic energy, electron-electron Coulomb, and electron-nuclei Coulomb</a:t>
            </a:r>
          </a:p>
          <a:p>
            <a:endParaRPr lang="en-US" dirty="0"/>
          </a:p>
          <a:p>
            <a:pPr lvl="1"/>
            <a:r>
              <a:rPr lang="en-US" i="1" dirty="0" err="1"/>
              <a:t>E</a:t>
            </a:r>
            <a:r>
              <a:rPr lang="en-US" baseline="-25000" dirty="0" err="1"/>
              <a:t>Ne</a:t>
            </a:r>
            <a:r>
              <a:rPr lang="en-US" dirty="0"/>
              <a:t>[</a:t>
            </a:r>
            <a:r>
              <a:rPr lang="el-GR" dirty="0"/>
              <a:t>ρ</a:t>
            </a:r>
            <a:r>
              <a:rPr lang="en-US" dirty="0"/>
              <a:t>] known exactly:</a:t>
            </a:r>
            <a:endParaRPr lang="en-US" i="1" dirty="0"/>
          </a:p>
          <a:p>
            <a:pPr lvl="1"/>
            <a:r>
              <a:rPr lang="en-US" i="1" dirty="0"/>
              <a:t>T</a:t>
            </a:r>
            <a:r>
              <a:rPr lang="en-US" dirty="0"/>
              <a:t>[</a:t>
            </a:r>
            <a:r>
              <a:rPr lang="el-GR" dirty="0"/>
              <a:t>ρ</a:t>
            </a:r>
            <a:r>
              <a:rPr lang="en-US" dirty="0"/>
              <a:t>] from Kohn-Sham, noninteracting reference </a:t>
            </a:r>
            <a:br>
              <a:rPr lang="en-US" dirty="0"/>
            </a:br>
            <a:r>
              <a:rPr lang="en-US" dirty="0"/>
              <a:t>system with Slater-determinant wavefunction</a:t>
            </a:r>
          </a:p>
          <a:p>
            <a:pPr lvl="1"/>
            <a:r>
              <a:rPr lang="en-US" i="1" dirty="0" err="1"/>
              <a:t>E</a:t>
            </a:r>
            <a:r>
              <a:rPr lang="en-US" baseline="-25000" dirty="0" err="1"/>
              <a:t>ee</a:t>
            </a:r>
            <a:r>
              <a:rPr lang="en-US" dirty="0"/>
              <a:t>[</a:t>
            </a:r>
            <a:r>
              <a:rPr lang="el-GR" dirty="0"/>
              <a:t>ρ</a:t>
            </a:r>
            <a:r>
              <a:rPr lang="en-US" dirty="0"/>
              <a:t>] given as classical contribution + correction for exchange, correlation, and self-interaction</a:t>
            </a:r>
            <a:endParaRPr lang="en-US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AA905D-C391-6FBA-5506-3AE0B2555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962150"/>
            <a:ext cx="3683000" cy="317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C0D3BB-0BB5-7D13-79F8-2536F02450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2564665"/>
            <a:ext cx="1841500" cy="6945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D44CCE-D342-CF39-28F5-CB75BDDFE3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1952" y="3293253"/>
            <a:ext cx="1934598" cy="4762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9F6AB9A-089E-35C3-A1FB-4916B23394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6500" y="2432050"/>
            <a:ext cx="1651000" cy="5269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F83611F-741E-E058-81B4-F5F9284726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7422" y="4128099"/>
            <a:ext cx="3070776" cy="75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7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6F7B1-922E-5919-8E36-626DDAF19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Reading/Viewing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A6813-1C3B-A24B-F62A-FF3A0463C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85800"/>
            <a:ext cx="8839200" cy="4171950"/>
          </a:xfrm>
        </p:spPr>
        <p:txBody>
          <a:bodyPr>
            <a:normAutofit/>
          </a:bodyPr>
          <a:lstStyle/>
          <a:p>
            <a:r>
              <a:rPr lang="en-US" dirty="0"/>
              <a:t>Koch &amp; </a:t>
            </a:r>
            <a:r>
              <a:rPr lang="en-US" dirty="0" err="1"/>
              <a:t>Holthausen</a:t>
            </a:r>
            <a:endParaRPr lang="en-US" dirty="0"/>
          </a:p>
          <a:p>
            <a:pPr lvl="1"/>
            <a:r>
              <a:rPr lang="en-US" dirty="0"/>
              <a:t>Sec. 6.2, 6.5, 6.6</a:t>
            </a:r>
          </a:p>
          <a:p>
            <a:r>
              <a:rPr lang="en-US" dirty="0"/>
              <a:t>A. </a:t>
            </a:r>
            <a:r>
              <a:rPr lang="en-US" dirty="0" err="1"/>
              <a:t>Becke</a:t>
            </a:r>
            <a:r>
              <a:rPr lang="en-US" dirty="0"/>
              <a:t>, “Perspective: Fifty years of density-functional theory in chemical physics”, </a:t>
            </a:r>
            <a:r>
              <a:rPr lang="en-US" i="1" dirty="0"/>
              <a:t>J. Chem. Phys</a:t>
            </a:r>
            <a:r>
              <a:rPr lang="en-US" dirty="0"/>
              <a:t>. </a:t>
            </a:r>
            <a:r>
              <a:rPr lang="en-US" b="1" dirty="0"/>
              <a:t>140</a:t>
            </a:r>
            <a:r>
              <a:rPr lang="en-US" dirty="0"/>
              <a:t>, 18A301 (2014); </a:t>
            </a:r>
            <a:r>
              <a:rPr lang="en-US" dirty="0" err="1"/>
              <a:t>doi</a:t>
            </a:r>
            <a:r>
              <a:rPr lang="en-US" dirty="0"/>
              <a:t>: 10.1063/1.4869598</a:t>
            </a:r>
          </a:p>
          <a:p>
            <a:r>
              <a:rPr lang="en-US" dirty="0"/>
              <a:t>Cramer</a:t>
            </a:r>
          </a:p>
          <a:p>
            <a:pPr lvl="1"/>
            <a:r>
              <a:rPr lang="en-US" dirty="0"/>
              <a:t>Video 5.06: </a:t>
            </a:r>
            <a:r>
              <a:rPr lang="en-US" dirty="0">
                <a:hlinkClick r:id="rId2"/>
              </a:rPr>
              <a:t>https://www.youtube.com/watch?v=VNoVpwhM-Yw</a:t>
            </a:r>
            <a:endParaRPr lang="en-US" dirty="0"/>
          </a:p>
          <a:p>
            <a:pPr lvl="1"/>
            <a:r>
              <a:rPr lang="en-US" dirty="0"/>
              <a:t>Video 5.07: </a:t>
            </a:r>
            <a:r>
              <a:rPr lang="en-US" dirty="0">
                <a:hlinkClick r:id="rId3"/>
              </a:rPr>
              <a:t>https://www.youtube.com/watch?v=CzyR2lRgVtQ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848F3A-EEAD-C4DD-4432-3EA34A87A5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18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0803E-E152-3992-CC8D-D966BE37A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XC functional is the focus of DFT developments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57F8C6-EF97-F2F0-3988-70CE63F004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95BF81-449A-CECF-35F7-FDB52C73F6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XC hole provides a framework</a:t>
            </a:r>
          </a:p>
          <a:p>
            <a:endParaRPr lang="en-US" dirty="0"/>
          </a:p>
          <a:p>
            <a:r>
              <a:rPr lang="en-US" dirty="0"/>
              <a:t>Local density approximation provides a starting point</a:t>
            </a:r>
          </a:p>
          <a:p>
            <a:endParaRPr lang="en-US" dirty="0"/>
          </a:p>
          <a:p>
            <a:pPr lvl="1"/>
            <a:r>
              <a:rPr lang="en-US" dirty="0"/>
              <a:t>Uniform electron gas as reference</a:t>
            </a:r>
          </a:p>
          <a:p>
            <a:pPr lvl="1"/>
            <a:r>
              <a:rPr lang="en-US" dirty="0"/>
              <a:t>Coulomb correlation treated by fitting of Monte Carlo data for interacting uniform electron gas, as a function of density</a:t>
            </a:r>
          </a:p>
          <a:p>
            <a:pPr lvl="1"/>
            <a:r>
              <a:rPr lang="en-US" dirty="0"/>
              <a:t>Exchange treated by simple hole model, yields a </a:t>
            </a:r>
            <a:r>
              <a:rPr lang="el-GR" dirty="0"/>
              <a:t>ρ</a:t>
            </a:r>
            <a:r>
              <a:rPr lang="en-US" baseline="30000" dirty="0"/>
              <a:t>4/3</a:t>
            </a:r>
            <a:r>
              <a:rPr lang="en-US" dirty="0"/>
              <a:t> dependence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21359E-2925-92AF-7FF7-B29BAB4011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504950"/>
            <a:ext cx="4470400" cy="698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BED759-A63B-CC88-B98D-3B019D06D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2622551"/>
            <a:ext cx="3657600" cy="635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F6F3BD-3C60-8063-18C4-7E04767EBF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399" y="1013901"/>
            <a:ext cx="1982211" cy="403922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AE50162F-C6EC-FA59-170E-AE37E60B2105}"/>
              </a:ext>
            </a:extLst>
          </p:cNvPr>
          <p:cNvGrpSpPr/>
          <p:nvPr/>
        </p:nvGrpSpPr>
        <p:grpSpPr>
          <a:xfrm>
            <a:off x="6659622" y="1504950"/>
            <a:ext cx="2384828" cy="461665"/>
            <a:chOff x="6659622" y="1504950"/>
            <a:chExt cx="2384828" cy="46166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CE71D46-6CDA-C1BE-8274-6B7459C1E5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59622" y="1532751"/>
              <a:ext cx="119764" cy="239527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287A8DC-1B5E-62C2-F7B8-35C4F01A212E}"/>
                </a:ext>
              </a:extLst>
            </p:cNvPr>
            <p:cNvSpPr txBox="1"/>
            <p:nvPr/>
          </p:nvSpPr>
          <p:spPr>
            <a:xfrm>
              <a:off x="6781800" y="1504950"/>
              <a:ext cx="2262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includes KE correction</a:t>
              </a:r>
            </a:p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(adiabatic connection)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6931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BC7FD-985F-BD9C-B580-A887D8571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performance of LDA in application is mixed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30EB5A-E215-A031-FD87-1AB88104D2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55FF7C-0D15-1F3D-636A-20AFD1B79B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895350"/>
            <a:ext cx="6629400" cy="3581400"/>
          </a:xfrm>
        </p:spPr>
        <p:txBody>
          <a:bodyPr/>
          <a:lstStyle/>
          <a:p>
            <a:r>
              <a:rPr lang="en-US" dirty="0"/>
              <a:t>Overbinding tendency</a:t>
            </a:r>
          </a:p>
          <a:p>
            <a:pPr lvl="1"/>
            <a:r>
              <a:rPr lang="en-US" dirty="0"/>
              <a:t>LDA good description between bonded atoms, but inaccurate between them at nonbonded separations</a:t>
            </a:r>
          </a:p>
          <a:p>
            <a:pPr lvl="1"/>
            <a:r>
              <a:rPr lang="en-US" dirty="0"/>
              <a:t>More of an effect on energy than on the geometry</a:t>
            </a:r>
          </a:p>
          <a:p>
            <a:pPr lvl="2"/>
            <a:r>
              <a:rPr lang="en-US" dirty="0"/>
              <a:t>Density between atoms is more homogeneous 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LDA good </a:t>
            </a:r>
          </a:p>
          <a:p>
            <a:pPr lvl="3"/>
            <a:r>
              <a:rPr lang="en-US" dirty="0">
                <a:sym typeface="Wingdings" pitchFamily="2" charset="2"/>
              </a:rPr>
              <a:t>not so for separated atoms</a:t>
            </a:r>
            <a:endParaRPr lang="en-US" dirty="0"/>
          </a:p>
          <a:p>
            <a:pPr lvl="2"/>
            <a:r>
              <a:rPr lang="en-US" dirty="0"/>
              <a:t>Good description of geometry</a:t>
            </a:r>
          </a:p>
          <a:p>
            <a:pPr lvl="2"/>
            <a:r>
              <a:rPr lang="en-US" dirty="0"/>
              <a:t>Bad description of energy</a:t>
            </a:r>
          </a:p>
          <a:p>
            <a:r>
              <a:rPr lang="en-US" dirty="0"/>
              <a:t>Generally underestimates exchange energy and overestimates correlation energy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5C45FAA-24EB-6ABF-B9CD-00EC52C6C9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955051"/>
              </p:ext>
            </p:extLst>
          </p:nvPr>
        </p:nvGraphicFramePr>
        <p:xfrm>
          <a:off x="6400800" y="2571749"/>
          <a:ext cx="2736902" cy="191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3734017426"/>
                    </a:ext>
                  </a:extLst>
                </a:gridCol>
                <a:gridCol w="834001">
                  <a:extLst>
                    <a:ext uri="{9D8B030D-6E8A-4147-A177-3AD203B41FA5}">
                      <a16:colId xmlns:a16="http://schemas.microsoft.com/office/drawing/2014/main" val="4256388141"/>
                    </a:ext>
                  </a:extLst>
                </a:gridCol>
                <a:gridCol w="912301">
                  <a:extLst>
                    <a:ext uri="{9D8B030D-6E8A-4147-A177-3AD203B41FA5}">
                      <a16:colId xmlns:a16="http://schemas.microsoft.com/office/drawing/2014/main" val="713089834"/>
                    </a:ext>
                  </a:extLst>
                </a:gridCol>
              </a:tblGrid>
              <a:tr h="535522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Atomization Energy Error (kcal/mol)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Error (kcal/mol)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US" dirty="0"/>
                        <a:t>MAE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925393"/>
                  </a:ext>
                </a:extLst>
              </a:tr>
              <a:tr h="3341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Method</a:t>
                      </a: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Mean err</a:t>
                      </a: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MAE</a:t>
                      </a:r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978577"/>
                  </a:ext>
                </a:extLst>
              </a:tr>
              <a:tr h="3341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HF</a:t>
                      </a:r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-158.9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158.9</a:t>
                      </a:r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51069429"/>
                  </a:ext>
                </a:extLst>
              </a:tr>
              <a:tr h="3341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 LDA</a:t>
                      </a:r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-23.6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35.0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2706172"/>
                  </a:ext>
                </a:extLst>
              </a:tr>
              <a:tr h="3341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XC LDA</a:t>
                      </a:r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82.9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82.9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85192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FB04F8-1064-6FB1-17B6-B1F26457A1B9}"/>
              </a:ext>
            </a:extLst>
          </p:cNvPr>
          <p:cNvSpPr txBox="1"/>
          <p:nvPr/>
        </p:nvSpPr>
        <p:spPr>
          <a:xfrm>
            <a:off x="7162800" y="4431219"/>
            <a:ext cx="1974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accuracy       precision</a:t>
            </a:r>
          </a:p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</a:t>
            </a:r>
            <a:r>
              <a:rPr lang="en-US" sz="11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(if accurate)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220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CF0EB-086B-C21A-7B94-5C28E70F5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LDA is a crude approximation, so why does it work as well as it does?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95C92A-8C2D-9AB0-A08F-3A3870FDE0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904008-E750-9042-F187-AA3883588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retains many of the required features of the exchange hole</a:t>
            </a:r>
          </a:p>
          <a:p>
            <a:pPr lvl="1"/>
            <a:r>
              <a:rPr lang="en-US" dirty="0"/>
              <a:t>Sum rules:</a:t>
            </a:r>
          </a:p>
          <a:p>
            <a:pPr lvl="1"/>
            <a:r>
              <a:rPr lang="en-US" dirty="0"/>
              <a:t>Behavior at zero interelectronic distance:</a:t>
            </a:r>
          </a:p>
          <a:p>
            <a:pPr lvl="1"/>
            <a:r>
              <a:rPr lang="en-US" i="1" dirty="0" err="1"/>
              <a:t>h</a:t>
            </a:r>
            <a:r>
              <a:rPr lang="en-US" baseline="-25000" dirty="0" err="1"/>
              <a:t>X</a:t>
            </a:r>
            <a:r>
              <a:rPr lang="en-US" dirty="0"/>
              <a:t> ≤ 0 everywhere</a:t>
            </a:r>
            <a:endParaRPr lang="en-US" i="1" dirty="0"/>
          </a:p>
          <a:p>
            <a:pPr marL="457200" lvl="1" indent="0">
              <a:buNone/>
            </a:pPr>
            <a:r>
              <a:rPr lang="en-US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1BBE16-9596-8578-64F9-5D546BA9B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1982096"/>
            <a:ext cx="2142102" cy="2848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564FFA-2702-5D0B-B080-ED280125F5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6850" y="1500964"/>
            <a:ext cx="3774898" cy="47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171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88F4F-AFCE-BA40-D973-597F11878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382000" cy="895350"/>
          </a:xfrm>
        </p:spPr>
        <p:txBody>
          <a:bodyPr/>
          <a:lstStyle/>
          <a:p>
            <a:r>
              <a:rPr lang="en-US" dirty="0"/>
              <a:t>The LDA is the first term in an expansion of </a:t>
            </a:r>
            <a:r>
              <a:rPr lang="el-GR" dirty="0"/>
              <a:t>ε</a:t>
            </a:r>
            <a:r>
              <a:rPr lang="en-US" baseline="-25000" dirty="0"/>
              <a:t>XC</a:t>
            </a:r>
            <a:r>
              <a:rPr lang="en-US" dirty="0"/>
              <a:t>. The natural next step is to include the gradient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041E8D-13CC-2D76-C862-1194EEF905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01EA42-8429-1A47-802C-7E5DB64D3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7467600" cy="3581400"/>
          </a:xfrm>
        </p:spPr>
        <p:txBody>
          <a:bodyPr/>
          <a:lstStyle/>
          <a:p>
            <a:r>
              <a:rPr lang="en-US" dirty="0"/>
              <a:t>Gradient expansion approximation (GEA)</a:t>
            </a:r>
          </a:p>
          <a:p>
            <a:endParaRPr lang="en-US" dirty="0"/>
          </a:p>
          <a:p>
            <a:r>
              <a:rPr lang="en-US" dirty="0"/>
              <a:t>Does not perform as well as might be expected</a:t>
            </a:r>
          </a:p>
          <a:p>
            <a:r>
              <a:rPr lang="en-US" dirty="0"/>
              <a:t>Extension does not retain the required features of </a:t>
            </a:r>
            <a:r>
              <a:rPr lang="en-US" i="1" dirty="0" err="1"/>
              <a:t>h</a:t>
            </a:r>
            <a:r>
              <a:rPr lang="en-US" baseline="-25000" dirty="0" err="1"/>
              <a:t>X</a:t>
            </a:r>
            <a:r>
              <a:rPr lang="en-US" dirty="0"/>
              <a:t> that supported the performance of LDA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28D31F-9CAC-3A46-31B5-7E2759E32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581150"/>
            <a:ext cx="7772400" cy="641138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136D819-D57A-639D-AE37-D6E9608BC11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153400" y="2211425"/>
            <a:ext cx="304800" cy="1632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980861C-19E1-E344-0892-8D5E940C2B2B}"/>
              </a:ext>
            </a:extLst>
          </p:cNvPr>
          <p:cNvSpPr txBox="1"/>
          <p:nvPr/>
        </p:nvSpPr>
        <p:spPr>
          <a:xfrm>
            <a:off x="7924800" y="2293056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Normalization makes this dimensionless</a:t>
            </a:r>
          </a:p>
        </p:txBody>
      </p:sp>
    </p:spTree>
    <p:extLst>
      <p:ext uri="{BB962C8B-B14F-4D97-AF65-F5344CB8AC3E}">
        <p14:creationId xmlns:p14="http://schemas.microsoft.com/office/powerpoint/2010/main" val="1071041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30B3A-9A08-739C-E75C-9D2CCFC9D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458200" cy="895350"/>
          </a:xfrm>
        </p:spPr>
        <p:txBody>
          <a:bodyPr/>
          <a:lstStyle/>
          <a:p>
            <a:r>
              <a:rPr lang="en-US" dirty="0"/>
              <a:t>Generalized Gradient Approximation includes gradient while enforcing required hole behaviors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B62106-A5A4-8A72-4B86-9058C6696B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FF2767-8A6C-39CA-610C-C7E3BE028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19150"/>
            <a:ext cx="8915400" cy="3581400"/>
          </a:xfrm>
        </p:spPr>
        <p:txBody>
          <a:bodyPr/>
          <a:lstStyle/>
          <a:p>
            <a:r>
              <a:rPr lang="en-US" i="1" dirty="0" err="1"/>
              <a:t>h</a:t>
            </a:r>
            <a:r>
              <a:rPr lang="en-US" baseline="-25000" dirty="0" err="1"/>
              <a:t>X</a:t>
            </a:r>
            <a:r>
              <a:rPr lang="en-US" dirty="0"/>
              <a:t> set to zero anywhere it becomes positive</a:t>
            </a:r>
          </a:p>
          <a:p>
            <a:r>
              <a:rPr lang="en-US" dirty="0"/>
              <a:t>Truncate exchange and correlation holes to enforce sum rules</a:t>
            </a:r>
          </a:p>
          <a:p>
            <a:r>
              <a:rPr lang="en-US" dirty="0"/>
              <a:t>GGA form:</a:t>
            </a:r>
          </a:p>
          <a:p>
            <a:r>
              <a:rPr lang="en-US" dirty="0"/>
              <a:t>Again, sum exchange and correlation:</a:t>
            </a:r>
          </a:p>
          <a:p>
            <a:r>
              <a:rPr lang="en-US" dirty="0"/>
              <a:t>Formulation from physical models is not as fruitful as for LDA</a:t>
            </a:r>
          </a:p>
          <a:p>
            <a:r>
              <a:rPr lang="en-US" dirty="0"/>
              <a:t>Semi-empirical methods work well, but there are many targets</a:t>
            </a:r>
          </a:p>
          <a:p>
            <a:pPr lvl="1"/>
            <a:r>
              <a:rPr lang="en-US" dirty="0"/>
              <a:t>Properties: total energy, structural properties, atomization energy, charge density, bulk modulus,…</a:t>
            </a:r>
          </a:p>
          <a:p>
            <a:pPr lvl="1"/>
            <a:r>
              <a:rPr lang="en-US" dirty="0"/>
              <a:t>Substances: molecules, extended solids, insulators, conductors,… 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D3E67D-7A5D-4344-82C0-A09A45275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00" y="2557529"/>
            <a:ext cx="2870200" cy="342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F68A60-F765-8E65-2A71-6672D64605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1893140"/>
            <a:ext cx="4737100" cy="635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CAE77FE-87D4-22FA-712F-CAE11412FA3C}"/>
              </a:ext>
            </a:extLst>
          </p:cNvPr>
          <p:cNvSpPr txBox="1"/>
          <p:nvPr/>
        </p:nvSpPr>
        <p:spPr>
          <a:xfrm>
            <a:off x="7315200" y="1824789"/>
            <a:ext cx="1894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Often will extend to show separate dependence on </a:t>
            </a:r>
            <a:r>
              <a:rPr lang="el-GR" sz="12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el-GR" sz="1200" baseline="300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200" baseline="30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2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el-GR" sz="1200" baseline="300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200" baseline="30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their gradients</a:t>
            </a:r>
            <a:r>
              <a:rPr lang="en-US" sz="1200" baseline="30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40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B94A2-B716-FABA-2EEA-3CBDB4676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7924800" cy="895350"/>
          </a:xfrm>
        </p:spPr>
        <p:txBody>
          <a:bodyPr/>
          <a:lstStyle/>
          <a:p>
            <a:r>
              <a:rPr lang="en-US" dirty="0"/>
              <a:t>The GGA functional is constructed by adding a gradient term to the LDA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38DCB8-13EB-492F-F337-09E9AFF369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0F25E4-3596-347E-9E33-ACA35F7BF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399"/>
          </a:xfrm>
        </p:spPr>
        <p:txBody>
          <a:bodyPr/>
          <a:lstStyle/>
          <a:p>
            <a:r>
              <a:rPr lang="en-US" dirty="0"/>
              <a:t>Primary focus is on improving exchange, because it is generally larger than the correlation correction</a:t>
            </a:r>
          </a:p>
          <a:p>
            <a:pPr marL="457200" lvl="1" indent="0">
              <a:buNone/>
            </a:pPr>
            <a:r>
              <a:rPr lang="en-US" dirty="0"/>
              <a:t>…as suggested by the sum rules:</a:t>
            </a:r>
          </a:p>
          <a:p>
            <a:r>
              <a:rPr lang="en-US" dirty="0"/>
              <a:t>Starting from LDA, we write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GEA would have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0DBFEBA-C34C-16C1-0F7D-4557DA34B2D3}"/>
              </a:ext>
            </a:extLst>
          </p:cNvPr>
          <p:cNvCxnSpPr>
            <a:cxnSpLocks/>
            <a:stCxn id="9" idx="0"/>
          </p:cNvCxnSpPr>
          <p:nvPr/>
        </p:nvCxnSpPr>
        <p:spPr bwMode="auto">
          <a:xfrm flipV="1">
            <a:off x="4419600" y="3570867"/>
            <a:ext cx="266700" cy="4167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E94960A-919F-A18B-BD75-FAC01B0F037A}"/>
              </a:ext>
            </a:extLst>
          </p:cNvPr>
          <p:cNvSpPr txBox="1"/>
          <p:nvPr/>
        </p:nvSpPr>
        <p:spPr>
          <a:xfrm>
            <a:off x="3695700" y="3987597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Functional of reduced gradient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892AF0-2394-2C41-3906-ABB648085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9752" y="1884141"/>
            <a:ext cx="3774898" cy="4754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EA0D131-933B-891C-55E4-459DDBF585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350" y="3021645"/>
            <a:ext cx="7353300" cy="762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7D283E1-6141-3A9A-55B0-7544DC6B21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5800" y="4597400"/>
            <a:ext cx="13462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771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B24E2BB-0883-8BC3-822D-BA7801037AB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7400" y="3250095"/>
            <a:ext cx="3088645" cy="19304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99083D-8108-9B16-57C4-96CD9EA97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Becke</a:t>
            </a:r>
            <a:r>
              <a:rPr lang="en-US" dirty="0"/>
              <a:t> introduced a functional in 1988 that had a huge impact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E7C7CE-7F84-1318-7C80-46D9CD90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16C43A-EB20-7B5A-FBB0-B5A7DD181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5638800" cy="3581400"/>
          </a:xfrm>
        </p:spPr>
        <p:txBody>
          <a:bodyPr/>
          <a:lstStyle/>
          <a:p>
            <a:r>
              <a:rPr lang="en-US" dirty="0"/>
              <a:t>Some requirements of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/>
              <a:t>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Even function of s (expansion starts at </a:t>
            </a:r>
            <a:r>
              <a:rPr lang="en-US" i="1" dirty="0"/>
              <a:t>s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Specific limiting behavior at </a:t>
            </a:r>
            <a:r>
              <a:rPr lang="en-US" i="1" dirty="0"/>
              <a:t>r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∞ </a:t>
            </a:r>
          </a:p>
          <a:p>
            <a:r>
              <a:rPr lang="en-US" dirty="0" err="1">
                <a:sym typeface="Wingdings" pitchFamily="2" charset="2"/>
              </a:rPr>
              <a:t>Becke</a:t>
            </a:r>
            <a:r>
              <a:rPr lang="en-US" dirty="0">
                <a:sym typeface="Wingdings" pitchFamily="2" charset="2"/>
              </a:rPr>
              <a:t> proposed</a:t>
            </a:r>
          </a:p>
          <a:p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endParaRPr lang="en-US" dirty="0">
              <a:sym typeface="Wingdings" pitchFamily="2" charset="2"/>
            </a:endParaRPr>
          </a:p>
          <a:p>
            <a:pPr lvl="1"/>
            <a:r>
              <a:rPr lang="en-US" dirty="0">
                <a:sym typeface="Wingdings" pitchFamily="2" charset="2"/>
              </a:rPr>
              <a:t>Parameter </a:t>
            </a:r>
            <a:r>
              <a:rPr lang="el-GR" dirty="0">
                <a:sym typeface="Wingdings" pitchFamily="2" charset="2"/>
              </a:rPr>
              <a:t>β</a:t>
            </a:r>
            <a:r>
              <a:rPr lang="en-US" dirty="0">
                <a:sym typeface="Wingdings" pitchFamily="2" charset="2"/>
              </a:rPr>
              <a:t> = 0.0042 fit to exact exchange energies for 6 noble-gas atoms</a:t>
            </a:r>
          </a:p>
          <a:p>
            <a:pPr lvl="1"/>
            <a:r>
              <a:rPr lang="en-US" dirty="0">
                <a:sym typeface="Wingdings" pitchFamily="2" charset="2"/>
              </a:rPr>
              <a:t>“B88” exchange functional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200B93-8B70-F019-E23E-CF86352473F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7400" y="1065855"/>
            <a:ext cx="2660754" cy="1803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83743DE-BA26-5729-197F-7831A475F5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723" y="2952750"/>
            <a:ext cx="3187700" cy="7239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D7DE2CD-52ED-F1C2-7F85-AA1721E58B04}"/>
              </a:ext>
            </a:extLst>
          </p:cNvPr>
          <p:cNvSpPr txBox="1"/>
          <p:nvPr/>
        </p:nvSpPr>
        <p:spPr>
          <a:xfrm>
            <a:off x="6400800" y="3105150"/>
            <a:ext cx="2438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Reduced gradient for 1s orbital</a:t>
            </a:r>
            <a:endParaRPr lang="en-US" sz="1400" dirty="0">
              <a:solidFill>
                <a:srgbClr val="015BBC"/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D015E2-5985-57E0-6FE9-9E62AACE9EDA}"/>
              </a:ext>
            </a:extLst>
          </p:cNvPr>
          <p:cNvSpPr txBox="1"/>
          <p:nvPr/>
        </p:nvSpPr>
        <p:spPr>
          <a:xfrm>
            <a:off x="7446494" y="4365307"/>
            <a:ext cx="8396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Diverges </a:t>
            </a:r>
          </a:p>
          <a:p>
            <a:pPr algn="r"/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-e</a:t>
            </a:r>
            <a:r>
              <a:rPr lang="en-US" sz="1400" baseline="30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i="1" baseline="30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400" baseline="30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/3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2508FE3-54D5-C151-9214-E2112741313C}"/>
              </a:ext>
            </a:extLst>
          </p:cNvPr>
          <p:cNvCxnSpPr>
            <a:cxnSpLocks/>
          </p:cNvCxnSpPr>
          <p:nvPr/>
        </p:nvCxnSpPr>
        <p:spPr bwMode="auto">
          <a:xfrm>
            <a:off x="8245128" y="4524965"/>
            <a:ext cx="283026" cy="3327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32180873"/>
      </p:ext>
    </p:extLst>
  </p:cSld>
  <p:clrMapOvr>
    <a:masterClrMapping/>
  </p:clrMapOvr>
</p:sld>
</file>

<file path=ppt/theme/theme1.xml><?xml version="1.0" encoding="utf-8"?>
<a:theme xmlns:a="http://schemas.openxmlformats.org/drawingml/2006/main" name="UB Blue Bar">
  <a:themeElements>
    <a:clrScheme name="Office Theme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6B0A490E-4D09-5C40-A556-7245B0895941}" vid="{9CD2DE77-F722-FD44-A58B-FEF7E79E59D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UB Blue Bar</Template>
  <TotalTime>3427</TotalTime>
  <Words>1458</Words>
  <Application>Microsoft Macintosh PowerPoint</Application>
  <PresentationFormat>On-screen Show (16:9)</PresentationFormat>
  <Paragraphs>210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Comic Sans MS</vt:lpstr>
      <vt:lpstr>Helvetica</vt:lpstr>
      <vt:lpstr>Times New Roman</vt:lpstr>
      <vt:lpstr>UB Blue Bar</vt:lpstr>
      <vt:lpstr>Lecture 12 DFT: GGA and Beyond</vt:lpstr>
      <vt:lpstr>The DFT formalism separates the energy functional into manageable components</vt:lpstr>
      <vt:lpstr>The XC functional is the focus of DFT developments</vt:lpstr>
      <vt:lpstr>The performance of LDA in application is mixed</vt:lpstr>
      <vt:lpstr>LDA is a crude approximation, so why does it work as well as it does?</vt:lpstr>
      <vt:lpstr>The LDA is the first term in an expansion of εXC. The natural next step is to include the gradient</vt:lpstr>
      <vt:lpstr>Generalized Gradient Approximation includes gradient while enforcing required hole behaviors</vt:lpstr>
      <vt:lpstr>The GGA functional is constructed by adding a gradient term to the LDA</vt:lpstr>
      <vt:lpstr>Becke introduced a functional in 1988 that had a huge impact</vt:lpstr>
      <vt:lpstr>Becke’s exchange functional has good accuracy at less cost than wavefunction methods</vt:lpstr>
      <vt:lpstr>GGA correlation is somewhat less important than exchange, but has received attention</vt:lpstr>
      <vt:lpstr>Functionals beyond GGA rely on the idea of an adiabatic connection to the HF reference</vt:lpstr>
      <vt:lpstr>The net result of applying the adiabatic connection is a reinterpretation of hXC</vt:lpstr>
      <vt:lpstr>The localized UEG exchange model differs a lot from the non-local behavior at λ = 0</vt:lpstr>
      <vt:lpstr>In 1993, Becke proposed a “hybrid” combination of functionals from different regimes of λ </vt:lpstr>
      <vt:lpstr>Replacing PW91 with LYP correlation functional yielded the most popular functional to date</vt:lpstr>
      <vt:lpstr>The self-interaction is not handled exactly in any of the functionals</vt:lpstr>
      <vt:lpstr>B3LYP rules them all (as of 2007)</vt:lpstr>
      <vt:lpstr>Summary</vt:lpstr>
      <vt:lpstr>Suggested Reading/Viewing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12</dc:title>
  <dc:creator>Microsoft Office User</dc:creator>
  <cp:lastModifiedBy>Microsoft Office User</cp:lastModifiedBy>
  <cp:revision>68</cp:revision>
  <dcterms:created xsi:type="dcterms:W3CDTF">2024-02-29T00:13:57Z</dcterms:created>
  <dcterms:modified xsi:type="dcterms:W3CDTF">2024-03-07T00:01:17Z</dcterms:modified>
</cp:coreProperties>
</file>