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648" r:id="rId1"/>
  </p:sldMasterIdLst>
  <p:notesMasterIdLst>
    <p:notesMasterId r:id="rId20"/>
  </p:notesMasterIdLst>
  <p:handoutMasterIdLst>
    <p:handoutMasterId r:id="rId21"/>
  </p:handoutMasterIdLst>
  <p:sldIdLst>
    <p:sldId id="486" r:id="rId2"/>
    <p:sldId id="500" r:id="rId3"/>
    <p:sldId id="501" r:id="rId4"/>
    <p:sldId id="502" r:id="rId5"/>
    <p:sldId id="503" r:id="rId6"/>
    <p:sldId id="504" r:id="rId7"/>
    <p:sldId id="517" r:id="rId8"/>
    <p:sldId id="518" r:id="rId9"/>
    <p:sldId id="516" r:id="rId10"/>
    <p:sldId id="515" r:id="rId11"/>
    <p:sldId id="521" r:id="rId12"/>
    <p:sldId id="524" r:id="rId13"/>
    <p:sldId id="525" r:id="rId14"/>
    <p:sldId id="519" r:id="rId15"/>
    <p:sldId id="520" r:id="rId16"/>
    <p:sldId id="522" r:id="rId17"/>
    <p:sldId id="523" r:id="rId18"/>
    <p:sldId id="514" r:id="rId19"/>
  </p:sldIdLst>
  <p:sldSz cx="9144000" cy="5143500" type="screen16x9"/>
  <p:notesSz cx="6858000" cy="8924925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-109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-109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-109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-109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-109" charset="0"/>
        <a:ea typeface="+mn-ea"/>
        <a:cs typeface="+mn-cs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Times New Roman" pitchFamily="-109" charset="0"/>
        <a:ea typeface="+mn-ea"/>
        <a:cs typeface="+mn-cs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Times New Roman" pitchFamily="-109" charset="0"/>
        <a:ea typeface="+mn-ea"/>
        <a:cs typeface="+mn-cs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Times New Roman" pitchFamily="-109" charset="0"/>
        <a:ea typeface="+mn-ea"/>
        <a:cs typeface="+mn-cs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Times New Roman" pitchFamily="-109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00"/>
    <a:srgbClr val="015BBC"/>
    <a:srgbClr val="3299FF"/>
    <a:srgbClr val="99FFCC"/>
    <a:srgbClr val="FF3300"/>
    <a:srgbClr val="FF6600"/>
    <a:srgbClr val="FF0000"/>
    <a:srgbClr val="666699"/>
    <a:srgbClr val="EAEAEA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429" autoAdjust="0"/>
    <p:restoredTop sz="96405" autoAdjust="0"/>
  </p:normalViewPr>
  <p:slideViewPr>
    <p:cSldViewPr>
      <p:cViewPr varScale="1">
        <p:scale>
          <a:sx n="169" d="100"/>
          <a:sy n="169" d="100"/>
        </p:scale>
        <p:origin x="328" y="192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46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46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3994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478838"/>
            <a:ext cx="2971800" cy="446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994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478838"/>
            <a:ext cx="2971800" cy="446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0776AB54-CB6F-DE45-944B-B0225A78A48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904860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46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46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71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455613" y="669925"/>
            <a:ext cx="5948362" cy="3346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238625"/>
            <a:ext cx="5029200" cy="401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478838"/>
            <a:ext cx="2971800" cy="446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478838"/>
            <a:ext cx="2971800" cy="446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9080E3F2-5DD1-844D-97C5-28EFED12BB6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307759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09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09" charset="0"/>
        <a:ea typeface="ＭＳ Ｐゴシック" pitchFamily="-109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09" charset="0"/>
        <a:ea typeface="ＭＳ Ｐゴシック" pitchFamily="-109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09" charset="0"/>
        <a:ea typeface="ＭＳ Ｐゴシック" pitchFamily="-109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09" charset="0"/>
        <a:ea typeface="ＭＳ Ｐゴシック" pitchFamily="-109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5D90B54D-5A44-EC77-7347-14C244AAE6B2}"/>
              </a:ext>
            </a:extLst>
          </p:cNvPr>
          <p:cNvSpPr/>
          <p:nvPr userDrawn="1"/>
        </p:nvSpPr>
        <p:spPr bwMode="auto">
          <a:xfrm>
            <a:off x="0" y="4476750"/>
            <a:ext cx="9144000" cy="666750"/>
          </a:xfrm>
          <a:prstGeom prst="rect">
            <a:avLst/>
          </a:prstGeom>
          <a:solidFill>
            <a:srgbClr val="015BBC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-109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0" y="252650"/>
            <a:ext cx="9144000" cy="1102519"/>
          </a:xfrm>
          <a:prstGeom prst="rect">
            <a:avLst/>
          </a:prstGeom>
          <a:solidFill>
            <a:srgbClr val="015BBC"/>
          </a:solidFill>
        </p:spPr>
        <p:txBody>
          <a:bodyPr/>
          <a:lstStyle>
            <a:lvl1pPr algn="ctr">
              <a:defRPr/>
            </a:lvl1pPr>
          </a:lstStyle>
          <a:p>
            <a:r>
              <a:rPr lang="en-US" dirty="0"/>
              <a:t>Lecture xx</a:t>
            </a:r>
            <a:br>
              <a:rPr lang="en-US" dirty="0"/>
            </a:br>
            <a:r>
              <a:rPr lang="en-US" dirty="0"/>
              <a:t>General Topic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457200" y="1543050"/>
            <a:ext cx="8229600" cy="1314450"/>
          </a:xfrm>
        </p:spPr>
        <p:txBody>
          <a:bodyPr/>
          <a:lstStyle>
            <a:lvl1pPr marL="0" indent="0" algn="l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dirty="0"/>
              <a:t>Detailed topics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fld id="{6F66A02F-D18E-5641-9F02-94ABF209A5A6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Subtitle 2">
            <a:extLst>
              <a:ext uri="{FF2B5EF4-FFF2-40B4-BE49-F238E27FC236}">
                <a16:creationId xmlns:a16="http://schemas.microsoft.com/office/drawing/2014/main" id="{8EE10A4C-3E64-68FE-A910-B9BA35B86260}"/>
              </a:ext>
            </a:extLst>
          </p:cNvPr>
          <p:cNvSpPr txBox="1">
            <a:spLocks/>
          </p:cNvSpPr>
          <p:nvPr userDrawn="1"/>
        </p:nvSpPr>
        <p:spPr bwMode="auto">
          <a:xfrm>
            <a:off x="304800" y="3333750"/>
            <a:ext cx="8534400" cy="1314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ctr" rtl="0" eaLnBrk="1" fontAlgn="base" hangingPunct="1">
              <a:spcBef>
                <a:spcPct val="40000"/>
              </a:spcBef>
              <a:spcAft>
                <a:spcPct val="0"/>
              </a:spcAft>
              <a:buNone/>
              <a:defRPr sz="2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200">
                <a:solidFill>
                  <a:srgbClr val="000099"/>
                </a:solidFill>
                <a:latin typeface="+mn-lt"/>
                <a:ea typeface="ＭＳ Ｐゴシック" pitchFamily="-109" charset="-128"/>
              </a:defRPr>
            </a:lvl2pPr>
            <a:lvl3pPr marL="9144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>
                <a:solidFill>
                  <a:srgbClr val="009900"/>
                </a:solidFill>
                <a:latin typeface="Arial" pitchFamily="-109" charset="0"/>
                <a:ea typeface="ＭＳ Ｐゴシック" pitchFamily="-109" charset="-128"/>
              </a:defRPr>
            </a:lvl3pPr>
            <a:lvl4pPr marL="13716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ＭＳ Ｐゴシック" pitchFamily="-109" charset="-128"/>
              </a:defRPr>
            </a:lvl4pPr>
            <a:lvl5pPr marL="18288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ＭＳ Ｐゴシック" pitchFamily="-109" charset="-128"/>
              </a:defRPr>
            </a:lvl5pPr>
            <a:lvl6pPr marL="22860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ＭＳ Ｐゴシック" pitchFamily="-109" charset="-128"/>
              </a:defRPr>
            </a:lvl6pPr>
            <a:lvl7pPr marL="27432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ＭＳ Ｐゴシック" pitchFamily="-109" charset="-128"/>
              </a:defRPr>
            </a:lvl7pPr>
            <a:lvl8pPr marL="32004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ＭＳ Ｐゴシック" pitchFamily="-109" charset="-128"/>
              </a:defRPr>
            </a:lvl8pPr>
            <a:lvl9pPr marL="36576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ＭＳ Ｐゴシック" pitchFamily="-109" charset="-128"/>
              </a:defRPr>
            </a:lvl9pPr>
          </a:lstStyle>
          <a:p>
            <a:pPr algn="l">
              <a:lnSpc>
                <a:spcPct val="100000"/>
              </a:lnSpc>
              <a:spcBef>
                <a:spcPts val="0"/>
              </a:spcBef>
            </a:pPr>
            <a:r>
              <a:rPr lang="en-US" sz="1800" i="1" kern="0" dirty="0">
                <a:latin typeface="Helvetica" pitchFamily="2" charset="0"/>
              </a:rPr>
              <a:t>Prof. David A. Kofke</a:t>
            </a:r>
          </a:p>
          <a:p>
            <a:pPr algn="l">
              <a:lnSpc>
                <a:spcPct val="100000"/>
              </a:lnSpc>
              <a:spcBef>
                <a:spcPts val="0"/>
              </a:spcBef>
            </a:pPr>
            <a:r>
              <a:rPr lang="en-US" sz="1800" i="1" kern="0" dirty="0">
                <a:latin typeface="Helvetica" pitchFamily="2" charset="0"/>
              </a:rPr>
              <a:t>CE 500 – Modeling Potential-Energy Surfaces</a:t>
            </a:r>
          </a:p>
          <a:p>
            <a:pPr algn="l">
              <a:lnSpc>
                <a:spcPct val="100000"/>
              </a:lnSpc>
              <a:spcBef>
                <a:spcPts val="0"/>
              </a:spcBef>
            </a:pPr>
            <a:r>
              <a:rPr lang="en-US" sz="1800" i="1" kern="0" dirty="0">
                <a:latin typeface="Helvetica" pitchFamily="2" charset="0"/>
              </a:rPr>
              <a:t>Department of Chemical &amp; Biological Engineering</a:t>
            </a:r>
          </a:p>
          <a:p>
            <a:pPr algn="l">
              <a:lnSpc>
                <a:spcPct val="100000"/>
              </a:lnSpc>
              <a:spcBef>
                <a:spcPts val="0"/>
              </a:spcBef>
            </a:pPr>
            <a:r>
              <a:rPr lang="en-US" sz="1800" i="1" kern="0" dirty="0">
                <a:latin typeface="Helvetica" pitchFamily="2" charset="0"/>
              </a:rPr>
              <a:t>University at Buffalo</a:t>
            </a:r>
          </a:p>
        </p:txBody>
      </p:sp>
      <p:pic>
        <p:nvPicPr>
          <p:cNvPr id="1026" name="Picture 2" descr="University at Buffalo (UB), The State University of New York">
            <a:extLst>
              <a:ext uri="{FF2B5EF4-FFF2-40B4-BE49-F238E27FC236}">
                <a16:creationId xmlns:a16="http://schemas.microsoft.com/office/drawing/2014/main" id="{60671C38-C790-1863-7744-59DED7092A72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3600" y="4578350"/>
            <a:ext cx="3060700" cy="406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>
            <a:extLst>
              <a:ext uri="{FF2B5EF4-FFF2-40B4-BE49-F238E27FC236}">
                <a16:creationId xmlns:a16="http://schemas.microsoft.com/office/drawing/2014/main" id="{0A313E73-6FA6-863E-3BA8-0A663EDA171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15240" y="0"/>
            <a:ext cx="9144000" cy="628650"/>
          </a:xfrm>
          <a:prstGeom prst="rect">
            <a:avLst/>
          </a:prstGeom>
          <a:solidFill>
            <a:srgbClr val="015BBC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0"/>
            <a:ext cx="7772400" cy="628650"/>
          </a:xfrm>
          <a:prstGeom prst="rect">
            <a:avLst/>
          </a:prstGeom>
        </p:spPr>
        <p:txBody>
          <a:bodyPr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685800"/>
            <a:ext cx="8763000" cy="4171950"/>
          </a:xfrm>
        </p:spPr>
        <p:txBody>
          <a:bodyPr/>
          <a:lstStyle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5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fld id="{74B722CB-CB2A-6F4D-A54B-21F740C171D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7">
            <a:extLst>
              <a:ext uri="{FF2B5EF4-FFF2-40B4-BE49-F238E27FC236}">
                <a16:creationId xmlns:a16="http://schemas.microsoft.com/office/drawing/2014/main" id="{D97DA010-8351-C4C5-6DEE-232BD3E13DE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15240" y="0"/>
            <a:ext cx="9144000" cy="628650"/>
          </a:xfrm>
          <a:prstGeom prst="rect">
            <a:avLst/>
          </a:prstGeom>
          <a:solidFill>
            <a:srgbClr val="015BBC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0"/>
            <a:ext cx="7772400" cy="51435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fld id="{F284CB8A-0A62-C94C-94BD-7E22BB44248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2-Line 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>
            <a:extLst>
              <a:ext uri="{FF2B5EF4-FFF2-40B4-BE49-F238E27FC236}">
                <a16:creationId xmlns:a16="http://schemas.microsoft.com/office/drawing/2014/main" id="{C638E56B-24BC-8B50-A3A8-1400CBACA66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15240" y="0"/>
            <a:ext cx="9144000" cy="895350"/>
          </a:xfrm>
          <a:prstGeom prst="rect">
            <a:avLst/>
          </a:prstGeom>
          <a:solidFill>
            <a:srgbClr val="015BBC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33400" y="0"/>
            <a:ext cx="7772400" cy="895350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</a:lstStyle>
          <a:p>
            <a:r>
              <a:rPr lang="en-US" dirty="0"/>
              <a:t>Line 1</a:t>
            </a:r>
            <a:br>
              <a:rPr lang="en-US" dirty="0"/>
            </a:br>
            <a:r>
              <a:rPr lang="en-US" dirty="0"/>
              <a:t>Line 2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fld id="{F284CB8A-0A62-C94C-94BD-7E22BB44248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89634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-Line 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7">
            <a:extLst>
              <a:ext uri="{FF2B5EF4-FFF2-40B4-BE49-F238E27FC236}">
                <a16:creationId xmlns:a16="http://schemas.microsoft.com/office/drawing/2014/main" id="{D97DA010-8351-C4C5-6DEE-232BD3E13DE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15240" y="0"/>
            <a:ext cx="9144000" cy="895350"/>
          </a:xfrm>
          <a:prstGeom prst="rect">
            <a:avLst/>
          </a:prstGeom>
          <a:solidFill>
            <a:srgbClr val="015BBC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33400" y="0"/>
            <a:ext cx="7772400" cy="895350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</a:lstStyle>
          <a:p>
            <a:r>
              <a:rPr lang="en-US" dirty="0"/>
              <a:t>Line 1</a:t>
            </a:r>
            <a:br>
              <a:rPr lang="en-US" dirty="0"/>
            </a:br>
            <a:r>
              <a:rPr lang="en-US" dirty="0"/>
              <a:t>Line 2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fld id="{F284CB8A-0A62-C94C-94BD-7E22BB442489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5F7D9925-1368-FCF3-72B8-F1AED1DC3B4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1047750"/>
            <a:ext cx="8763000" cy="3581400"/>
          </a:xfrm>
        </p:spPr>
        <p:txBody>
          <a:bodyPr/>
          <a:lstStyle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5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59646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fld id="{D2900F69-80D7-2D46-BE51-10882D2C7C57}" type="slidenum">
              <a:rPr lang="en-US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>
                <a:lumMod val="95000"/>
              </a:schemeClr>
            </a:gs>
            <a:gs pos="100000">
              <a:schemeClr val="bg1">
                <a:lumMod val="85000"/>
              </a:schemeClr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685800"/>
            <a:ext cx="8610600" cy="417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0" y="4914900"/>
            <a:ext cx="6096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fld id="{79651485-BF09-4943-806B-E9BE5A530116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4" r:id="rId3"/>
    <p:sldLayoutId id="2147483656" r:id="rId4"/>
    <p:sldLayoutId id="2147483657" r:id="rId5"/>
    <p:sldLayoutId id="2147483655" r:id="rId6"/>
  </p:sldLayoutIdLst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lang="en-US" sz="3400" b="1" i="0" dirty="0">
          <a:solidFill>
            <a:schemeClr val="bg1"/>
          </a:solidFill>
          <a:latin typeface="Arial"/>
          <a:ea typeface="+mj-ea"/>
          <a:cs typeface="Arial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400">
          <a:solidFill>
            <a:schemeClr val="bg1"/>
          </a:solidFill>
          <a:latin typeface="Comic Sans MS" pitchFamily="-109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400">
          <a:solidFill>
            <a:schemeClr val="bg1"/>
          </a:solidFill>
          <a:latin typeface="Comic Sans MS" pitchFamily="-109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400">
          <a:solidFill>
            <a:schemeClr val="bg1"/>
          </a:solidFill>
          <a:latin typeface="Comic Sans MS" pitchFamily="-109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400">
          <a:solidFill>
            <a:schemeClr val="bg1"/>
          </a:solidFill>
          <a:latin typeface="Comic Sans MS" pitchFamily="-109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400">
          <a:solidFill>
            <a:schemeClr val="bg1"/>
          </a:solidFill>
          <a:latin typeface="Comic Sans MS" pitchFamily="-109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400">
          <a:solidFill>
            <a:schemeClr val="bg1"/>
          </a:solidFill>
          <a:latin typeface="Comic Sans MS" pitchFamily="-109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400">
          <a:solidFill>
            <a:schemeClr val="bg1"/>
          </a:solidFill>
          <a:latin typeface="Comic Sans MS" pitchFamily="-109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400">
          <a:solidFill>
            <a:schemeClr val="bg1"/>
          </a:solidFill>
          <a:latin typeface="Comic Sans MS" pitchFamily="-109" charset="0"/>
        </a:defRPr>
      </a:lvl9pPr>
    </p:titleStyle>
    <p:bodyStyle>
      <a:lvl1pPr marL="342900" indent="-342900" algn="l" rtl="0" eaLnBrk="1" fontAlgn="base" hangingPunct="1">
        <a:spcBef>
          <a:spcPct val="40000"/>
        </a:spcBef>
        <a:spcAft>
          <a:spcPct val="0"/>
        </a:spcAft>
        <a:buChar char="•"/>
        <a:defRPr sz="26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200">
          <a:solidFill>
            <a:srgbClr val="015BBC"/>
          </a:solidFill>
          <a:latin typeface="+mn-lt"/>
          <a:ea typeface="ＭＳ Ｐゴシック" pitchFamily="-109" charset="-128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>
          <a:solidFill>
            <a:srgbClr val="009900"/>
          </a:solidFill>
          <a:latin typeface="Arial" pitchFamily="-109" charset="0"/>
          <a:ea typeface="ＭＳ Ｐゴシック" pitchFamily="-109" charset="-128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Arial" panose="020B0604020202020204" pitchFamily="34" charset="0"/>
          <a:ea typeface="ＭＳ Ｐゴシック" pitchFamily="-109" charset="-128"/>
          <a:cs typeface="Arial" panose="020B0604020202020204" pitchFamily="34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1500">
          <a:solidFill>
            <a:schemeClr val="tx1"/>
          </a:solidFill>
          <a:latin typeface="Arial" panose="020B0604020202020204" pitchFamily="34" charset="0"/>
          <a:ea typeface="ＭＳ Ｐゴシック" pitchFamily="-109" charset="-128"/>
          <a:cs typeface="Arial" panose="020B0604020202020204" pitchFamily="34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09" charset="-128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09" charset="-128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09" charset="-128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09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png"/><Relationship Id="rId3" Type="http://schemas.openxmlformats.org/officeDocument/2006/relationships/image" Target="../media/image37.png"/><Relationship Id="rId7" Type="http://schemas.openxmlformats.org/officeDocument/2006/relationships/image" Target="../media/image41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40.png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vvRS8SHjAFw" TargetMode="External"/><Relationship Id="rId2" Type="http://schemas.openxmlformats.org/officeDocument/2006/relationships/hyperlink" Target="https://search.lib.buffalo.edu/permalink/01SUNY_BUF/9qhqtp/alma990021458730204803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youtube.com/watch?v=gk6HAl-7OmU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Relationship Id="rId9" Type="http://schemas.openxmlformats.org/officeDocument/2006/relationships/image" Target="../media/image20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image" Target="../media/image21.png"/><Relationship Id="rId7" Type="http://schemas.openxmlformats.org/officeDocument/2006/relationships/image" Target="../media/image26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Relationship Id="rId9" Type="http://schemas.openxmlformats.org/officeDocument/2006/relationships/image" Target="../media/image2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A936CAD7-247D-98C0-B601-F49D11F4944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Lecture 11</a:t>
            </a:r>
            <a:br>
              <a:rPr lang="en-US"/>
            </a:br>
            <a:r>
              <a:rPr lang="en-US"/>
              <a:t>DFT: Kohn-Sham </a:t>
            </a:r>
            <a:r>
              <a:rPr lang="en-US" dirty="0"/>
              <a:t>and LDA Functionals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A78FBF94-255C-D5D6-2913-7EC50F6F58A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Kohn-Sham approach; functional derivative; comparison to Hartree-Fock; Local Density Approximation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57FABAA-1FFE-0BB8-3115-EC19BDE1EF7A}"/>
              </a:ext>
            </a:extLst>
          </p:cNvPr>
          <p:cNvSpPr txBox="1"/>
          <p:nvPr/>
        </p:nvSpPr>
        <p:spPr>
          <a:xfrm>
            <a:off x="0" y="4890850"/>
            <a:ext cx="1524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</a:rPr>
              <a:t>© 2024 David Kofke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998733A-FE83-3E61-8E30-BB47A7915AF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70000" y="1270000"/>
            <a:ext cx="635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B4966C-536C-712E-9A08-EDBC196CD8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400" y="0"/>
            <a:ext cx="8001000" cy="895350"/>
          </a:xfrm>
        </p:spPr>
        <p:txBody>
          <a:bodyPr/>
          <a:lstStyle/>
          <a:p>
            <a:r>
              <a:rPr lang="en-US" dirty="0"/>
              <a:t>The exchange-correlation functional collects a variety of inaccuracies from the other terms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23ADA77-A9EA-AB5D-3B9D-141D2C7B43C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84CB8A-0A62-C94C-94BD-7E22BB442489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041565C-042B-DD53-CC35-ED65DD62407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Difference in kinetic energy between true system and reference system of non-interacting electrons </a:t>
            </a:r>
          </a:p>
          <a:p>
            <a:r>
              <a:rPr lang="en-US" dirty="0"/>
              <a:t>Correction of classical e-e electrostatic interaction to include correlation, and to remove the self interaction</a:t>
            </a:r>
          </a:p>
          <a:p>
            <a:r>
              <a:rPr lang="en-US" dirty="0"/>
              <a:t>Exchange contribution to the energy</a:t>
            </a:r>
          </a:p>
          <a:p>
            <a:r>
              <a:rPr lang="en-US" dirty="0"/>
              <a:t>Development of DFT methods is focused on this term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733307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2B899D-CEFE-7148-A1DF-3923CE76E4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400" y="0"/>
            <a:ext cx="8305800" cy="895350"/>
          </a:xfrm>
        </p:spPr>
        <p:txBody>
          <a:bodyPr/>
          <a:lstStyle/>
          <a:p>
            <a:r>
              <a:rPr lang="en-US" dirty="0"/>
              <a:t>A Local Density Approximation (LDA) estimates </a:t>
            </a:r>
            <a:r>
              <a:rPr lang="en-US" i="1" dirty="0"/>
              <a:t>E</a:t>
            </a:r>
            <a:r>
              <a:rPr lang="en-US" i="1" baseline="-25000" dirty="0"/>
              <a:t>XC</a:t>
            </a:r>
            <a:r>
              <a:rPr lang="en-US" dirty="0"/>
              <a:t>[</a:t>
            </a:r>
            <a:r>
              <a:rPr lang="el-GR" dirty="0"/>
              <a:t>ρ</a:t>
            </a:r>
            <a:r>
              <a:rPr lang="en-US" dirty="0"/>
              <a:t>] by its value in a uniform electron gas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481CD17-A744-EB09-9C8C-42392AE6523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84CB8A-0A62-C94C-94BD-7E22BB442489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85652E4-C31D-04D6-FEBB-9562444EBFB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3400" y="971550"/>
            <a:ext cx="8534400" cy="3581400"/>
          </a:xfrm>
        </p:spPr>
        <p:txBody>
          <a:bodyPr/>
          <a:lstStyle/>
          <a:p>
            <a:r>
              <a:rPr lang="en-US" dirty="0"/>
              <a:t>Electron gas</a:t>
            </a:r>
          </a:p>
          <a:p>
            <a:pPr lvl="1"/>
            <a:r>
              <a:rPr lang="en-US" i="1" dirty="0"/>
              <a:t>N</a:t>
            </a:r>
            <a:r>
              <a:rPr lang="en-US" dirty="0"/>
              <a:t> electrons in a volume </a:t>
            </a:r>
            <a:r>
              <a:rPr lang="en-US" i="1" dirty="0"/>
              <a:t>V</a:t>
            </a:r>
            <a:r>
              <a:rPr lang="en-US" dirty="0"/>
              <a:t>, both </a:t>
            </a:r>
            <a:r>
              <a:rPr lang="en-US" dirty="0">
                <a:sym typeface="Wingdings" pitchFamily="2" charset="2"/>
              </a:rPr>
              <a:t> ∞, </a:t>
            </a:r>
            <a:r>
              <a:rPr lang="en-US" dirty="0"/>
              <a:t>defining uniform singlet density:  </a:t>
            </a:r>
            <a:r>
              <a:rPr lang="el-GR" dirty="0"/>
              <a:t>ρ</a:t>
            </a:r>
            <a:r>
              <a:rPr lang="en-US" dirty="0"/>
              <a:t>(</a:t>
            </a:r>
            <a:r>
              <a:rPr lang="en-US" b="1" dirty="0"/>
              <a:t>r</a:t>
            </a:r>
            <a:r>
              <a:rPr lang="en-US" baseline="-25000" dirty="0"/>
              <a:t>1</a:t>
            </a:r>
            <a:r>
              <a:rPr lang="en-US" dirty="0"/>
              <a:t>) = </a:t>
            </a:r>
            <a:r>
              <a:rPr lang="el-GR" dirty="0"/>
              <a:t>ρ</a:t>
            </a:r>
            <a:r>
              <a:rPr lang="en-US" dirty="0"/>
              <a:t> = </a:t>
            </a:r>
            <a:r>
              <a:rPr lang="en-US" i="1" dirty="0"/>
              <a:t>N/V</a:t>
            </a:r>
            <a:r>
              <a:rPr lang="en-US" dirty="0"/>
              <a:t> </a:t>
            </a:r>
            <a:r>
              <a:rPr lang="en-US" i="1" dirty="0"/>
              <a:t>=</a:t>
            </a:r>
            <a:r>
              <a:rPr lang="en-US" dirty="0"/>
              <a:t> constant </a:t>
            </a:r>
          </a:p>
          <a:p>
            <a:pPr lvl="1"/>
            <a:r>
              <a:rPr lang="en-US" dirty="0"/>
              <a:t>Electrons may or may not interact with each other</a:t>
            </a:r>
          </a:p>
          <a:p>
            <a:pPr lvl="1"/>
            <a:r>
              <a:rPr lang="en-US" dirty="0"/>
              <a:t>A uniform background field of positive charge maintains electroneutrality</a:t>
            </a:r>
          </a:p>
          <a:p>
            <a:pPr lvl="1"/>
            <a:r>
              <a:rPr lang="en-US" dirty="0"/>
              <a:t>Not a bad model for some metals, but very different from electronic structure of a molecule</a:t>
            </a:r>
          </a:p>
          <a:p>
            <a:r>
              <a:rPr lang="en-US" dirty="0"/>
              <a:t>LDA methods define </a:t>
            </a:r>
            <a:r>
              <a:rPr lang="en-US" i="1" dirty="0"/>
              <a:t>E</a:t>
            </a:r>
            <a:r>
              <a:rPr lang="en-US" dirty="0"/>
              <a:t>[</a:t>
            </a:r>
            <a:r>
              <a:rPr lang="el-GR" dirty="0"/>
              <a:t>ρ</a:t>
            </a:r>
            <a:r>
              <a:rPr lang="en-US" dirty="0"/>
              <a:t>] in terms of a function of the density evaluated at </a:t>
            </a:r>
            <a:r>
              <a:rPr lang="en-US" b="1" dirty="0"/>
              <a:t>r</a:t>
            </a:r>
            <a:r>
              <a:rPr lang="en-US" dirty="0"/>
              <a:t>: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1DE645E-DB8F-B657-C6B5-70F102D7EB1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14800" y="4508500"/>
            <a:ext cx="3657600" cy="63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212964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981C371A-37ED-714C-3AB9-9E950F214E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 simple toy LDA example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4CE9C5E-1056-E5F0-3988-122338E828E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895350"/>
            <a:ext cx="8763000" cy="3962400"/>
          </a:xfrm>
        </p:spPr>
        <p:txBody>
          <a:bodyPr/>
          <a:lstStyle/>
          <a:p>
            <a:r>
              <a:rPr lang="en-US" dirty="0"/>
              <a:t>Functional</a:t>
            </a:r>
            <a:br>
              <a:rPr lang="en-US" dirty="0"/>
            </a:br>
            <a:br>
              <a:rPr lang="en-US" dirty="0"/>
            </a:br>
            <a:r>
              <a:rPr lang="en-US" dirty="0"/>
              <a:t>with</a:t>
            </a:r>
          </a:p>
          <a:p>
            <a:endParaRPr lang="en-US" dirty="0"/>
          </a:p>
          <a:p>
            <a:r>
              <a:rPr lang="en-US" dirty="0"/>
              <a:t>Local density approximation? uniform density reference</a:t>
            </a:r>
          </a:p>
          <a:p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E634FD2-86F4-CC84-0BCC-A78DD40189C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84CB8A-0A62-C94C-94BD-7E22BB442489}" type="slidenum">
              <a:rPr lang="en-US" smtClean="0"/>
              <a:pPr/>
              <a:t>12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4F67DA8-0CD4-A7DB-E057-DECF0E3E4D8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74238" y="1587500"/>
            <a:ext cx="2857500" cy="7112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A2072492-F0F5-32B1-85FC-BC660BAE5E8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38400" y="838200"/>
            <a:ext cx="3009900" cy="71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729086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981C371A-37ED-714C-3AB9-9E950F214E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 simple toy LDA example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4CE9C5E-1056-E5F0-3988-122338E828E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800100"/>
            <a:ext cx="8763000" cy="3962400"/>
          </a:xfrm>
        </p:spPr>
        <p:txBody>
          <a:bodyPr/>
          <a:lstStyle/>
          <a:p>
            <a:r>
              <a:rPr lang="en-US" dirty="0"/>
              <a:t>Functional</a:t>
            </a:r>
            <a:br>
              <a:rPr lang="en-US" dirty="0"/>
            </a:br>
            <a:br>
              <a:rPr lang="en-US" dirty="0"/>
            </a:br>
            <a:r>
              <a:rPr lang="en-US" dirty="0"/>
              <a:t>with</a:t>
            </a:r>
          </a:p>
          <a:p>
            <a:endParaRPr lang="en-US" dirty="0"/>
          </a:p>
          <a:p>
            <a:r>
              <a:rPr lang="en-US" dirty="0"/>
              <a:t>Local density approximation, uniform density reference</a:t>
            </a:r>
          </a:p>
          <a:p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E634FD2-86F4-CC84-0BCC-A78DD40189C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0" y="4819650"/>
            <a:ext cx="609600" cy="228600"/>
          </a:xfrm>
        </p:spPr>
        <p:txBody>
          <a:bodyPr/>
          <a:lstStyle/>
          <a:p>
            <a:fld id="{F284CB8A-0A62-C94C-94BD-7E22BB442489}" type="slidenum">
              <a:rPr lang="en-US" smtClean="0"/>
              <a:pPr/>
              <a:t>13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4F67DA8-0CD4-A7DB-E057-DECF0E3E4D8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74238" y="1492250"/>
            <a:ext cx="2857500" cy="7112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A2072492-F0F5-32B1-85FC-BC660BAE5E8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38400" y="742950"/>
            <a:ext cx="3009900" cy="7112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7996AC6F-C796-F95C-565F-86F77C5DC86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8200" y="3238500"/>
            <a:ext cx="3898900" cy="7112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368F0EF5-7398-3118-7909-47A87A5B6F9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41625" y="4000500"/>
            <a:ext cx="2641600" cy="711200"/>
          </a:xfrm>
          <a:prstGeom prst="rect">
            <a:avLst/>
          </a:prstGeom>
        </p:spPr>
      </p:pic>
      <p:graphicFrame>
        <p:nvGraphicFramePr>
          <p:cNvPr id="13" name="Table 12">
            <a:extLst>
              <a:ext uri="{FF2B5EF4-FFF2-40B4-BE49-F238E27FC236}">
                <a16:creationId xmlns:a16="http://schemas.microsoft.com/office/drawing/2014/main" id="{80C0D143-7367-E9D5-D6B7-64F1E69E468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65650907"/>
              </p:ext>
            </p:extLst>
          </p:nvPr>
        </p:nvGraphicFramePr>
        <p:xfrm>
          <a:off x="5728543" y="3455670"/>
          <a:ext cx="3251313" cy="1554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83771">
                  <a:extLst>
                    <a:ext uri="{9D8B030D-6E8A-4147-A177-3AD203B41FA5}">
                      <a16:colId xmlns:a16="http://schemas.microsoft.com/office/drawing/2014/main" val="3989635403"/>
                    </a:ext>
                  </a:extLst>
                </a:gridCol>
                <a:gridCol w="1083771">
                  <a:extLst>
                    <a:ext uri="{9D8B030D-6E8A-4147-A177-3AD203B41FA5}">
                      <a16:colId xmlns:a16="http://schemas.microsoft.com/office/drawing/2014/main" val="2449182557"/>
                    </a:ext>
                  </a:extLst>
                </a:gridCol>
                <a:gridCol w="1083771">
                  <a:extLst>
                    <a:ext uri="{9D8B030D-6E8A-4147-A177-3AD203B41FA5}">
                      <a16:colId xmlns:a16="http://schemas.microsoft.com/office/drawing/2014/main" val="1131749206"/>
                    </a:ext>
                  </a:extLst>
                </a:gridCol>
              </a:tblGrid>
              <a:tr h="441960">
                <a:tc>
                  <a:txBody>
                    <a:bodyPr/>
                    <a:lstStyle/>
                    <a:p>
                      <a:pPr algn="ctr"/>
                      <a:r>
                        <a:rPr lang="el-GR" dirty="0"/>
                        <a:t>ρ</a:t>
                      </a:r>
                      <a:r>
                        <a:rPr lang="en-US" dirty="0"/>
                        <a:t>(x)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i="1" dirty="0"/>
                        <a:t>F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i="1" dirty="0"/>
                        <a:t>F</a:t>
                      </a:r>
                      <a:r>
                        <a:rPr lang="en-US" baseline="30000" dirty="0"/>
                        <a:t>LDA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0735564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i="1" dirty="0">
                          <a:solidFill>
                            <a:schemeClr val="tx1"/>
                          </a:solidFill>
                        </a:rPr>
                        <a:t>x</a:t>
                      </a:r>
                      <a:r>
                        <a:rPr lang="en-US" i="0" baseline="30000" dirty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n-US" i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2555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2500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6705412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i="1" dirty="0">
                          <a:solidFill>
                            <a:schemeClr val="tx1"/>
                          </a:solidFill>
                        </a:rPr>
                        <a:t>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166.67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166.67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7509849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i="0" dirty="0">
                          <a:solidFill>
                            <a:schemeClr val="tx1"/>
                          </a:solidFill>
                        </a:rPr>
                        <a:t>exp(-</a:t>
                      </a:r>
                      <a:r>
                        <a:rPr lang="en-US" i="1" dirty="0">
                          <a:solidFill>
                            <a:schemeClr val="tx1"/>
                          </a:solidFill>
                        </a:rPr>
                        <a:t>x</a:t>
                      </a:r>
                      <a:r>
                        <a:rPr lang="en-US" i="0" dirty="0">
                          <a:solidFill>
                            <a:schemeClr val="tx1"/>
                          </a:solidFill>
                        </a:rPr>
                        <a:t>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25,885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22,026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67309389"/>
                  </a:ext>
                </a:extLst>
              </a:tr>
            </a:tbl>
          </a:graphicData>
        </a:graphic>
      </p:graphicFrame>
      <p:sp>
        <p:nvSpPr>
          <p:cNvPr id="14" name="TextBox 13">
            <a:extLst>
              <a:ext uri="{FF2B5EF4-FFF2-40B4-BE49-F238E27FC236}">
                <a16:creationId xmlns:a16="http://schemas.microsoft.com/office/drawing/2014/main" id="{8963573A-49AF-DD98-08F0-089CD2834CCB}"/>
              </a:ext>
            </a:extLst>
          </p:cNvPr>
          <p:cNvSpPr txBox="1"/>
          <p:nvPr/>
        </p:nvSpPr>
        <p:spPr>
          <a:xfrm>
            <a:off x="6414343" y="3115599"/>
            <a:ext cx="215629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Example applications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18D2C5F-11B3-1B39-B18D-F2F16CF36D0D}"/>
              </a:ext>
            </a:extLst>
          </p:cNvPr>
          <p:cNvSpPr txBox="1"/>
          <p:nvPr/>
        </p:nvSpPr>
        <p:spPr>
          <a:xfrm>
            <a:off x="3455300" y="3100000"/>
            <a:ext cx="167981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constant </a:t>
            </a:r>
            <a:r>
              <a:rPr lang="en-US" sz="1200" dirty="0" err="1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w.r.t.</a:t>
            </a:r>
            <a:r>
              <a:rPr lang="en-US" sz="120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i="1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endParaRPr lang="en-US" sz="1200" dirty="0">
              <a:solidFill>
                <a:srgbClr val="0099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5C97F1AF-822B-E970-73FE-0FFCED8B9574}"/>
              </a:ext>
            </a:extLst>
          </p:cNvPr>
          <p:cNvCxnSpPr>
            <a:cxnSpLocks/>
            <a:stCxn id="15" idx="1"/>
          </p:cNvCxnSpPr>
          <p:nvPr/>
        </p:nvCxnSpPr>
        <p:spPr bwMode="auto">
          <a:xfrm flipH="1">
            <a:off x="3276600" y="3238500"/>
            <a:ext cx="178700" cy="138499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009900"/>
            </a:solidFill>
            <a:prstDash val="solid"/>
            <a:round/>
            <a:headEnd type="none" w="med" len="med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23415830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65CBC1-7056-75F5-A500-9C8729FF44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exchange contribution to E</a:t>
            </a:r>
            <a:r>
              <a:rPr lang="en-US" baseline="-25000" dirty="0"/>
              <a:t>XC</a:t>
            </a:r>
            <a:r>
              <a:rPr lang="en-US" dirty="0"/>
              <a:t> can be approached via the exchange hole concept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99FF579-38B9-8F67-F1CD-C6BE8CEB7ED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84CB8A-0A62-C94C-94BD-7E22BB442489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AD22FF0-BCF7-4CDB-7666-50A2568690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1809750"/>
            <a:ext cx="8763000" cy="2698641"/>
          </a:xfrm>
        </p:spPr>
        <p:txBody>
          <a:bodyPr/>
          <a:lstStyle/>
          <a:p>
            <a:r>
              <a:rPr lang="en-US" dirty="0"/>
              <a:t>An early approach to the exchange hole viewed it as an zero-density region around an electron in a uniform electron gas</a:t>
            </a:r>
          </a:p>
          <a:p>
            <a:pPr lvl="1"/>
            <a:r>
              <a:rPr lang="el-GR" dirty="0"/>
              <a:t>ρ</a:t>
            </a:r>
            <a:r>
              <a:rPr lang="en-US" dirty="0"/>
              <a:t>(1) = </a:t>
            </a:r>
            <a:r>
              <a:rPr lang="el-GR" dirty="0"/>
              <a:t>ρ</a:t>
            </a:r>
            <a:r>
              <a:rPr lang="en-US" dirty="0"/>
              <a:t>(2) = </a:t>
            </a:r>
            <a:r>
              <a:rPr lang="el-GR" dirty="0"/>
              <a:t>ρ</a:t>
            </a:r>
            <a:r>
              <a:rPr lang="en-US" dirty="0"/>
              <a:t> = constant (</a:t>
            </a:r>
            <a:r>
              <a:rPr lang="en-US"/>
              <a:t>uniform electron gas)</a:t>
            </a:r>
            <a:endParaRPr lang="en-US" dirty="0"/>
          </a:p>
          <a:p>
            <a:pPr lvl="1"/>
            <a:r>
              <a:rPr lang="el-GR" dirty="0"/>
              <a:t>ρ</a:t>
            </a:r>
            <a:r>
              <a:rPr lang="en-US" dirty="0"/>
              <a:t>(1,2) = 0 in hole </a:t>
            </a:r>
            <a:r>
              <a:rPr lang="en-US" dirty="0">
                <a:sym typeface="Wingdings" pitchFamily="2" charset="2"/>
              </a:rPr>
              <a:t> </a:t>
            </a:r>
            <a:r>
              <a:rPr lang="en-US" i="1" dirty="0" err="1">
                <a:sym typeface="Wingdings" pitchFamily="2" charset="2"/>
              </a:rPr>
              <a:t>h</a:t>
            </a:r>
            <a:r>
              <a:rPr lang="en-US" baseline="-25000" dirty="0" err="1">
                <a:sym typeface="Wingdings" pitchFamily="2" charset="2"/>
              </a:rPr>
              <a:t>XC</a:t>
            </a:r>
            <a:r>
              <a:rPr lang="en-US" dirty="0">
                <a:sym typeface="Wingdings" pitchFamily="2" charset="2"/>
              </a:rPr>
              <a:t> = -</a:t>
            </a:r>
            <a:r>
              <a:rPr lang="el-GR" dirty="0">
                <a:sym typeface="Wingdings" pitchFamily="2" charset="2"/>
              </a:rPr>
              <a:t>ρ</a:t>
            </a:r>
            <a:r>
              <a:rPr lang="en-US" dirty="0">
                <a:sym typeface="Wingdings" pitchFamily="2" charset="2"/>
              </a:rPr>
              <a:t> in hole</a:t>
            </a:r>
            <a:endParaRPr lang="en-US" i="1" dirty="0"/>
          </a:p>
          <a:p>
            <a:pPr lvl="1"/>
            <a:r>
              <a:rPr lang="en-US" dirty="0"/>
              <a:t>Given that </a:t>
            </a:r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B14B227-319E-4490-49A9-6372517A6CC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34000" y="1070029"/>
            <a:ext cx="3365500" cy="6858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430DB454-A70A-2E0A-E51E-63ABD8C6CF1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8000" y="1082729"/>
            <a:ext cx="4178300" cy="6604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90B6FFF7-9E45-6090-6DC3-B4C61B5D24D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62200" y="3486150"/>
            <a:ext cx="1835150" cy="475427"/>
          </a:xfrm>
          <a:prstGeom prst="rect">
            <a:avLst/>
          </a:prstGeom>
        </p:spPr>
      </p:pic>
      <p:grpSp>
        <p:nvGrpSpPr>
          <p:cNvPr id="20" name="Group 19">
            <a:extLst>
              <a:ext uri="{FF2B5EF4-FFF2-40B4-BE49-F238E27FC236}">
                <a16:creationId xmlns:a16="http://schemas.microsoft.com/office/drawing/2014/main" id="{6EA4B57E-D032-2A9C-EC8E-D34E328BF43B}"/>
              </a:ext>
            </a:extLst>
          </p:cNvPr>
          <p:cNvGrpSpPr/>
          <p:nvPr/>
        </p:nvGrpSpPr>
        <p:grpSpPr>
          <a:xfrm>
            <a:off x="6862720" y="2800350"/>
            <a:ext cx="1981200" cy="1600200"/>
            <a:chOff x="6400800" y="2571750"/>
            <a:chExt cx="1981200" cy="1600200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C2FA85C5-3B5C-E517-2E73-805E5B068A1C}"/>
                </a:ext>
              </a:extLst>
            </p:cNvPr>
            <p:cNvSpPr/>
            <p:nvPr/>
          </p:nvSpPr>
          <p:spPr bwMode="auto">
            <a:xfrm>
              <a:off x="6400800" y="2571750"/>
              <a:ext cx="1981200" cy="1600200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-109" charset="0"/>
              </a:endParaRPr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0E07A6B4-F30D-537C-3C64-BEB51A3059C7}"/>
                </a:ext>
              </a:extLst>
            </p:cNvPr>
            <p:cNvSpPr/>
            <p:nvPr/>
          </p:nvSpPr>
          <p:spPr bwMode="auto">
            <a:xfrm>
              <a:off x="6745493" y="2739339"/>
              <a:ext cx="605549" cy="605549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-109" charset="0"/>
              </a:endParaRPr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52FBF479-DEF7-D0F5-53AF-D6349C45271E}"/>
                </a:ext>
              </a:extLst>
            </p:cNvPr>
            <p:cNvSpPr/>
            <p:nvPr/>
          </p:nvSpPr>
          <p:spPr bwMode="auto">
            <a:xfrm>
              <a:off x="7016749" y="3010595"/>
              <a:ext cx="63036" cy="63036"/>
            </a:xfrm>
            <a:prstGeom prst="ellipse">
              <a:avLst/>
            </a:prstGeom>
            <a:solidFill>
              <a:srgbClr val="FF0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-109" charset="0"/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09AF75F4-76F9-BAEC-5C54-03B389810444}"/>
                </a:ext>
              </a:extLst>
            </p:cNvPr>
            <p:cNvSpPr txBox="1"/>
            <p:nvPr/>
          </p:nvSpPr>
          <p:spPr>
            <a:xfrm>
              <a:off x="6948946" y="2980551"/>
              <a:ext cx="44245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/>
                <a:t>r</a:t>
              </a:r>
              <a:r>
                <a:rPr lang="en-US" sz="1200" baseline="-25000" dirty="0"/>
                <a:t>1</a:t>
              </a:r>
              <a:endParaRPr lang="en-US" sz="1200" b="1" dirty="0"/>
            </a:p>
          </p:txBody>
        </p:sp>
        <p:cxnSp>
          <p:nvCxnSpPr>
            <p:cNvPr id="15" name="Straight Arrow Connector 14">
              <a:extLst>
                <a:ext uri="{FF2B5EF4-FFF2-40B4-BE49-F238E27FC236}">
                  <a16:creationId xmlns:a16="http://schemas.microsoft.com/office/drawing/2014/main" id="{E05B685E-70DB-02FE-FCA4-295EB5DB75DB}"/>
                </a:ext>
              </a:extLst>
            </p:cNvPr>
            <p:cNvCxnSpPr>
              <a:cxnSpLocks/>
              <a:endCxn id="12" idx="7"/>
            </p:cNvCxnSpPr>
            <p:nvPr/>
          </p:nvCxnSpPr>
          <p:spPr bwMode="auto">
            <a:xfrm flipV="1">
              <a:off x="7078257" y="2828020"/>
              <a:ext cx="184104" cy="182158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sm" len="med"/>
              <a:tailEnd type="triangle" w="sm" len="sm"/>
            </a:ln>
            <a:effectLst/>
          </p:spPr>
        </p:cxn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199CA331-E855-45C6-8FFB-930A13EACEC2}"/>
                </a:ext>
              </a:extLst>
            </p:cNvPr>
            <p:cNvSpPr txBox="1"/>
            <p:nvPr/>
          </p:nvSpPr>
          <p:spPr>
            <a:xfrm>
              <a:off x="7102642" y="2780599"/>
              <a:ext cx="44245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i="1" dirty="0" err="1"/>
                <a:t>r</a:t>
              </a:r>
              <a:r>
                <a:rPr lang="en-US" sz="1200" baseline="-25000" dirty="0" err="1"/>
                <a:t>c</a:t>
              </a:r>
              <a:endParaRPr lang="en-US" sz="1200" b="1" dirty="0"/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EC356152-719B-7D3F-17DA-9E1F4B55D1BA}"/>
                </a:ext>
              </a:extLst>
            </p:cNvPr>
            <p:cNvSpPr txBox="1"/>
            <p:nvPr/>
          </p:nvSpPr>
          <p:spPr>
            <a:xfrm>
              <a:off x="6705135" y="3497419"/>
              <a:ext cx="1367345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l-GR" sz="1400" dirty="0"/>
                <a:t>ρ</a:t>
              </a:r>
              <a:r>
                <a:rPr lang="en-US" sz="1400" baseline="-25000" dirty="0"/>
                <a:t>2</a:t>
              </a:r>
              <a:r>
                <a:rPr lang="en-US" sz="1400" dirty="0"/>
                <a:t>(1,2) = 0 inside hole</a:t>
              </a:r>
            </a:p>
          </p:txBody>
        </p:sp>
      </p:grpSp>
      <p:pic>
        <p:nvPicPr>
          <p:cNvPr id="22" name="Picture 21">
            <a:extLst>
              <a:ext uri="{FF2B5EF4-FFF2-40B4-BE49-F238E27FC236}">
                <a16:creationId xmlns:a16="http://schemas.microsoft.com/office/drawing/2014/main" id="{AF8D06E7-0495-CAEC-B22C-B90BFB139D3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771795" y="3943350"/>
            <a:ext cx="4381210" cy="354363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2D2216FD-96D6-1499-826E-F46A52C7AEF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31061" y="4381500"/>
            <a:ext cx="4229100" cy="762000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1EB31A87-5DEF-0458-E310-BCED532ACC1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937870" y="4618059"/>
            <a:ext cx="927100" cy="317500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9ABA883F-FF69-DDDA-8C7C-C9A90F6B564F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937870" y="4592659"/>
            <a:ext cx="2108200" cy="342900"/>
          </a:xfrm>
          <a:prstGeom prst="rect">
            <a:avLst/>
          </a:prstGeom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B04A3DBD-A465-C319-7B55-83054A5BCAB2}"/>
              </a:ext>
            </a:extLst>
          </p:cNvPr>
          <p:cNvSpPr txBox="1"/>
          <p:nvPr/>
        </p:nvSpPr>
        <p:spPr>
          <a:xfrm>
            <a:off x="3814344" y="4249239"/>
            <a:ext cx="175179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empirical constant</a:t>
            </a:r>
          </a:p>
        </p:txBody>
      </p: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3ACEF7DD-9FC2-4610-8B36-3CC98983F829}"/>
              </a:ext>
            </a:extLst>
          </p:cNvPr>
          <p:cNvCxnSpPr>
            <a:cxnSpLocks/>
          </p:cNvCxnSpPr>
          <p:nvPr/>
        </p:nvCxnSpPr>
        <p:spPr bwMode="auto">
          <a:xfrm flipH="1">
            <a:off x="3733800" y="4438303"/>
            <a:ext cx="183043" cy="267047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009900"/>
            </a:solidFill>
            <a:prstDash val="solid"/>
            <a:round/>
            <a:headEnd type="none" w="med" len="med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34462063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95544A-5C13-E5CB-A63E-966E3C30D0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 treatment for the correlation contribution to E</a:t>
            </a:r>
            <a:r>
              <a:rPr lang="en-US" baseline="-25000" dirty="0"/>
              <a:t>XC</a:t>
            </a:r>
            <a:r>
              <a:rPr lang="en-US" dirty="0"/>
              <a:t> was developed from simulations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B42DB35-12F2-41FA-6CF3-A7E043B4E2F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84CB8A-0A62-C94C-94BD-7E22BB442489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EA692A1-DE69-1A00-14D0-3F76299CBAC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895350"/>
            <a:ext cx="8763000" cy="3581400"/>
          </a:xfrm>
        </p:spPr>
        <p:txBody>
          <a:bodyPr/>
          <a:lstStyle/>
          <a:p>
            <a:r>
              <a:rPr lang="en-US" dirty="0"/>
              <a:t>No explicit form for </a:t>
            </a:r>
            <a:r>
              <a:rPr lang="en-US" i="1" dirty="0"/>
              <a:t>E</a:t>
            </a:r>
            <a:r>
              <a:rPr lang="en-US" baseline="-25000" dirty="0"/>
              <a:t>C</a:t>
            </a:r>
            <a:r>
              <a:rPr lang="en-US" dirty="0"/>
              <a:t>[</a:t>
            </a:r>
            <a:r>
              <a:rPr lang="el-GR" dirty="0"/>
              <a:t>ρ</a:t>
            </a:r>
            <a:r>
              <a:rPr lang="en-US" dirty="0"/>
              <a:t>] can be developed in a similar way</a:t>
            </a:r>
          </a:p>
          <a:p>
            <a:r>
              <a:rPr lang="en-US" dirty="0" err="1"/>
              <a:t>Ceperly</a:t>
            </a:r>
            <a:r>
              <a:rPr lang="en-US" dirty="0"/>
              <a:t> &amp; Alder (1980) performed accurate quantum Monte Carlo simulation of the homogeneous interacting-electron gas at different densities</a:t>
            </a:r>
          </a:p>
          <a:p>
            <a:r>
              <a:rPr lang="en-US" dirty="0"/>
              <a:t>Various authors presented analytical expressions for </a:t>
            </a:r>
            <a:r>
              <a:rPr lang="el-GR" i="1" dirty="0"/>
              <a:t>ε</a:t>
            </a:r>
            <a:r>
              <a:rPr lang="en-US" baseline="-25000" dirty="0"/>
              <a:t>C</a:t>
            </a:r>
            <a:r>
              <a:rPr lang="en-US" dirty="0"/>
              <a:t> via interpolation schemes, for use in  </a:t>
            </a:r>
          </a:p>
          <a:p>
            <a:r>
              <a:rPr lang="en-US" dirty="0"/>
              <a:t>Most widely used variants were developed by </a:t>
            </a:r>
            <a:r>
              <a:rPr lang="en-US" dirty="0" err="1"/>
              <a:t>Vosco</a:t>
            </a:r>
            <a:r>
              <a:rPr lang="en-US" dirty="0"/>
              <a:t>, Wilk, &amp; </a:t>
            </a:r>
            <a:r>
              <a:rPr lang="en-US" dirty="0" err="1"/>
              <a:t>Nusair</a:t>
            </a:r>
            <a:r>
              <a:rPr lang="en-US" dirty="0"/>
              <a:t> (1980) (</a:t>
            </a:r>
            <a:r>
              <a:rPr lang="en-US" dirty="0" err="1"/>
              <a:t>VWN</a:t>
            </a:r>
            <a:r>
              <a:rPr lang="en-US" i="1" dirty="0" err="1"/>
              <a:t>n</a:t>
            </a:r>
            <a:r>
              <a:rPr lang="en-US" dirty="0"/>
              <a:t>)</a:t>
            </a:r>
          </a:p>
          <a:p>
            <a:r>
              <a:rPr lang="en-US" dirty="0"/>
              <a:t>More accurate now is due to </a:t>
            </a:r>
            <a:r>
              <a:rPr lang="en-US" dirty="0" err="1"/>
              <a:t>Perdew</a:t>
            </a:r>
            <a:r>
              <a:rPr lang="en-US" dirty="0"/>
              <a:t> &amp; Wang (1992) (PW)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79D560-76F8-2E87-613D-FBEB7EFABCE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81600" y="3155950"/>
            <a:ext cx="2819400" cy="63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762841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D34B37-75CF-D932-1980-5E3E4EFF58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Nomenclature for DFT methods usually references the choice of the XC functionals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9AADDA2-B987-37E0-B161-83CC3A9B2F8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84CB8A-0A62-C94C-94BD-7E22BB442489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5BEBC4F-1240-D515-4E52-CA283F9B2FA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No strict rule, but a convention exists</a:t>
            </a:r>
          </a:p>
          <a:p>
            <a:r>
              <a:rPr lang="en-US" dirty="0"/>
              <a:t>General form ‘XC’</a:t>
            </a:r>
          </a:p>
          <a:p>
            <a:pPr lvl="1"/>
            <a:r>
              <a:rPr lang="en-US" dirty="0"/>
              <a:t>X is the exchange part, C is the correlation part</a:t>
            </a:r>
          </a:p>
          <a:p>
            <a:r>
              <a:rPr lang="en-US" dirty="0"/>
              <a:t>Initial letters of authors are the indicators (C: VWN, PW)</a:t>
            </a:r>
          </a:p>
          <a:p>
            <a:pPr lvl="1"/>
            <a:r>
              <a:rPr lang="en-US" dirty="0"/>
              <a:t>E.g., </a:t>
            </a:r>
            <a:r>
              <a:rPr lang="en-US" dirty="0" err="1"/>
              <a:t>Becke</a:t>
            </a:r>
            <a:r>
              <a:rPr lang="en-US" dirty="0"/>
              <a:t> + Lee-Yang-Parr (BLYP)</a:t>
            </a:r>
          </a:p>
          <a:p>
            <a:pPr lvl="1"/>
            <a:r>
              <a:rPr lang="en-US" dirty="0"/>
              <a:t>Supplemented by year if they provided more than one</a:t>
            </a:r>
          </a:p>
          <a:p>
            <a:r>
              <a:rPr lang="en-US" dirty="0"/>
              <a:t>If same authors do both X and C, letters used only once</a:t>
            </a:r>
          </a:p>
          <a:p>
            <a:pPr lvl="1"/>
            <a:r>
              <a:rPr lang="en-US" dirty="0"/>
              <a:t>E.g., </a:t>
            </a:r>
            <a:r>
              <a:rPr lang="en-US" dirty="0" err="1"/>
              <a:t>Perdew</a:t>
            </a:r>
            <a:r>
              <a:rPr lang="en-US" dirty="0"/>
              <a:t>-Burke-</a:t>
            </a:r>
            <a:r>
              <a:rPr lang="en-US" dirty="0" err="1"/>
              <a:t>Ernzerhof</a:t>
            </a:r>
            <a:r>
              <a:rPr lang="en-US" dirty="0"/>
              <a:t> (PBE)</a:t>
            </a:r>
          </a:p>
        </p:txBody>
      </p:sp>
    </p:spTree>
    <p:extLst>
      <p:ext uri="{BB962C8B-B14F-4D97-AF65-F5344CB8AC3E}">
        <p14:creationId xmlns:p14="http://schemas.microsoft.com/office/powerpoint/2010/main" val="108299906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EF1FEA-F7E7-B133-2BF3-1F8F1D46D4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Sometimes DFT is used in </a:t>
            </a:r>
            <a:r>
              <a:rPr lang="en-US" i="1" dirty="0"/>
              <a:t>unrestricted</a:t>
            </a:r>
            <a:r>
              <a:rPr lang="en-US" dirty="0"/>
              <a:t> form, with separate densities for each spin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2463C84-7FBD-0360-0F8B-4E969A59F2F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84CB8A-0A62-C94C-94BD-7E22BB442489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0B00AC6-7EB4-3A05-54E8-FEFC213385D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 principle, this is completely unnecessary</a:t>
            </a:r>
          </a:p>
          <a:p>
            <a:pPr lvl="1"/>
            <a:r>
              <a:rPr lang="en-US" dirty="0"/>
              <a:t>If working with the exact XC functional</a:t>
            </a:r>
          </a:p>
          <a:p>
            <a:r>
              <a:rPr lang="en-US" dirty="0"/>
              <a:t>In practice, sometimes this approach provides advantages</a:t>
            </a:r>
          </a:p>
          <a:p>
            <a:pPr lvl="1"/>
            <a:r>
              <a:rPr lang="en-US" dirty="0"/>
              <a:t>Open-shell systems in particular</a:t>
            </a:r>
          </a:p>
          <a:p>
            <a:pPr lvl="1"/>
            <a:r>
              <a:rPr lang="el-GR" dirty="0" err="1"/>
              <a:t>ρ</a:t>
            </a:r>
            <a:r>
              <a:rPr lang="el-GR" baseline="30000" dirty="0" err="1"/>
              <a:t>α</a:t>
            </a:r>
            <a:r>
              <a:rPr lang="en-US" baseline="30000" dirty="0"/>
              <a:t> </a:t>
            </a:r>
            <a:r>
              <a:rPr lang="en-US" dirty="0"/>
              <a:t>≠ </a:t>
            </a:r>
            <a:r>
              <a:rPr lang="el-GR" dirty="0" err="1"/>
              <a:t>ρ</a:t>
            </a:r>
            <a:r>
              <a:rPr lang="el-GR" baseline="30000" dirty="0" err="1"/>
              <a:t>β</a:t>
            </a:r>
            <a:r>
              <a:rPr lang="en-US" baseline="30000" dirty="0"/>
              <a:t> </a:t>
            </a:r>
            <a:r>
              <a:rPr lang="en-US" dirty="0"/>
              <a:t>, “spin-polarized” case</a:t>
            </a:r>
          </a:p>
          <a:p>
            <a:r>
              <a:rPr lang="en-US" dirty="0"/>
              <a:t>We won’t consider this detail any further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83059CA-FAD3-1DE5-EE5D-AB0247E5EE3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38800" y="2647950"/>
            <a:ext cx="1006803" cy="48260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1FAF7FEA-C9D8-A085-A78A-01EB8C9BEC61}"/>
              </a:ext>
            </a:extLst>
          </p:cNvPr>
          <p:cNvSpPr txBox="1"/>
          <p:nvPr/>
        </p:nvSpPr>
        <p:spPr>
          <a:xfrm>
            <a:off x="6849478" y="2741880"/>
            <a:ext cx="145632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spin polarization</a:t>
            </a: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F59A399A-D685-FA69-3BB8-9E22835E04D4}"/>
              </a:ext>
            </a:extLst>
          </p:cNvPr>
          <p:cNvCxnSpPr>
            <a:cxnSpLocks/>
          </p:cNvCxnSpPr>
          <p:nvPr/>
        </p:nvCxnSpPr>
        <p:spPr bwMode="auto">
          <a:xfrm flipH="1" flipV="1">
            <a:off x="6560881" y="3146340"/>
            <a:ext cx="288597" cy="137059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00990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E5D17021-FB4C-0897-0013-E3BB3F907FA3}"/>
              </a:ext>
            </a:extLst>
          </p:cNvPr>
          <p:cNvSpPr txBox="1"/>
          <p:nvPr/>
        </p:nvSpPr>
        <p:spPr>
          <a:xfrm>
            <a:off x="6781800" y="3171279"/>
            <a:ext cx="28859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400" i="1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ρ</a:t>
            </a:r>
            <a:r>
              <a:rPr lang="en-US" sz="140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09714784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86F7B1-922E-5919-8E36-626DDAF192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Suggested Reading/Viewing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27A6813-1C3B-A24B-F62A-FF3A0463C5A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685800"/>
            <a:ext cx="8839200" cy="4171950"/>
          </a:xfrm>
        </p:spPr>
        <p:txBody>
          <a:bodyPr>
            <a:normAutofit/>
          </a:bodyPr>
          <a:lstStyle/>
          <a:p>
            <a:r>
              <a:rPr lang="en-US" dirty="0"/>
              <a:t>Wolfram Koch and Max C. </a:t>
            </a:r>
            <a:r>
              <a:rPr lang="en-US" dirty="0" err="1"/>
              <a:t>Holthausen</a:t>
            </a:r>
            <a:r>
              <a:rPr lang="en-US" dirty="0"/>
              <a:t>, </a:t>
            </a:r>
            <a:r>
              <a:rPr lang="en-US" i="1" dirty="0"/>
              <a:t>A Chemist’s Guide to Density Functional Theory</a:t>
            </a:r>
            <a:r>
              <a:rPr lang="en-US" dirty="0"/>
              <a:t>, 2</a:t>
            </a:r>
            <a:r>
              <a:rPr lang="en-US" baseline="30000" dirty="0"/>
              <a:t>nd</a:t>
            </a:r>
            <a:r>
              <a:rPr lang="en-US" dirty="0"/>
              <a:t> ed., Wiley (2001) </a:t>
            </a:r>
          </a:p>
          <a:p>
            <a:pPr lvl="1"/>
            <a:r>
              <a:rPr lang="en-US" dirty="0"/>
              <a:t>Chapter 5, Secs. 6.1-6.4</a:t>
            </a:r>
          </a:p>
          <a:p>
            <a:pPr lvl="1"/>
            <a:r>
              <a:rPr lang="en-US" dirty="0"/>
              <a:t>On digital reserve at the UB library</a:t>
            </a:r>
            <a:br>
              <a:rPr lang="en-US" dirty="0"/>
            </a:br>
            <a:r>
              <a:rPr lang="en-US" dirty="0">
                <a:hlinkClick r:id="rId2"/>
              </a:rPr>
              <a:t>https://search.lib.buffalo.edu/permalink/01SUNY_BUF/9qhqtp/alma990021458730204803</a:t>
            </a:r>
            <a:endParaRPr lang="en-US" dirty="0"/>
          </a:p>
          <a:p>
            <a:r>
              <a:rPr lang="en-US" dirty="0"/>
              <a:t>Cramer</a:t>
            </a:r>
          </a:p>
          <a:p>
            <a:pPr lvl="1"/>
            <a:r>
              <a:rPr lang="en-US" dirty="0"/>
              <a:t>Video 5.04: </a:t>
            </a:r>
            <a:r>
              <a:rPr lang="en-US" dirty="0">
                <a:hlinkClick r:id="rId3"/>
              </a:rPr>
              <a:t>https://www.youtube.com/watch?v=vvRS8SHjAFw</a:t>
            </a:r>
            <a:endParaRPr lang="en-US" dirty="0"/>
          </a:p>
          <a:p>
            <a:pPr lvl="1"/>
            <a:r>
              <a:rPr lang="en-US" dirty="0"/>
              <a:t>Video 5.05: </a:t>
            </a:r>
            <a:r>
              <a:rPr lang="en-US" dirty="0">
                <a:hlinkClick r:id="rId4"/>
              </a:rPr>
              <a:t>https://www.youtube.com/watch?v</a:t>
            </a:r>
            <a:r>
              <a:rPr lang="en-US">
                <a:hlinkClick r:id="rId4"/>
              </a:rPr>
              <a:t>=gk6HAl-7OmU</a:t>
            </a:r>
            <a:endParaRPr lang="en-US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2848F3A-EEAD-C4DD-4432-3EA34A87A5F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B722CB-CB2A-6F4D-A54B-21F740C171DA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44185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C854ED78-32F1-DAAB-3830-C5240CAEDE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400" y="0"/>
            <a:ext cx="8077200" cy="895350"/>
          </a:xfrm>
        </p:spPr>
        <p:txBody>
          <a:bodyPr/>
          <a:lstStyle/>
          <a:p>
            <a:r>
              <a:rPr lang="en-US" dirty="0"/>
              <a:t>DFT is founded on the existence of a ground-state energy functional of the electron density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D75318E-7941-7773-DE11-A0EC294D254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B722CB-CB2A-6F4D-A54B-21F740C171DA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BE89E77-FF51-2E91-41A6-636D2D0C8F3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2400" y="1047750"/>
            <a:ext cx="8915400" cy="3581400"/>
          </a:xfrm>
        </p:spPr>
        <p:txBody>
          <a:bodyPr/>
          <a:lstStyle/>
          <a:p>
            <a:r>
              <a:rPr lang="en-US" dirty="0"/>
              <a:t>First HK theorem: Any given </a:t>
            </a:r>
            <a:r>
              <a:rPr lang="el-GR" dirty="0"/>
              <a:t>ρ</a:t>
            </a:r>
            <a:r>
              <a:rPr lang="en-US" dirty="0"/>
              <a:t>(</a:t>
            </a:r>
            <a:r>
              <a:rPr lang="en-US" b="1" dirty="0"/>
              <a:t>r</a:t>
            </a:r>
            <a:r>
              <a:rPr lang="en-US" dirty="0"/>
              <a:t>) corresponds to a unique external field </a:t>
            </a:r>
            <a:r>
              <a:rPr lang="en-US" i="1" dirty="0"/>
              <a:t>V</a:t>
            </a:r>
            <a:r>
              <a:rPr lang="en-US" baseline="-25000" dirty="0"/>
              <a:t>ext</a:t>
            </a:r>
            <a:r>
              <a:rPr lang="en-US" dirty="0"/>
              <a:t>(</a:t>
            </a:r>
            <a:r>
              <a:rPr lang="en-US" b="1" dirty="0"/>
              <a:t>r</a:t>
            </a:r>
            <a:r>
              <a:rPr lang="en-US" dirty="0"/>
              <a:t>).  What does this mean?</a:t>
            </a:r>
          </a:p>
          <a:p>
            <a:pPr lvl="1"/>
            <a:r>
              <a:rPr lang="en-US" i="1" dirty="0"/>
              <a:t>V</a:t>
            </a:r>
            <a:r>
              <a:rPr lang="en-US" baseline="-25000" dirty="0"/>
              <a:t>ext</a:t>
            </a:r>
            <a:r>
              <a:rPr lang="en-US" dirty="0"/>
              <a:t>(</a:t>
            </a:r>
            <a:r>
              <a:rPr lang="en-US" b="1" dirty="0"/>
              <a:t>r</a:t>
            </a:r>
            <a:r>
              <a:rPr lang="en-US" dirty="0"/>
              <a:t>) defines a Hamiltonian:</a:t>
            </a:r>
          </a:p>
          <a:p>
            <a:pPr lvl="1"/>
            <a:r>
              <a:rPr lang="en-US" dirty="0"/>
              <a:t>This Hamiltonian specifies a ground-state wavefunction </a:t>
            </a:r>
            <a:r>
              <a:rPr lang="el-GR" dirty="0"/>
              <a:t>ψ</a:t>
            </a:r>
            <a:r>
              <a:rPr lang="en-US" dirty="0"/>
              <a:t>:</a:t>
            </a:r>
          </a:p>
          <a:p>
            <a:pPr lvl="1"/>
            <a:r>
              <a:rPr lang="en-US" dirty="0"/>
              <a:t>This </a:t>
            </a:r>
            <a:r>
              <a:rPr lang="el-GR" dirty="0"/>
              <a:t>ψ</a:t>
            </a:r>
            <a:r>
              <a:rPr lang="en-US" dirty="0"/>
              <a:t> yields an electron density:</a:t>
            </a:r>
          </a:p>
          <a:p>
            <a:pPr lvl="1"/>
            <a:r>
              <a:rPr lang="en-US" dirty="0"/>
              <a:t>No other </a:t>
            </a:r>
            <a:r>
              <a:rPr lang="en-US" i="1" dirty="0"/>
              <a:t>V</a:t>
            </a:r>
            <a:r>
              <a:rPr lang="en-US" baseline="-25000" dirty="0"/>
              <a:t>ext</a:t>
            </a:r>
            <a:r>
              <a:rPr lang="en-US" dirty="0"/>
              <a:t>(</a:t>
            </a:r>
            <a:r>
              <a:rPr lang="en-US" b="1" dirty="0"/>
              <a:t>r</a:t>
            </a:r>
            <a:r>
              <a:rPr lang="en-US" dirty="0"/>
              <a:t>) would yield this </a:t>
            </a:r>
            <a:r>
              <a:rPr lang="el-GR" dirty="0"/>
              <a:t>ρ</a:t>
            </a:r>
            <a:r>
              <a:rPr lang="en-US" dirty="0"/>
              <a:t>(</a:t>
            </a:r>
            <a:r>
              <a:rPr lang="en-US" b="1" dirty="0"/>
              <a:t>r</a:t>
            </a:r>
            <a:r>
              <a:rPr lang="en-US" dirty="0"/>
              <a:t>) if put through this process</a:t>
            </a:r>
          </a:p>
          <a:p>
            <a:pPr lvl="1"/>
            <a:r>
              <a:rPr lang="en-US" dirty="0"/>
              <a:t>The ground-state energy </a:t>
            </a:r>
            <a:r>
              <a:rPr lang="en-US" i="1" dirty="0"/>
              <a:t>E</a:t>
            </a:r>
            <a:r>
              <a:rPr lang="en-US" baseline="-25000" dirty="0"/>
              <a:t>0</a:t>
            </a:r>
            <a:r>
              <a:rPr lang="en-US" dirty="0"/>
              <a:t> is specified uniquely as well:</a:t>
            </a:r>
          </a:p>
          <a:p>
            <a:pPr lvl="1"/>
            <a:r>
              <a:rPr lang="en-US" dirty="0"/>
              <a:t>In sum, there exists a functional </a:t>
            </a:r>
            <a:r>
              <a:rPr lang="en-US" i="1" dirty="0"/>
              <a:t>E</a:t>
            </a:r>
            <a:r>
              <a:rPr lang="en-US" baseline="-25000" dirty="0"/>
              <a:t>0</a:t>
            </a:r>
            <a:r>
              <a:rPr lang="en-US" dirty="0"/>
              <a:t>[</a:t>
            </a:r>
            <a:r>
              <a:rPr lang="el-GR" dirty="0"/>
              <a:t>ρ</a:t>
            </a:r>
            <a:r>
              <a:rPr lang="en-US" dirty="0"/>
              <a:t>] 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3BC8456-99DA-F252-3CB8-57B11C04485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19600" y="1962150"/>
            <a:ext cx="2628900" cy="341416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5436BCE7-569D-54EE-0E59-443E82303B5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32700" y="2336156"/>
            <a:ext cx="1282700" cy="3556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78B27246-ADAC-11CE-026C-87EF6371220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00600" y="2728999"/>
            <a:ext cx="4267200" cy="448336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ED832EC9-1C55-3640-65E4-FF2C9ACC865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467600" y="3525510"/>
            <a:ext cx="928222" cy="394988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CDEE6A09-708A-295C-1E3A-2A25E6DACC07}"/>
              </a:ext>
            </a:extLst>
          </p:cNvPr>
          <p:cNvSpPr txBox="1"/>
          <p:nvPr/>
        </p:nvSpPr>
        <p:spPr>
          <a:xfrm>
            <a:off x="7824853" y="4135219"/>
            <a:ext cx="1254007" cy="646331"/>
          </a:xfrm>
          <a:prstGeom prst="rect">
            <a:avLst/>
          </a:prstGeom>
          <a:noFill/>
          <a:ln>
            <a:solidFill>
              <a:srgbClr val="0099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Caveat: ground state must be nondegenerate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C80F428-95F0-825F-DCBE-60FC66CB2223}"/>
              </a:ext>
            </a:extLst>
          </p:cNvPr>
          <p:cNvSpPr txBox="1"/>
          <p:nvPr/>
        </p:nvSpPr>
        <p:spPr>
          <a:xfrm>
            <a:off x="7696200" y="1487998"/>
            <a:ext cx="1382660" cy="830997"/>
          </a:xfrm>
          <a:prstGeom prst="rect">
            <a:avLst/>
          </a:prstGeom>
          <a:noFill/>
          <a:ln>
            <a:solidFill>
              <a:srgbClr val="0099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 us, “external field” is that due to the interaction with atomic nuclei</a:t>
            </a:r>
          </a:p>
        </p:txBody>
      </p:sp>
    </p:spTree>
    <p:extLst>
      <p:ext uri="{BB962C8B-B14F-4D97-AF65-F5344CB8AC3E}">
        <p14:creationId xmlns:p14="http://schemas.microsoft.com/office/powerpoint/2010/main" val="3499351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4C4E61-7921-A64E-D5A4-FF42DC682C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400" y="0"/>
            <a:ext cx="7772400" cy="895350"/>
          </a:xfrm>
        </p:spPr>
        <p:txBody>
          <a:bodyPr/>
          <a:lstStyle/>
          <a:p>
            <a:r>
              <a:rPr lang="en-US" dirty="0"/>
              <a:t>An exact variational principle guides the identification of a </a:t>
            </a:r>
            <a:r>
              <a:rPr lang="el-GR" dirty="0"/>
              <a:t>ρ</a:t>
            </a:r>
            <a:r>
              <a:rPr lang="en-US" dirty="0"/>
              <a:t>(r) for a given </a:t>
            </a:r>
            <a:r>
              <a:rPr lang="en-US" i="1" dirty="0"/>
              <a:t>V</a:t>
            </a:r>
            <a:r>
              <a:rPr lang="en-US" sz="2400" baseline="-25000" dirty="0"/>
              <a:t>ext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A570F4E-6055-02D9-534E-07C7CF1F466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84CB8A-0A62-C94C-94BD-7E22BB442489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8E0976A-7E29-FA5B-2514-850E17FCB60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i="1" dirty="0"/>
              <a:t>V</a:t>
            </a:r>
            <a:r>
              <a:rPr lang="en-US" baseline="-25000" dirty="0"/>
              <a:t>ext</a:t>
            </a:r>
            <a:r>
              <a:rPr lang="en-US" dirty="0"/>
              <a:t> is input to the definition of the functional </a:t>
            </a:r>
            <a:r>
              <a:rPr lang="en-US" i="1" dirty="0"/>
              <a:t>E</a:t>
            </a:r>
            <a:r>
              <a:rPr lang="en-US" baseline="-25000" dirty="0"/>
              <a:t>0</a:t>
            </a:r>
            <a:r>
              <a:rPr lang="en-US" dirty="0"/>
              <a:t>[</a:t>
            </a:r>
            <a:r>
              <a:rPr lang="el-GR" dirty="0"/>
              <a:t>ρ</a:t>
            </a:r>
            <a:r>
              <a:rPr lang="en-US" dirty="0"/>
              <a:t>]</a:t>
            </a:r>
          </a:p>
          <a:p>
            <a:r>
              <a:rPr lang="en-US" dirty="0"/>
              <a:t>Second HK theorem: Given </a:t>
            </a:r>
            <a:r>
              <a:rPr lang="en-US" i="1" dirty="0"/>
              <a:t>E</a:t>
            </a:r>
            <a:r>
              <a:rPr lang="en-US" baseline="-25000" dirty="0"/>
              <a:t>0</a:t>
            </a:r>
            <a:r>
              <a:rPr lang="en-US" dirty="0"/>
              <a:t>[</a:t>
            </a:r>
            <a:r>
              <a:rPr lang="el-GR" dirty="0"/>
              <a:t>ρ</a:t>
            </a:r>
            <a:r>
              <a:rPr lang="en-US" dirty="0"/>
              <a:t>;</a:t>
            </a:r>
            <a:r>
              <a:rPr lang="en-US" i="1" dirty="0"/>
              <a:t> V</a:t>
            </a:r>
            <a:r>
              <a:rPr lang="en-US" baseline="-25000" dirty="0"/>
              <a:t>ext</a:t>
            </a:r>
            <a:r>
              <a:rPr lang="en-US" dirty="0"/>
              <a:t>], the electron density that corresponds to the given </a:t>
            </a:r>
            <a:r>
              <a:rPr lang="en-US" i="1" dirty="0"/>
              <a:t>V</a:t>
            </a:r>
            <a:r>
              <a:rPr lang="en-US" baseline="-25000" dirty="0"/>
              <a:t>ext</a:t>
            </a:r>
            <a:r>
              <a:rPr lang="en-US" dirty="0"/>
              <a:t> is the one that minimizes </a:t>
            </a:r>
            <a:r>
              <a:rPr lang="en-US" i="1" dirty="0"/>
              <a:t>E</a:t>
            </a:r>
            <a:r>
              <a:rPr lang="en-US" baseline="-25000" dirty="0"/>
              <a:t>0</a:t>
            </a:r>
            <a:r>
              <a:rPr lang="en-US" dirty="0"/>
              <a:t> </a:t>
            </a:r>
          </a:p>
          <a:p>
            <a:r>
              <a:rPr lang="en-US" dirty="0"/>
              <a:t>The difficulty in applying this frameworks is that we do not know the functional </a:t>
            </a:r>
            <a:r>
              <a:rPr lang="en-US" i="1" dirty="0"/>
              <a:t>E</a:t>
            </a:r>
            <a:r>
              <a:rPr lang="en-US" baseline="-25000" dirty="0"/>
              <a:t>0</a:t>
            </a:r>
            <a:r>
              <a:rPr lang="en-US" dirty="0"/>
              <a:t>[</a:t>
            </a:r>
            <a:r>
              <a:rPr lang="el-GR" dirty="0"/>
              <a:t>ρ</a:t>
            </a:r>
            <a:r>
              <a:rPr lang="en-US" dirty="0"/>
              <a:t>;</a:t>
            </a:r>
            <a:r>
              <a:rPr lang="en-US" i="1" dirty="0"/>
              <a:t> V</a:t>
            </a:r>
            <a:r>
              <a:rPr lang="en-US" baseline="-25000" dirty="0"/>
              <a:t>ext</a:t>
            </a:r>
            <a:r>
              <a:rPr lang="en-US" dirty="0"/>
              <a:t>]</a:t>
            </a:r>
          </a:p>
          <a:p>
            <a:r>
              <a:rPr lang="en-US" dirty="0"/>
              <a:t>As a start to addressing this problem, we separate it into components: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0506D84-8260-F50E-BDE0-35B701ED33E8}"/>
              </a:ext>
            </a:extLst>
          </p:cNvPr>
          <p:cNvSpPr txBox="1"/>
          <p:nvPr/>
        </p:nvSpPr>
        <p:spPr>
          <a:xfrm>
            <a:off x="3434524" y="4333977"/>
            <a:ext cx="7564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kinetic energy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4BCE061-4E80-D0AF-AD87-51B8A41481E0}"/>
              </a:ext>
            </a:extLst>
          </p:cNvPr>
          <p:cNvSpPr txBox="1"/>
          <p:nvPr/>
        </p:nvSpPr>
        <p:spPr>
          <a:xfrm>
            <a:off x="4267200" y="4333977"/>
            <a:ext cx="8437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electron-electron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9EB58FF-F9A1-F2EC-3BF1-6CB52831E51E}"/>
              </a:ext>
            </a:extLst>
          </p:cNvPr>
          <p:cNvSpPr txBox="1"/>
          <p:nvPr/>
        </p:nvSpPr>
        <p:spPr>
          <a:xfrm>
            <a:off x="5251450" y="4330700"/>
            <a:ext cx="8437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electron-nuclear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5723BA1-E317-4AE4-8FC3-0F912868A70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4600" y="4019550"/>
            <a:ext cx="3683000" cy="317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83813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5B9D66-1DC9-6A9B-ED8C-2E476D8F6D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Kohn and Sham presented an approach to treating the kinetic-energy functional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359EC1A-3135-7773-AA0A-9DE9D919FFC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84CB8A-0A62-C94C-94BD-7E22BB442489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A1AD826-B6C6-B15C-6572-CA77FA36DEF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971550"/>
            <a:ext cx="8763000" cy="3581400"/>
          </a:xfrm>
        </p:spPr>
        <p:txBody>
          <a:bodyPr/>
          <a:lstStyle/>
          <a:p>
            <a:r>
              <a:rPr lang="en-US" dirty="0"/>
              <a:t>The QM kinetic energy has no clear connection to </a:t>
            </a:r>
            <a:r>
              <a:rPr lang="el-GR" dirty="0"/>
              <a:t>ρ</a:t>
            </a:r>
            <a:r>
              <a:rPr lang="en-US" dirty="0"/>
              <a:t>(</a:t>
            </a:r>
            <a:r>
              <a:rPr lang="en-US" b="1" dirty="0"/>
              <a:t>r</a:t>
            </a:r>
            <a:r>
              <a:rPr lang="en-US" dirty="0"/>
              <a:t>)</a:t>
            </a:r>
          </a:p>
          <a:p>
            <a:pPr lvl="1"/>
            <a:r>
              <a:rPr lang="en-US" dirty="0"/>
              <a:t>Contrast with connection to wavefunction:  </a:t>
            </a:r>
          </a:p>
          <a:p>
            <a:r>
              <a:rPr lang="en-US" dirty="0"/>
              <a:t>Introduce a </a:t>
            </a:r>
            <a:r>
              <a:rPr lang="en-US" i="1" dirty="0"/>
              <a:t>reference system</a:t>
            </a:r>
            <a:r>
              <a:rPr lang="en-US" dirty="0"/>
              <a:t> of non-interacting electrons that have the same electron density as the target </a:t>
            </a:r>
            <a:r>
              <a:rPr lang="el-GR" dirty="0"/>
              <a:t>ρ</a:t>
            </a:r>
            <a:r>
              <a:rPr lang="en-US" dirty="0"/>
              <a:t>(</a:t>
            </a:r>
            <a:r>
              <a:rPr lang="en-US" b="1" dirty="0"/>
              <a:t>r</a:t>
            </a:r>
            <a:r>
              <a:rPr lang="en-US" dirty="0"/>
              <a:t>)</a:t>
            </a:r>
          </a:p>
          <a:p>
            <a:r>
              <a:rPr lang="en-US" dirty="0"/>
              <a:t>The wavefunction for these noninteracting fermions can be represented exactly as a Slater determinant of orbitals 𝜑</a:t>
            </a:r>
            <a:r>
              <a:rPr lang="en-US" baseline="-25000" dirty="0"/>
              <a:t>i</a:t>
            </a:r>
            <a:r>
              <a:rPr lang="en-US" dirty="0"/>
              <a:t> </a:t>
            </a:r>
          </a:p>
          <a:p>
            <a:r>
              <a:rPr lang="en-US" dirty="0"/>
              <a:t>Kinetic energy and electron densities are given in terms of 𝜑</a:t>
            </a:r>
            <a:r>
              <a:rPr lang="en-US" baseline="-25000" dirty="0"/>
              <a:t>i</a:t>
            </a:r>
            <a:r>
              <a:rPr lang="en-US" dirty="0"/>
              <a:t> </a:t>
            </a:r>
          </a:p>
          <a:p>
            <a:endParaRPr lang="en-US" dirty="0"/>
          </a:p>
          <a:p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AE3EB1F-D26C-9C59-F9D9-B359B4AEFF3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19800" y="1504950"/>
            <a:ext cx="2362200" cy="342348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85362B4D-A178-AB2B-ABA9-D055635120A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71600" y="4266716"/>
            <a:ext cx="2794000" cy="8382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AD04572F-2D2E-B58F-6DBD-85C0ED68108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44390" y="4230876"/>
            <a:ext cx="2946400" cy="8255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59324DFF-E8A9-F14E-ECD6-8C855557B6B8}"/>
              </a:ext>
            </a:extLst>
          </p:cNvPr>
          <p:cNvSpPr txBox="1"/>
          <p:nvPr/>
        </p:nvSpPr>
        <p:spPr>
          <a:xfrm>
            <a:off x="7983708" y="4633347"/>
            <a:ext cx="113532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How do we get the 𝜑</a:t>
            </a:r>
            <a:r>
              <a:rPr lang="en-US" sz="1200" baseline="-2500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US" sz="120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? …</a:t>
            </a:r>
          </a:p>
        </p:txBody>
      </p:sp>
    </p:spTree>
    <p:extLst>
      <p:ext uri="{BB962C8B-B14F-4D97-AF65-F5344CB8AC3E}">
        <p14:creationId xmlns:p14="http://schemas.microsoft.com/office/powerpoint/2010/main" val="22705264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050C6C-5202-943A-6E07-BAE9C74AB5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400" y="0"/>
            <a:ext cx="8458200" cy="895350"/>
          </a:xfrm>
        </p:spPr>
        <p:txBody>
          <a:bodyPr/>
          <a:lstStyle/>
          <a:p>
            <a:r>
              <a:rPr lang="en-US" dirty="0"/>
              <a:t>Minimization of </a:t>
            </a:r>
            <a:r>
              <a:rPr lang="en-US" i="1" dirty="0"/>
              <a:t>E</a:t>
            </a:r>
            <a:r>
              <a:rPr lang="en-US" baseline="-25000" dirty="0"/>
              <a:t>0</a:t>
            </a:r>
            <a:r>
              <a:rPr lang="en-US" dirty="0"/>
              <a:t>[</a:t>
            </a:r>
            <a:r>
              <a:rPr lang="el-GR" dirty="0"/>
              <a:t>ρ</a:t>
            </a:r>
            <a:r>
              <a:rPr lang="en-US" dirty="0"/>
              <a:t>(r)] turns to minimization with respect to the orbitals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A73DEF8-4C36-BAC4-C4DD-CA07F986FDE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84CB8A-0A62-C94C-94BD-7E22BB442489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5316047-96EF-B5A1-6B91-7103F1BFBE0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Energy functional is expressed in terms of the orbitals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FAA7DE4-2E77-2C8B-7269-99315FE5E864}"/>
              </a:ext>
            </a:extLst>
          </p:cNvPr>
          <p:cNvSpPr txBox="1"/>
          <p:nvPr/>
        </p:nvSpPr>
        <p:spPr>
          <a:xfrm>
            <a:off x="3257477" y="1553517"/>
            <a:ext cx="7564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kinetic energy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074F877-62DA-CCB6-4D24-4D843DF8DEE2}"/>
              </a:ext>
            </a:extLst>
          </p:cNvPr>
          <p:cNvSpPr txBox="1"/>
          <p:nvPr/>
        </p:nvSpPr>
        <p:spPr>
          <a:xfrm>
            <a:off x="5614777" y="1542702"/>
            <a:ext cx="8437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electron-nuclei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FFA1D34-3EF9-CF24-F51A-2B384D1DE741}"/>
              </a:ext>
            </a:extLst>
          </p:cNvPr>
          <p:cNvSpPr txBox="1"/>
          <p:nvPr/>
        </p:nvSpPr>
        <p:spPr>
          <a:xfrm>
            <a:off x="2819400" y="3803650"/>
            <a:ext cx="261160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classical electron-electron, [i i | j j]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7C0E7642-BB97-30E0-E55C-D0B150BA5F6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81200" y="4248150"/>
            <a:ext cx="2946400" cy="8255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F565F626-C7AA-1011-BA7F-D68470D615C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73232" y="1657350"/>
            <a:ext cx="1284968" cy="461665"/>
          </a:xfrm>
          <a:prstGeom prst="rect">
            <a:avLst/>
          </a:prstGeom>
        </p:spPr>
      </p:pic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E00AEBEB-B929-F880-C73D-EB8D33D5CC9F}"/>
              </a:ext>
            </a:extLst>
          </p:cNvPr>
          <p:cNvCxnSpPr>
            <a:cxnSpLocks/>
          </p:cNvCxnSpPr>
          <p:nvPr/>
        </p:nvCxnSpPr>
        <p:spPr bwMode="auto">
          <a:xfrm flipH="1">
            <a:off x="6766209" y="1885950"/>
            <a:ext cx="407023" cy="129232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00990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690700C1-E2CA-25B0-EC08-710B0243B0B6}"/>
              </a:ext>
            </a:extLst>
          </p:cNvPr>
          <p:cNvSpPr txBox="1"/>
          <p:nvPr/>
        </p:nvSpPr>
        <p:spPr>
          <a:xfrm>
            <a:off x="5524500" y="3715719"/>
            <a:ext cx="261160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“exchange-correlation functional” encapsulates everything that’s wrong with the other terms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6D06B1C3-BD54-D919-A25A-785300BD038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14400" y="1937971"/>
            <a:ext cx="5943600" cy="1803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105502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C8D6B1-C821-B6A0-7DB6-943DB1DAF1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4800" y="0"/>
            <a:ext cx="8839200" cy="895350"/>
          </a:xfrm>
        </p:spPr>
        <p:txBody>
          <a:bodyPr/>
          <a:lstStyle/>
          <a:p>
            <a:r>
              <a:rPr lang="en-US" dirty="0"/>
              <a:t>Minimization of </a:t>
            </a:r>
            <a:r>
              <a:rPr lang="en-US" i="1" dirty="0"/>
              <a:t>E</a:t>
            </a:r>
            <a:r>
              <a:rPr lang="en-US" baseline="-25000" dirty="0"/>
              <a:t>0</a:t>
            </a:r>
            <a:r>
              <a:rPr lang="en-US" dirty="0"/>
              <a:t>[</a:t>
            </a:r>
            <a:r>
              <a:rPr lang="el-GR" dirty="0"/>
              <a:t>ρ</a:t>
            </a:r>
            <a:r>
              <a:rPr lang="en-US" dirty="0"/>
              <a:t>(r)] yields a 1-electron KS eigenvalue equation very similar to the HF formula 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3C9C32B-EC4A-3FAE-CD65-76112C77367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84CB8A-0A62-C94C-94BD-7E22BB442489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C1297CE-3CAF-AE8C-CF92-03282932EF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895350"/>
            <a:ext cx="9067800" cy="3733800"/>
          </a:xfrm>
        </p:spPr>
        <p:txBody>
          <a:bodyPr/>
          <a:lstStyle/>
          <a:p>
            <a:endParaRPr lang="en-US" dirty="0"/>
          </a:p>
          <a:p>
            <a:r>
              <a:rPr lang="en-US" dirty="0"/>
              <a:t>Kohn-Sham operator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i="1" dirty="0"/>
              <a:t>V</a:t>
            </a:r>
            <a:r>
              <a:rPr lang="en-US" baseline="-25000" dirty="0"/>
              <a:t>XC</a:t>
            </a:r>
            <a:r>
              <a:rPr lang="en-US" i="1" dirty="0"/>
              <a:t> </a:t>
            </a:r>
            <a:r>
              <a:rPr lang="en-US" dirty="0"/>
              <a:t>is the functional derivative of the XC energy:</a:t>
            </a:r>
          </a:p>
          <a:p>
            <a:r>
              <a:rPr lang="en-US" dirty="0"/>
              <a:t>Like HF, a self-consistent iterative solution is required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A68CF97-0DB4-C69D-56BA-E52DC6D95B9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3245" y="1047750"/>
            <a:ext cx="1612900" cy="3556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1BCAA505-DB03-896B-D5B0-1A626A57D23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2000" y="2279650"/>
            <a:ext cx="6769100" cy="762000"/>
          </a:xfrm>
          <a:prstGeom prst="rect">
            <a:avLst/>
          </a:prstGeom>
        </p:spPr>
      </p:pic>
      <p:sp>
        <p:nvSpPr>
          <p:cNvPr id="12" name="Left Brace 11">
            <a:extLst>
              <a:ext uri="{FF2B5EF4-FFF2-40B4-BE49-F238E27FC236}">
                <a16:creationId xmlns:a16="http://schemas.microsoft.com/office/drawing/2014/main" id="{DD36F073-CF07-C8CD-5955-6F34C6D0BBC5}"/>
              </a:ext>
            </a:extLst>
          </p:cNvPr>
          <p:cNvSpPr/>
          <p:nvPr/>
        </p:nvSpPr>
        <p:spPr bwMode="auto">
          <a:xfrm rot="16200000">
            <a:off x="2929609" y="1772943"/>
            <a:ext cx="221284" cy="2758698"/>
          </a:xfrm>
          <a:prstGeom prst="leftBrace">
            <a:avLst/>
          </a:prstGeom>
          <a:noFill/>
          <a:ln w="25400" cap="flat" cmpd="sng" algn="ctr">
            <a:solidFill>
              <a:srgbClr val="0099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-109" charset="0"/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7D803A24-B880-75ED-E8AF-84EB4006430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57701" y="3369158"/>
            <a:ext cx="165100" cy="355600"/>
          </a:xfrm>
          <a:prstGeom prst="rect">
            <a:avLst/>
          </a:prstGeom>
        </p:spPr>
      </p:pic>
      <p:sp>
        <p:nvSpPr>
          <p:cNvPr id="14" name="Left Brace 13">
            <a:extLst>
              <a:ext uri="{FF2B5EF4-FFF2-40B4-BE49-F238E27FC236}">
                <a16:creationId xmlns:a16="http://schemas.microsoft.com/office/drawing/2014/main" id="{57D2214A-1013-9BBE-1C58-3175F95197F5}"/>
              </a:ext>
            </a:extLst>
          </p:cNvPr>
          <p:cNvSpPr/>
          <p:nvPr/>
        </p:nvSpPr>
        <p:spPr bwMode="auto">
          <a:xfrm rot="16200000">
            <a:off x="5392925" y="2255058"/>
            <a:ext cx="221284" cy="1794467"/>
          </a:xfrm>
          <a:prstGeom prst="leftBrace">
            <a:avLst/>
          </a:prstGeom>
          <a:noFill/>
          <a:ln w="25400" cap="flat" cmpd="sng" algn="ctr">
            <a:solidFill>
              <a:srgbClr val="0099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-109" charset="0"/>
            </a:endParaRP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A9EEFFA7-AC04-CBFE-36FA-578F160AE45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95617" y="3335038"/>
            <a:ext cx="215900" cy="35560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C5DA9513-E768-D4A6-928F-B892A14A19C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921500" y="1111250"/>
            <a:ext cx="1917700" cy="368300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E6D5B15F-0EA6-B5C9-5B2F-716F930A622A}"/>
              </a:ext>
            </a:extLst>
          </p:cNvPr>
          <p:cNvSpPr txBox="1"/>
          <p:nvPr/>
        </p:nvSpPr>
        <p:spPr>
          <a:xfrm>
            <a:off x="7398969" y="1493450"/>
            <a:ext cx="141052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Fock operator</a:t>
            </a: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E4447D00-9192-E72F-516C-CCDAEF88537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876118" y="1805716"/>
            <a:ext cx="1035050" cy="252650"/>
          </a:xfrm>
          <a:prstGeom prst="rect">
            <a:avLst/>
          </a:prstGeom>
        </p:spPr>
      </p:pic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A9825942-5CB5-3986-2ACF-28AB4C358425}"/>
              </a:ext>
            </a:extLst>
          </p:cNvPr>
          <p:cNvCxnSpPr>
            <a:cxnSpLocks/>
          </p:cNvCxnSpPr>
          <p:nvPr/>
        </p:nvCxnSpPr>
        <p:spPr bwMode="auto">
          <a:xfrm flipH="1">
            <a:off x="5503567" y="1932041"/>
            <a:ext cx="342846" cy="34760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009900"/>
            </a:solidFill>
            <a:prstDash val="solid"/>
            <a:round/>
            <a:headEnd type="none" w="med" len="med"/>
            <a:tailEnd type="triangle"/>
          </a:ln>
          <a:effectLst/>
        </p:spPr>
      </p:cxnSp>
      <p:pic>
        <p:nvPicPr>
          <p:cNvPr id="22" name="Picture 21">
            <a:extLst>
              <a:ext uri="{FF2B5EF4-FFF2-40B4-BE49-F238E27FC236}">
                <a16:creationId xmlns:a16="http://schemas.microsoft.com/office/drawing/2014/main" id="{6EADDDBB-3AD1-EC3F-D159-3B88C499AE1D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086600" y="3638550"/>
            <a:ext cx="1981200" cy="673100"/>
          </a:xfrm>
          <a:prstGeom prst="rect">
            <a:avLst/>
          </a:prstGeom>
        </p:spPr>
      </p:pic>
      <p:sp>
        <p:nvSpPr>
          <p:cNvPr id="24" name="Left Brace 23">
            <a:extLst>
              <a:ext uri="{FF2B5EF4-FFF2-40B4-BE49-F238E27FC236}">
                <a16:creationId xmlns:a16="http://schemas.microsoft.com/office/drawing/2014/main" id="{CF81177C-E97C-9FB1-37FB-90D79FAC1F6D}"/>
              </a:ext>
            </a:extLst>
          </p:cNvPr>
          <p:cNvSpPr/>
          <p:nvPr/>
        </p:nvSpPr>
        <p:spPr bwMode="auto">
          <a:xfrm rot="16200000">
            <a:off x="6881777" y="2658379"/>
            <a:ext cx="221284" cy="981364"/>
          </a:xfrm>
          <a:prstGeom prst="leftBrace">
            <a:avLst/>
          </a:prstGeom>
          <a:noFill/>
          <a:ln w="25400" cap="flat" cmpd="sng" algn="ctr">
            <a:solidFill>
              <a:srgbClr val="0099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-109" charset="0"/>
            </a:endParaRPr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C3FE5BDE-90D9-DAEE-281C-804837AB8C7D}"/>
              </a:ext>
            </a:extLst>
          </p:cNvPr>
          <p:cNvGrpSpPr/>
          <p:nvPr/>
        </p:nvGrpSpPr>
        <p:grpSpPr>
          <a:xfrm>
            <a:off x="6477000" y="3369158"/>
            <a:ext cx="1274153" cy="375136"/>
            <a:chOff x="6477000" y="3369158"/>
            <a:chExt cx="1274153" cy="375136"/>
          </a:xfrm>
        </p:grpSpPr>
        <p:pic>
          <p:nvPicPr>
            <p:cNvPr id="23" name="Picture 22">
              <a:extLst>
                <a:ext uri="{FF2B5EF4-FFF2-40B4-BE49-F238E27FC236}">
                  <a16:creationId xmlns:a16="http://schemas.microsoft.com/office/drawing/2014/main" id="{AF83E18B-46A2-6441-84F2-1234662E9B6E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7509853" y="3369158"/>
              <a:ext cx="241300" cy="355600"/>
            </a:xfrm>
            <a:prstGeom prst="rect">
              <a:avLst/>
            </a:prstGeom>
          </p:spPr>
        </p:pic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EEC6F20C-303E-11EF-00B8-658E698831D9}"/>
                </a:ext>
              </a:extLst>
            </p:cNvPr>
            <p:cNvSpPr txBox="1"/>
            <p:nvPr/>
          </p:nvSpPr>
          <p:spPr>
            <a:xfrm>
              <a:off x="6477000" y="3374962"/>
              <a:ext cx="111182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800" dirty="0">
                  <a:solidFill>
                    <a:srgbClr val="0099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replaces</a:t>
              </a:r>
            </a:p>
          </p:txBody>
        </p:sp>
      </p:grpSp>
      <p:sp>
        <p:nvSpPr>
          <p:cNvPr id="27" name="TextBox 26">
            <a:extLst>
              <a:ext uri="{FF2B5EF4-FFF2-40B4-BE49-F238E27FC236}">
                <a16:creationId xmlns:a16="http://schemas.microsoft.com/office/drawing/2014/main" id="{33C25630-FDAA-D7CF-E799-1FE4802A660F}"/>
              </a:ext>
            </a:extLst>
          </p:cNvPr>
          <p:cNvSpPr txBox="1"/>
          <p:nvPr/>
        </p:nvSpPr>
        <p:spPr>
          <a:xfrm>
            <a:off x="1905000" y="3376503"/>
            <a:ext cx="11118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same as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DBF079AD-C2D5-A8B1-DAEE-8E2521C32567}"/>
              </a:ext>
            </a:extLst>
          </p:cNvPr>
          <p:cNvSpPr txBox="1"/>
          <p:nvPr/>
        </p:nvSpPr>
        <p:spPr>
          <a:xfrm>
            <a:off x="4298376" y="3345418"/>
            <a:ext cx="11118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similar to</a:t>
            </a:r>
          </a:p>
        </p:txBody>
      </p:sp>
    </p:spTree>
    <p:extLst>
      <p:ext uri="{BB962C8B-B14F-4D97-AF65-F5344CB8AC3E}">
        <p14:creationId xmlns:p14="http://schemas.microsoft.com/office/powerpoint/2010/main" val="131869457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E1A372-3D5A-477A-8A20-420048D833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4800" y="0"/>
            <a:ext cx="8839200" cy="895350"/>
          </a:xfrm>
        </p:spPr>
        <p:txBody>
          <a:bodyPr/>
          <a:lstStyle/>
          <a:p>
            <a:r>
              <a:rPr lang="en-US" dirty="0"/>
              <a:t>Aside: Intuition for the functional derivative gained by considering a multivariate partial derivative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9D1F3E8-5444-B94D-D9A5-D01CEF310DF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84CB8A-0A62-C94C-94BD-7E22BB442489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B1D2A83-F27B-1193-085E-684D86106DD8}"/>
              </a:ext>
            </a:extLst>
          </p:cNvPr>
          <p:cNvSpPr txBox="1"/>
          <p:nvPr/>
        </p:nvSpPr>
        <p:spPr>
          <a:xfrm>
            <a:off x="152400" y="971550"/>
            <a:ext cx="1905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For example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55CAFBDB-F760-96A2-2CF4-6EF0473238D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3400" y="1425789"/>
            <a:ext cx="7734300" cy="787400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22F0F71C-E674-A941-A26D-D658BEBC7DC1}"/>
              </a:ext>
            </a:extLst>
          </p:cNvPr>
          <p:cNvSpPr txBox="1"/>
          <p:nvPr/>
        </p:nvSpPr>
        <p:spPr>
          <a:xfrm>
            <a:off x="7467600" y="911724"/>
            <a:ext cx="1676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Strictly speaking, this is for 0 ≤ </a:t>
            </a:r>
            <a:r>
              <a:rPr lang="en-US" sz="1200" i="1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x</a:t>
            </a:r>
            <a:r>
              <a:rPr lang="en-US" sz="120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≤ 1; equal to 0 otherwise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DCA85CE4-D74F-0101-9B61-F2C577898DCC}"/>
              </a:ext>
            </a:extLst>
          </p:cNvPr>
          <p:cNvSpPr txBox="1"/>
          <p:nvPr/>
        </p:nvSpPr>
        <p:spPr>
          <a:xfrm>
            <a:off x="5256370" y="2239992"/>
            <a:ext cx="107980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depends on </a:t>
            </a:r>
            <a:r>
              <a:rPr lang="en-US" sz="1200" i="1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 </a:t>
            </a:r>
            <a:endParaRPr lang="en-US" sz="1200" dirty="0">
              <a:solidFill>
                <a:srgbClr val="0099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3AA46EAD-AB0B-050D-5467-A4DCBA6D91A0}"/>
              </a:ext>
            </a:extLst>
          </p:cNvPr>
          <p:cNvCxnSpPr>
            <a:cxnSpLocks/>
          </p:cNvCxnSpPr>
          <p:nvPr/>
        </p:nvCxnSpPr>
        <p:spPr bwMode="auto">
          <a:xfrm flipH="1" flipV="1">
            <a:off x="5181599" y="2152692"/>
            <a:ext cx="138459" cy="141695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00990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49F31A57-8670-2D91-E71A-05E67110CC5E}"/>
              </a:ext>
            </a:extLst>
          </p:cNvPr>
          <p:cNvSpPr txBox="1"/>
          <p:nvPr/>
        </p:nvSpPr>
        <p:spPr>
          <a:xfrm>
            <a:off x="6629400" y="2229563"/>
            <a:ext cx="107980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function of </a:t>
            </a:r>
            <a:r>
              <a:rPr lang="en-US" sz="1200" i="1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x</a:t>
            </a:r>
            <a:endParaRPr lang="en-US" sz="1200" dirty="0">
              <a:solidFill>
                <a:srgbClr val="0099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5F806FAB-5652-6D1E-0146-D365E023E1B9}"/>
              </a:ext>
            </a:extLst>
          </p:cNvPr>
          <p:cNvCxnSpPr>
            <a:cxnSpLocks/>
          </p:cNvCxnSpPr>
          <p:nvPr/>
        </p:nvCxnSpPr>
        <p:spPr bwMode="auto">
          <a:xfrm flipH="1" flipV="1">
            <a:off x="7149928" y="2087400"/>
            <a:ext cx="138459" cy="141695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00990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34E7F75B-BC0F-5326-C509-1F33F8B4AE7D}"/>
              </a:ext>
            </a:extLst>
          </p:cNvPr>
          <p:cNvCxnSpPr>
            <a:cxnSpLocks/>
          </p:cNvCxnSpPr>
          <p:nvPr/>
        </p:nvCxnSpPr>
        <p:spPr bwMode="auto">
          <a:xfrm flipV="1">
            <a:off x="7574188" y="1981780"/>
            <a:ext cx="276192" cy="267894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00990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80EAB1F1-CA40-F7C3-D765-B1E9142DEB7C}"/>
              </a:ext>
            </a:extLst>
          </p:cNvPr>
          <p:cNvCxnSpPr>
            <a:cxnSpLocks/>
          </p:cNvCxnSpPr>
          <p:nvPr/>
        </p:nvCxnSpPr>
        <p:spPr bwMode="auto">
          <a:xfrm flipV="1">
            <a:off x="5791200" y="1992209"/>
            <a:ext cx="114299" cy="274741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009900"/>
            </a:solidFill>
            <a:prstDash val="solid"/>
            <a:round/>
            <a:headEnd type="none" w="med" len="med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19970624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>
            <a:extLst>
              <a:ext uri="{FF2B5EF4-FFF2-40B4-BE49-F238E27FC236}">
                <a16:creationId xmlns:a16="http://schemas.microsoft.com/office/drawing/2014/main" id="{65C74C6B-1D6C-9626-E073-983C2A8D2FB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24224" y="4008525"/>
            <a:ext cx="139700" cy="3175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4EE1A372-3D5A-477A-8A20-420048D833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4800" y="0"/>
            <a:ext cx="8839200" cy="895350"/>
          </a:xfrm>
        </p:spPr>
        <p:txBody>
          <a:bodyPr/>
          <a:lstStyle/>
          <a:p>
            <a:r>
              <a:rPr lang="en-US" dirty="0"/>
              <a:t>Aside: Intuition for the functional derivative gained by considering a multivariate partial derivative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9D1F3E8-5444-B94D-D9A5-D01CEF310DF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84CB8A-0A62-C94C-94BD-7E22BB442489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B1D2A83-F27B-1193-085E-684D86106DD8}"/>
              </a:ext>
            </a:extLst>
          </p:cNvPr>
          <p:cNvSpPr txBox="1"/>
          <p:nvPr/>
        </p:nvSpPr>
        <p:spPr>
          <a:xfrm>
            <a:off x="152400" y="971550"/>
            <a:ext cx="1905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For example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55CAFBDB-F760-96A2-2CF4-6EF0473238D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3400" y="1425789"/>
            <a:ext cx="7734300" cy="7874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4AA7EEA1-6151-DAC6-981E-C0BD6CE187B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6850" y="2944842"/>
            <a:ext cx="546100" cy="31750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0EC21BB3-61E0-77D3-4E24-0413424B8A0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6200" y="3838306"/>
            <a:ext cx="787400" cy="673100"/>
          </a:xfrm>
          <a:prstGeom prst="rect">
            <a:avLst/>
          </a:prstGeom>
        </p:spPr>
      </p:pic>
      <p:sp>
        <p:nvSpPr>
          <p:cNvPr id="15" name="Smiley Face 14">
            <a:extLst>
              <a:ext uri="{FF2B5EF4-FFF2-40B4-BE49-F238E27FC236}">
                <a16:creationId xmlns:a16="http://schemas.microsoft.com/office/drawing/2014/main" id="{0BFDD88F-60C4-22F3-D394-7A1049325654}"/>
              </a:ext>
            </a:extLst>
          </p:cNvPr>
          <p:cNvSpPr/>
          <p:nvPr/>
        </p:nvSpPr>
        <p:spPr bwMode="auto">
          <a:xfrm>
            <a:off x="1552697" y="3933472"/>
            <a:ext cx="482755" cy="482755"/>
          </a:xfrm>
          <a:prstGeom prst="smileyFac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-109" charset="0"/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04F8DDE3-FC3F-C801-4891-E3E30FBF4F5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95400" y="2860433"/>
            <a:ext cx="7772400" cy="486318"/>
          </a:xfrm>
          <a:prstGeom prst="rect">
            <a:avLst/>
          </a:prstGeom>
        </p:spPr>
      </p:pic>
      <p:sp>
        <p:nvSpPr>
          <p:cNvPr id="17" name="Smiley Face 16">
            <a:extLst>
              <a:ext uri="{FF2B5EF4-FFF2-40B4-BE49-F238E27FC236}">
                <a16:creationId xmlns:a16="http://schemas.microsoft.com/office/drawing/2014/main" id="{4BFA2904-7132-64A9-6009-BC619E7A7B75}"/>
              </a:ext>
            </a:extLst>
          </p:cNvPr>
          <p:cNvSpPr/>
          <p:nvPr/>
        </p:nvSpPr>
        <p:spPr bwMode="auto">
          <a:xfrm>
            <a:off x="3352800" y="3930571"/>
            <a:ext cx="482755" cy="482755"/>
          </a:xfrm>
          <a:prstGeom prst="smileyFac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-109" charset="0"/>
            </a:endParaRPr>
          </a:p>
        </p:txBody>
      </p:sp>
      <p:sp>
        <p:nvSpPr>
          <p:cNvPr id="18" name="Smiley Face 17">
            <a:extLst>
              <a:ext uri="{FF2B5EF4-FFF2-40B4-BE49-F238E27FC236}">
                <a16:creationId xmlns:a16="http://schemas.microsoft.com/office/drawing/2014/main" id="{EB48B6EF-4607-CE32-2364-27B85D961FEA}"/>
              </a:ext>
            </a:extLst>
          </p:cNvPr>
          <p:cNvSpPr/>
          <p:nvPr/>
        </p:nvSpPr>
        <p:spPr bwMode="auto">
          <a:xfrm>
            <a:off x="4940222" y="3930570"/>
            <a:ext cx="482755" cy="482755"/>
          </a:xfrm>
          <a:prstGeom prst="smileyFac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-109" charset="0"/>
            </a:endParaRPr>
          </a:p>
        </p:txBody>
      </p:sp>
      <p:sp>
        <p:nvSpPr>
          <p:cNvPr id="19" name="Smiley Face 18">
            <a:extLst>
              <a:ext uri="{FF2B5EF4-FFF2-40B4-BE49-F238E27FC236}">
                <a16:creationId xmlns:a16="http://schemas.microsoft.com/office/drawing/2014/main" id="{08D49990-388E-1A56-7022-4F9C65C7B893}"/>
              </a:ext>
            </a:extLst>
          </p:cNvPr>
          <p:cNvSpPr/>
          <p:nvPr/>
        </p:nvSpPr>
        <p:spPr bwMode="auto">
          <a:xfrm>
            <a:off x="7315200" y="3930569"/>
            <a:ext cx="482755" cy="482755"/>
          </a:xfrm>
          <a:prstGeom prst="smileyFac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-109" charset="0"/>
            </a:endParaRP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824EC6A5-F337-71BF-74AD-75F21DB1560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140119" y="4008525"/>
            <a:ext cx="901700" cy="342900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E6D7A9A1-2316-534A-7342-2EF70A1457A7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651186" y="4008525"/>
            <a:ext cx="990600" cy="317500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5A776F1C-64DC-2723-FCA4-4374473011C8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193725" y="3830725"/>
            <a:ext cx="2870200" cy="6731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7B48E6DF-BB7A-1B2A-C6B0-4905939C0814}"/>
              </a:ext>
            </a:extLst>
          </p:cNvPr>
          <p:cNvSpPr txBox="1"/>
          <p:nvPr/>
        </p:nvSpPr>
        <p:spPr>
          <a:xfrm>
            <a:off x="152400" y="2286159"/>
            <a:ext cx="1905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Try these:</a:t>
            </a:r>
          </a:p>
        </p:txBody>
      </p:sp>
    </p:spTree>
    <p:extLst>
      <p:ext uri="{BB962C8B-B14F-4D97-AF65-F5344CB8AC3E}">
        <p14:creationId xmlns:p14="http://schemas.microsoft.com/office/powerpoint/2010/main" val="27997413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7" grpId="0" animBg="1"/>
      <p:bldP spid="18" grpId="0" animBg="1"/>
      <p:bldP spid="19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E26C74E4-47F9-A6CB-CECC-CF9D5A459D2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148"/>
          <a:stretch/>
        </p:blipFill>
        <p:spPr>
          <a:xfrm>
            <a:off x="4375150" y="1444869"/>
            <a:ext cx="3321050" cy="59348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D19F59C-2837-0161-981D-61F655748E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400" y="0"/>
            <a:ext cx="8229600" cy="895350"/>
          </a:xfrm>
        </p:spPr>
        <p:txBody>
          <a:bodyPr/>
          <a:lstStyle/>
          <a:p>
            <a:r>
              <a:rPr lang="en-US" dirty="0"/>
              <a:t>While superficially very similar to HF treatment, DFT offers some advantages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F183B1E-A073-39FD-2471-D5A43C7F01B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84CB8A-0A62-C94C-94BD-7E22BB442489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F4D1EEF-9EB0-69B2-1B4F-7DFF9115DC4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4-center integrals can be avoided, </a:t>
            </a:r>
            <a:r>
              <a:rPr lang="en-US" i="1" dirty="0"/>
              <a:t>N</a:t>
            </a:r>
            <a:r>
              <a:rPr lang="en-US" baseline="30000" dirty="0"/>
              <a:t>3</a:t>
            </a:r>
            <a:r>
              <a:rPr lang="en-US" dirty="0"/>
              <a:t> scaling instead of </a:t>
            </a:r>
            <a:r>
              <a:rPr lang="en-US" i="1" dirty="0"/>
              <a:t>N</a:t>
            </a:r>
            <a:r>
              <a:rPr lang="en-US" baseline="30000" dirty="0"/>
              <a:t>4</a:t>
            </a:r>
            <a:r>
              <a:rPr lang="en-US" dirty="0"/>
              <a:t> </a:t>
            </a:r>
          </a:p>
          <a:p>
            <a:pPr lvl="1"/>
            <a:endParaRPr lang="en-US" dirty="0"/>
          </a:p>
          <a:p>
            <a:r>
              <a:rPr lang="en-US" dirty="0"/>
              <a:t>HF is inherently incorrect, as it has no accommodation for electron correlation (apart from effects of Pauli exclusion)</a:t>
            </a:r>
          </a:p>
          <a:p>
            <a:r>
              <a:rPr lang="en-US" dirty="0"/>
              <a:t>DFT is exact in principle</a:t>
            </a:r>
          </a:p>
          <a:p>
            <a:pPr lvl="1"/>
            <a:r>
              <a:rPr lang="en-US" dirty="0"/>
              <a:t>Although this is accomplished by lumping all the inaccuracies into a term (</a:t>
            </a:r>
            <a:r>
              <a:rPr lang="en-US" i="1" dirty="0"/>
              <a:t>E</a:t>
            </a:r>
            <a:r>
              <a:rPr lang="en-US" baseline="-25000" dirty="0"/>
              <a:t>XC</a:t>
            </a:r>
            <a:r>
              <a:rPr lang="en-US" dirty="0"/>
              <a:t>[</a:t>
            </a:r>
            <a:r>
              <a:rPr lang="el-GR" dirty="0"/>
              <a:t>ρ</a:t>
            </a:r>
            <a:r>
              <a:rPr lang="en-US" dirty="0"/>
              <a:t>], </a:t>
            </a:r>
            <a:r>
              <a:rPr lang="en-US" i="1" dirty="0"/>
              <a:t>V</a:t>
            </a:r>
            <a:r>
              <a:rPr lang="en-US" baseline="-25000" dirty="0"/>
              <a:t>XC</a:t>
            </a:r>
            <a:r>
              <a:rPr lang="en-US" dirty="0"/>
              <a:t>(</a:t>
            </a:r>
            <a:r>
              <a:rPr lang="en-US" b="1" dirty="0"/>
              <a:t>r</a:t>
            </a:r>
            <a:r>
              <a:rPr lang="en-US" dirty="0"/>
              <a:t>)) that is not specified in detail</a:t>
            </a:r>
          </a:p>
          <a:p>
            <a:r>
              <a:rPr lang="en-US" dirty="0"/>
              <a:t>Machinery developed for HF is readily adapted to DFT calculations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4B7D927-521C-DF02-EB0C-0104B559068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52600" y="1504950"/>
            <a:ext cx="1911350" cy="603584"/>
          </a:xfrm>
          <a:prstGeom prst="rect">
            <a:avLst/>
          </a:prstGeom>
        </p:spPr>
      </p:pic>
      <p:sp>
        <p:nvSpPr>
          <p:cNvPr id="7" name="Right Arrow 6">
            <a:extLst>
              <a:ext uri="{FF2B5EF4-FFF2-40B4-BE49-F238E27FC236}">
                <a16:creationId xmlns:a16="http://schemas.microsoft.com/office/drawing/2014/main" id="{D6690961-4D5B-D3E2-E8FB-EE80D2F37DC5}"/>
              </a:ext>
            </a:extLst>
          </p:cNvPr>
          <p:cNvSpPr/>
          <p:nvPr/>
        </p:nvSpPr>
        <p:spPr bwMode="auto">
          <a:xfrm>
            <a:off x="3733800" y="1694804"/>
            <a:ext cx="457200" cy="152400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-10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67608158"/>
      </p:ext>
    </p:extLst>
  </p:cSld>
  <p:clrMapOvr>
    <a:masterClrMapping/>
  </p:clrMapOvr>
</p:sld>
</file>

<file path=ppt/theme/theme1.xml><?xml version="1.0" encoding="utf-8"?>
<a:theme xmlns:a="http://schemas.openxmlformats.org/drawingml/2006/main" name="UB Blue Bar">
  <a:themeElements>
    <a:clrScheme name="Office Theme 6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C0C0C0"/>
      </a:accent1>
      <a:accent2>
        <a:srgbClr val="0066FF"/>
      </a:accent2>
      <a:accent3>
        <a:srgbClr val="FFFFFF"/>
      </a:accent3>
      <a:accent4>
        <a:srgbClr val="000000"/>
      </a:accent4>
      <a:accent5>
        <a:srgbClr val="DCDCDC"/>
      </a:accent5>
      <a:accent6>
        <a:srgbClr val="005CE7"/>
      </a:accent6>
      <a:hlink>
        <a:srgbClr val="FF0000"/>
      </a:hlink>
      <a:folHlink>
        <a:srgbClr val="009900"/>
      </a:folHlink>
    </a:clrScheme>
    <a:fontScheme name="Office Theme">
      <a:majorFont>
        <a:latin typeface="Comic Sans MS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pitchFamily="-109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pitchFamily="-109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Presentation4" id="{6B0A490E-4D09-5C40-A556-7245B0895941}" vid="{9CD2DE77-F722-FD44-A58B-FEF7E79E59D5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UB Blue Bar</Template>
  <TotalTime>3339</TotalTime>
  <Words>1228</Words>
  <Application>Microsoft Macintosh PowerPoint</Application>
  <PresentationFormat>On-screen Show (16:9)</PresentationFormat>
  <Paragraphs>158</Paragraphs>
  <Slides>18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3" baseType="lpstr">
      <vt:lpstr>Arial</vt:lpstr>
      <vt:lpstr>Comic Sans MS</vt:lpstr>
      <vt:lpstr>Helvetica</vt:lpstr>
      <vt:lpstr>Times New Roman</vt:lpstr>
      <vt:lpstr>UB Blue Bar</vt:lpstr>
      <vt:lpstr>Lecture 11 DFT: Kohn-Sham and LDA Functionals</vt:lpstr>
      <vt:lpstr>DFT is founded on the existence of a ground-state energy functional of the electron density</vt:lpstr>
      <vt:lpstr>An exact variational principle guides the identification of a ρ(r) for a given Vext</vt:lpstr>
      <vt:lpstr>Kohn and Sham presented an approach to treating the kinetic-energy functional</vt:lpstr>
      <vt:lpstr>Minimization of E0[ρ(r)] turns to minimization with respect to the orbitals</vt:lpstr>
      <vt:lpstr>Minimization of E0[ρ(r)] yields a 1-electron KS eigenvalue equation very similar to the HF formula </vt:lpstr>
      <vt:lpstr>Aside: Intuition for the functional derivative gained by considering a multivariate partial derivative</vt:lpstr>
      <vt:lpstr>Aside: Intuition for the functional derivative gained by considering a multivariate partial derivative</vt:lpstr>
      <vt:lpstr>While superficially very similar to HF treatment, DFT offers some advantages</vt:lpstr>
      <vt:lpstr>The exchange-correlation functional collects a variety of inaccuracies from the other terms</vt:lpstr>
      <vt:lpstr>A Local Density Approximation (LDA) estimates EXC[ρ] by its value in a uniform electron gas</vt:lpstr>
      <vt:lpstr>A simple toy LDA example</vt:lpstr>
      <vt:lpstr>A simple toy LDA example</vt:lpstr>
      <vt:lpstr>The exchange contribution to EXC can be approached via the exchange hole concept</vt:lpstr>
      <vt:lpstr>A treatment for the correlation contribution to EXC was developed from simulations</vt:lpstr>
      <vt:lpstr>Nomenclature for DFT methods usually references the choice of the XC functionals</vt:lpstr>
      <vt:lpstr>Sometimes DFT is used in unrestricted form, with separate densities for each spin</vt:lpstr>
      <vt:lpstr>Suggested Reading/Viewing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Lecture 11</dc:title>
  <dc:creator>Microsoft Office User</dc:creator>
  <cp:lastModifiedBy>Microsoft Office User</cp:lastModifiedBy>
  <cp:revision>50</cp:revision>
  <dcterms:created xsi:type="dcterms:W3CDTF">2024-02-27T01:27:01Z</dcterms:created>
  <dcterms:modified xsi:type="dcterms:W3CDTF">2024-03-09T20:48:14Z</dcterms:modified>
</cp:coreProperties>
</file>