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486" r:id="rId2"/>
    <p:sldId id="495" r:id="rId3"/>
    <p:sldId id="497" r:id="rId4"/>
    <p:sldId id="496" r:id="rId5"/>
    <p:sldId id="498" r:id="rId6"/>
    <p:sldId id="499" r:id="rId7"/>
    <p:sldId id="501" r:id="rId8"/>
    <p:sldId id="500" r:id="rId9"/>
    <p:sldId id="502" r:id="rId10"/>
    <p:sldId id="503" r:id="rId11"/>
    <p:sldId id="504" r:id="rId12"/>
    <p:sldId id="505" r:id="rId13"/>
    <p:sldId id="506" r:id="rId14"/>
    <p:sldId id="507" r:id="rId15"/>
    <p:sldId id="508" r:id="rId16"/>
    <p:sldId id="509" r:id="rId17"/>
    <p:sldId id="510" r:id="rId18"/>
    <p:sldId id="511" r:id="rId19"/>
    <p:sldId id="493" r:id="rId20"/>
    <p:sldId id="494" r:id="rId21"/>
    <p:sldId id="512" r:id="rId22"/>
    <p:sldId id="513" r:id="rId23"/>
    <p:sldId id="514" r:id="rId24"/>
    <p:sldId id="515" r:id="rId25"/>
    <p:sldId id="522" r:id="rId26"/>
    <p:sldId id="516" r:id="rId27"/>
    <p:sldId id="517" r:id="rId28"/>
    <p:sldId id="518" r:id="rId29"/>
    <p:sldId id="519" r:id="rId30"/>
    <p:sldId id="520" r:id="rId31"/>
    <p:sldId id="521" r:id="rId32"/>
    <p:sldId id="530" r:id="rId33"/>
  </p:sldIdLst>
  <p:sldSz cx="9144000" cy="5143500" type="screen16x9"/>
  <p:notesSz cx="6858000" cy="89249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15BBC"/>
    <a:srgbClr val="3299FF"/>
    <a:srgbClr val="99FFCC"/>
    <a:srgbClr val="FF3300"/>
    <a:srgbClr val="FF6600"/>
    <a:srgbClr val="FF0000"/>
    <a:srgbClr val="666699"/>
    <a:srgbClr val="EAEAEA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411" autoAdjust="0"/>
    <p:restoredTop sz="96405" autoAdjust="0"/>
  </p:normalViewPr>
  <p:slideViewPr>
    <p:cSldViewPr>
      <p:cViewPr varScale="1">
        <p:scale>
          <a:sx n="165" d="100"/>
          <a:sy n="165" d="100"/>
        </p:scale>
        <p:origin x="192" y="53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776AB54-CB6F-DE45-944B-B0225A78A4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0486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5613" y="669925"/>
            <a:ext cx="5948362" cy="3346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238625"/>
            <a:ext cx="5029200" cy="40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080E3F2-5DD1-844D-97C5-28EFED12BB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0775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D90B54D-5A44-EC77-7347-14C244AAE6B2}"/>
              </a:ext>
            </a:extLst>
          </p:cNvPr>
          <p:cNvSpPr/>
          <p:nvPr userDrawn="1"/>
        </p:nvSpPr>
        <p:spPr bwMode="auto">
          <a:xfrm>
            <a:off x="0" y="4476750"/>
            <a:ext cx="9144000" cy="666750"/>
          </a:xfrm>
          <a:prstGeom prst="rect">
            <a:avLst/>
          </a:prstGeom>
          <a:solidFill>
            <a:srgbClr val="015BB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252650"/>
            <a:ext cx="9144000" cy="1102519"/>
          </a:xfrm>
          <a:prstGeom prst="rect">
            <a:avLst/>
          </a:prstGeom>
          <a:solidFill>
            <a:srgbClr val="015BBC"/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Lecture xx</a:t>
            </a:r>
            <a:br>
              <a:rPr lang="en-US" dirty="0"/>
            </a:br>
            <a:r>
              <a:rPr lang="en-US" dirty="0"/>
              <a:t>General Topic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7200" y="1543050"/>
            <a:ext cx="8229600" cy="1314450"/>
          </a:xfrm>
        </p:spPr>
        <p:txBody>
          <a:bodyPr/>
          <a:lstStyle>
            <a:lvl1pPr marL="0" indent="0" algn="l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Detailed topics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6F66A02F-D18E-5641-9F02-94ABF209A5A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8EE10A4C-3E64-68FE-A910-B9BA35B86260}"/>
              </a:ext>
            </a:extLst>
          </p:cNvPr>
          <p:cNvSpPr txBox="1">
            <a:spLocks/>
          </p:cNvSpPr>
          <p:nvPr userDrawn="1"/>
        </p:nvSpPr>
        <p:spPr bwMode="auto">
          <a:xfrm>
            <a:off x="304800" y="3333750"/>
            <a:ext cx="85344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40000"/>
              </a:spcBef>
              <a:spcAft>
                <a:spcPct val="0"/>
              </a:spcAft>
              <a:buNone/>
              <a:defRPr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200">
                <a:solidFill>
                  <a:srgbClr val="000099"/>
                </a:solidFill>
                <a:latin typeface="+mn-lt"/>
                <a:ea typeface="ＭＳ Ｐゴシック" pitchFamily="-109" charset="-128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rgbClr val="009900"/>
                </a:solidFill>
                <a:latin typeface="Arial" pitchFamily="-109" charset="0"/>
                <a:ea typeface="ＭＳ Ｐゴシック" pitchFamily="-109" charset="-128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Prof. David A. Kofke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CE 500 – Modeling Potential-Energy Surfaces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Department of Chemical &amp; Biological Engineering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University at Buffalo</a:t>
            </a:r>
          </a:p>
        </p:txBody>
      </p:sp>
      <p:pic>
        <p:nvPicPr>
          <p:cNvPr id="1026" name="Picture 2" descr="University at Buffalo (UB), The State University of New York">
            <a:extLst>
              <a:ext uri="{FF2B5EF4-FFF2-40B4-BE49-F238E27FC236}">
                <a16:creationId xmlns:a16="http://schemas.microsoft.com/office/drawing/2014/main" id="{60671C38-C790-1863-7744-59DED7092A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578350"/>
            <a:ext cx="3060700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0A313E73-6FA6-863E-3BA8-0A663EDA17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6286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772400" cy="628650"/>
          </a:xfrm>
          <a:prstGeom prst="rect">
            <a:avLst/>
          </a:prstGeo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763000" cy="4171950"/>
          </a:xfrm>
        </p:spPr>
        <p:txBody>
          <a:bodyPr/>
          <a:lstStyle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74B722CB-CB2A-6F4D-A54B-21F740C171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>
            <a:extLst>
              <a:ext uri="{FF2B5EF4-FFF2-40B4-BE49-F238E27FC236}">
                <a16:creationId xmlns:a16="http://schemas.microsoft.com/office/drawing/2014/main" id="{D97DA010-8351-C4C5-6DEE-232BD3E13DE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6286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772400" cy="5143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-Line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>
            <a:extLst>
              <a:ext uri="{FF2B5EF4-FFF2-40B4-BE49-F238E27FC236}">
                <a16:creationId xmlns:a16="http://schemas.microsoft.com/office/drawing/2014/main" id="{C638E56B-24BC-8B50-A3A8-1400CBACA66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8953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3400" y="0"/>
            <a:ext cx="7772400" cy="8953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Line 1</a:t>
            </a:r>
            <a:br>
              <a:rPr lang="en-US" dirty="0"/>
            </a:br>
            <a:r>
              <a:rPr lang="en-US" dirty="0"/>
              <a:t>Line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963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Lin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>
            <a:extLst>
              <a:ext uri="{FF2B5EF4-FFF2-40B4-BE49-F238E27FC236}">
                <a16:creationId xmlns:a16="http://schemas.microsoft.com/office/drawing/2014/main" id="{D97DA010-8351-C4C5-6DEE-232BD3E13DE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8953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3400" y="0"/>
            <a:ext cx="7772400" cy="8953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Line 1</a:t>
            </a:r>
            <a:br>
              <a:rPr lang="en-US" dirty="0"/>
            </a:br>
            <a:r>
              <a:rPr lang="en-US" dirty="0"/>
              <a:t>Line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F7D9925-1368-FCF3-72B8-F1AED1DC3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8763000" cy="3581400"/>
          </a:xfrm>
        </p:spPr>
        <p:txBody>
          <a:bodyPr/>
          <a:lstStyle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964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D2900F69-80D7-2D46-BE51-10882D2C7C57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685800"/>
            <a:ext cx="86106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4914900"/>
            <a:ext cx="609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79651485-BF09-4943-806B-E9BE5A53011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6" r:id="rId4"/>
    <p:sldLayoutId id="2147483657" r:id="rId5"/>
    <p:sldLayoutId id="2147483655" r:id="rId6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US" sz="3400" b="1" i="0" dirty="0">
          <a:solidFill>
            <a:schemeClr val="bg1"/>
          </a:solidFill>
          <a:latin typeface="Arial"/>
          <a:ea typeface="+mj-ea"/>
          <a:cs typeface="Arial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9pPr>
    </p:titleStyle>
    <p:bodyStyle>
      <a:lvl1pPr marL="342900" indent="-342900" algn="l" rtl="0" eaLnBrk="1" fontAlgn="base" hangingPunct="1">
        <a:spcBef>
          <a:spcPct val="4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rgbClr val="015BBC"/>
          </a:solidFill>
          <a:latin typeface="+mn-lt"/>
          <a:ea typeface="ＭＳ Ｐゴシック" pitchFamily="-109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009900"/>
          </a:solidFill>
          <a:latin typeface="Arial" pitchFamily="-109" charset="0"/>
          <a:ea typeface="ＭＳ Ｐゴシック" pitchFamily="-109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Arial" panose="020B0604020202020204" pitchFamily="34" charset="0"/>
          <a:ea typeface="ＭＳ Ｐゴシック" pitchFamily="-109" charset="-128"/>
          <a:cs typeface="Arial" panose="020B060402020202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" panose="020B0604020202020204" pitchFamily="34" charset="0"/>
          <a:ea typeface="ＭＳ Ｐゴシック" pitchFamily="-109" charset="-128"/>
          <a:cs typeface="Arial" panose="020B060402020202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aussianprocess.org/gp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936CAD7-247D-98C0-B601-F49D11F494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Lecture 23</a:t>
            </a:r>
            <a:br>
              <a:rPr lang="en-US" dirty="0"/>
            </a:br>
            <a:r>
              <a:rPr lang="en-US" dirty="0"/>
              <a:t>Bayesian regression methods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A78FBF94-255C-D5D6-2913-7EC50F6F58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Bayes’ rule; weight-based view and linear model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7FABAA-1FFE-0BB8-3115-EC19BDE1EF7A}"/>
              </a:ext>
            </a:extLst>
          </p:cNvPr>
          <p:cNvSpPr txBox="1"/>
          <p:nvPr/>
        </p:nvSpPr>
        <p:spPr>
          <a:xfrm>
            <a:off x="0" y="4890850"/>
            <a:ext cx="15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© 2024 David Kofke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12835B8-E1F7-369C-FCEE-E1549AA2D8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4245F-AC35-7B9D-AF96-AFD8AD59B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Conditional probability is a core concept in the Bayesian framework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6F4ADB-D676-3370-6E6E-09669B84FCE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1052A2-6777-F6DC-A3FE-0BBCDF708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3048000" cy="4095750"/>
          </a:xfrm>
        </p:spPr>
        <p:txBody>
          <a:bodyPr/>
          <a:lstStyle/>
          <a:p>
            <a:r>
              <a:rPr lang="en-US" dirty="0"/>
              <a:t>What is the probability of B, if we know that A occurred?</a:t>
            </a:r>
          </a:p>
          <a:p>
            <a:pPr marL="457200" lvl="1" indent="0">
              <a:buNone/>
            </a:pPr>
            <a:r>
              <a:rPr lang="en-US" dirty="0"/>
              <a:t>Probability of B</a:t>
            </a:r>
            <a:r>
              <a:rPr lang="en-US" i="1" dirty="0"/>
              <a:t>, given </a:t>
            </a:r>
            <a:r>
              <a:rPr lang="en-US" dirty="0"/>
              <a:t>A</a:t>
            </a:r>
          </a:p>
          <a:p>
            <a:pPr marL="457200" lvl="1" indent="0">
              <a:buNone/>
            </a:pPr>
            <a:r>
              <a:rPr lang="en-US" dirty="0"/>
              <a:t>P(B|A) = 8/34 = 0.24</a:t>
            </a:r>
          </a:p>
          <a:p>
            <a:pPr marL="457200" lvl="1" indent="0">
              <a:buNone/>
            </a:pPr>
            <a:r>
              <a:rPr lang="en-US" sz="2400" dirty="0"/>
              <a:t>= P(A∩B)/P(A)</a:t>
            </a:r>
          </a:p>
          <a:p>
            <a:pPr marL="457200" lvl="1" indent="0">
              <a:buNone/>
            </a:pPr>
            <a:r>
              <a:rPr lang="en-US" sz="2400" dirty="0"/>
              <a:t>= (8/100)/(34/100)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FE7E21-4AA1-BAA5-A36A-928FE1DDC16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6995" y="1047750"/>
            <a:ext cx="5624708" cy="205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1129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4245F-AC35-7B9D-AF96-AFD8AD59B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Conditional probability is a core concept in the Bayesian framework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6F4ADB-D676-3370-6E6E-09669B84FCE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1052A2-6777-F6DC-A3FE-0BBCDF708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3048000" cy="4095750"/>
          </a:xfrm>
        </p:spPr>
        <p:txBody>
          <a:bodyPr/>
          <a:lstStyle/>
          <a:p>
            <a:r>
              <a:rPr lang="en-US" dirty="0"/>
              <a:t>This is the general formula for the </a:t>
            </a:r>
            <a:r>
              <a:rPr lang="en-US" i="1" dirty="0"/>
              <a:t>conditional probability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FE7E21-4AA1-BAA5-A36A-928FE1DDC16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6995" y="1047750"/>
            <a:ext cx="5624708" cy="20505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DB2B333-1541-4A58-C8F6-96302560FF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827" y="2952750"/>
            <a:ext cx="2984500" cy="78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5252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4245F-AC35-7B9D-AF96-AFD8AD59B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Conditional probability is a core concept in the Bayesian framework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6F4ADB-D676-3370-6E6E-09669B84FCE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1052A2-6777-F6DC-A3FE-0BBCDF708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3048000" cy="4095750"/>
          </a:xfrm>
        </p:spPr>
        <p:txBody>
          <a:bodyPr/>
          <a:lstStyle/>
          <a:p>
            <a:r>
              <a:rPr lang="en-US" dirty="0"/>
              <a:t>It works both ways</a:t>
            </a:r>
          </a:p>
          <a:p>
            <a:r>
              <a:rPr lang="en-US" dirty="0"/>
              <a:t>What is</a:t>
            </a:r>
          </a:p>
          <a:p>
            <a:pPr marL="457200" lvl="1" indent="0">
              <a:buNone/>
            </a:pPr>
            <a:r>
              <a:rPr lang="en-US" dirty="0"/>
              <a:t>P(A|B)?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3B5D69A-4035-5C53-B7F7-3886246C2F0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61697" y="1060908"/>
            <a:ext cx="5695304" cy="205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1404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4245F-AC35-7B9D-AF96-AFD8AD59B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Conditional probability is a core concept in the Bayesian framework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6F4ADB-D676-3370-6E6E-09669B84FCE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1052A2-6777-F6DC-A3FE-0BBCDF708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3048000" cy="4095750"/>
          </a:xfrm>
        </p:spPr>
        <p:txBody>
          <a:bodyPr/>
          <a:lstStyle/>
          <a:p>
            <a:r>
              <a:rPr lang="en-US" dirty="0"/>
              <a:t>It works both ways</a:t>
            </a:r>
          </a:p>
          <a:p>
            <a:r>
              <a:rPr lang="en-US" dirty="0"/>
              <a:t>What is</a:t>
            </a:r>
          </a:p>
          <a:p>
            <a:pPr marL="457200" lvl="1" indent="0">
              <a:buNone/>
            </a:pPr>
            <a:r>
              <a:rPr lang="en-US" dirty="0"/>
              <a:t>P(A|B) = 8/12 = 0.67</a:t>
            </a:r>
          </a:p>
          <a:p>
            <a:pPr marL="457200" lvl="1" indent="0">
              <a:buNone/>
            </a:pPr>
            <a:r>
              <a:rPr lang="en-US" dirty="0"/>
              <a:t>P(A ∩ B)?</a:t>
            </a:r>
          </a:p>
          <a:p>
            <a:pPr marL="457200" lvl="1" indent="0">
              <a:buNone/>
            </a:pPr>
            <a:r>
              <a:rPr lang="en-US" dirty="0"/>
              <a:t>P(B)?</a:t>
            </a:r>
          </a:p>
          <a:p>
            <a:pPr marL="457200" lvl="1" indent="0">
              <a:buNone/>
            </a:pPr>
            <a:r>
              <a:rPr lang="en-US" dirty="0"/>
              <a:t>P(A ∩ B)/P(B)?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769A91-9060-22C1-4975-A6307DCF9A5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61697" y="1060908"/>
            <a:ext cx="5695304" cy="205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023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4245F-AC35-7B9D-AF96-AFD8AD59B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Conditional probability is a core concept in the Bayesian framework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6F4ADB-D676-3370-6E6E-09669B84FCE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1052A2-6777-F6DC-A3FE-0BBCDF708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5562600" cy="4095750"/>
          </a:xfrm>
        </p:spPr>
        <p:txBody>
          <a:bodyPr/>
          <a:lstStyle/>
          <a:p>
            <a:r>
              <a:rPr lang="en-US" dirty="0"/>
              <a:t>It works both ways</a:t>
            </a:r>
          </a:p>
          <a:p>
            <a:r>
              <a:rPr lang="en-US" dirty="0"/>
              <a:t>What is</a:t>
            </a:r>
          </a:p>
          <a:p>
            <a:pPr marL="457200" lvl="1" indent="0">
              <a:buNone/>
            </a:pPr>
            <a:r>
              <a:rPr lang="en-US" dirty="0"/>
              <a:t>P(A|B) = 8/12 = 0.67</a:t>
            </a:r>
          </a:p>
          <a:p>
            <a:pPr marL="457200" lvl="1" indent="0">
              <a:buNone/>
            </a:pPr>
            <a:r>
              <a:rPr lang="en-US" dirty="0"/>
              <a:t>P(A ∩ B) = 8/100</a:t>
            </a:r>
          </a:p>
          <a:p>
            <a:pPr marL="457200" lvl="1" indent="0">
              <a:buNone/>
            </a:pPr>
            <a:r>
              <a:rPr lang="en-US" dirty="0"/>
              <a:t>P(B) = 12/100</a:t>
            </a:r>
          </a:p>
          <a:p>
            <a:pPr marL="457200" lvl="1" indent="0">
              <a:buNone/>
            </a:pPr>
            <a:r>
              <a:rPr lang="en-US" dirty="0"/>
              <a:t>P(A ∩ B)/P(B) = (8/100)/(12/100) = 8/12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769A91-9060-22C1-4975-A6307DCF9A5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61697" y="1060908"/>
            <a:ext cx="5695304" cy="205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6245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4245F-AC35-7B9D-AF96-AFD8AD59B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Conditional probability is a core concept in the Bayesian framework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6F4ADB-D676-3370-6E6E-09669B84FCE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1052A2-6777-F6DC-A3FE-0BBCDF708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8610600" cy="4095750"/>
          </a:xfrm>
        </p:spPr>
        <p:txBody>
          <a:bodyPr/>
          <a:lstStyle/>
          <a:p>
            <a:r>
              <a:rPr lang="en-US" dirty="0"/>
              <a:t>We have expressions for the two conditional probabilities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Or</a:t>
            </a:r>
          </a:p>
          <a:p>
            <a:endParaRPr lang="en-US" dirty="0"/>
          </a:p>
          <a:p>
            <a:r>
              <a:rPr lang="en-US" dirty="0"/>
              <a:t>Of course, (A ∩ B) and (B ∩ A) are the same event, so 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This is </a:t>
            </a:r>
            <a:r>
              <a:rPr lang="en-US" i="1" dirty="0"/>
              <a:t>Bayes</a:t>
            </a:r>
            <a:r>
              <a:rPr lang="en-US" dirty="0"/>
              <a:t>’</a:t>
            </a:r>
            <a:r>
              <a:rPr lang="en-US" i="1" dirty="0"/>
              <a:t> rule</a:t>
            </a:r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EC43E17-F0D2-B44A-F40B-DD0282ED6E13}"/>
              </a:ext>
            </a:extLst>
          </p:cNvPr>
          <p:cNvGrpSpPr/>
          <p:nvPr/>
        </p:nvGrpSpPr>
        <p:grpSpPr>
          <a:xfrm>
            <a:off x="1216058" y="1569432"/>
            <a:ext cx="6732311" cy="787400"/>
            <a:chOff x="1219200" y="1812434"/>
            <a:chExt cx="6732311" cy="7874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3047319-5B45-14CE-07E4-B2E9D7208E3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19200" y="1812434"/>
              <a:ext cx="2984500" cy="7874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F4AD83D-DB6E-54B2-DE83-4E3294D848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67011" y="1812434"/>
              <a:ext cx="2984500" cy="787400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F62A75A-0BF9-4349-2672-33CFCBA4C814}"/>
              </a:ext>
            </a:extLst>
          </p:cNvPr>
          <p:cNvGrpSpPr/>
          <p:nvPr/>
        </p:nvGrpSpPr>
        <p:grpSpPr>
          <a:xfrm>
            <a:off x="914400" y="2727325"/>
            <a:ext cx="7775542" cy="368300"/>
            <a:chOff x="1216058" y="3180368"/>
            <a:chExt cx="7775542" cy="3683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45A9BDC-4CF3-9646-2B08-1F412EA774D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22900" y="3180368"/>
              <a:ext cx="3568700" cy="36830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0EA050B-E33B-BBC0-CA2B-FE9A5E0A95C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16058" y="3180368"/>
              <a:ext cx="3581400" cy="368300"/>
            </a:xfrm>
            <a:prstGeom prst="rect">
              <a:avLst/>
            </a:prstGeom>
          </p:spPr>
        </p:pic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F2BBCC4F-3A89-6E46-B890-2ACDD6BE60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74908" y="4058091"/>
            <a:ext cx="4051300" cy="368300"/>
          </a:xfrm>
          <a:prstGeom prst="rect">
            <a:avLst/>
          </a:prstGeom>
          <a:ln>
            <a:solidFill>
              <a:srgbClr val="015BBC"/>
            </a:solidFill>
          </a:ln>
        </p:spPr>
      </p:pic>
    </p:spTree>
    <p:extLst>
      <p:ext uri="{BB962C8B-B14F-4D97-AF65-F5344CB8AC3E}">
        <p14:creationId xmlns:p14="http://schemas.microsoft.com/office/powerpoint/2010/main" val="30833486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9E5521-ECC4-3E7A-A971-6EAE12F33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Bayes’ rule provides a framework to update probabilities when given new information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7BB9E66-F7CC-C989-4C03-521689C624A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0E1E47-13C5-49E0-DEE6-A7F826EC22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47750"/>
            <a:ext cx="9067800" cy="3581400"/>
          </a:xfrm>
        </p:spPr>
        <p:txBody>
          <a:bodyPr/>
          <a:lstStyle/>
          <a:p>
            <a:endParaRPr lang="en-US" sz="2800" dirty="0"/>
          </a:p>
          <a:p>
            <a:r>
              <a:rPr lang="en-US" sz="2800" dirty="0"/>
              <a:t>It’s use is best understood when written in this form</a:t>
            </a:r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The posterior is the updated probability in light of new information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F421DE2-D69C-A8B2-14C4-96E6BEACBB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1123950"/>
            <a:ext cx="4051300" cy="368300"/>
          </a:xfrm>
          <a:prstGeom prst="rect">
            <a:avLst/>
          </a:prstGeom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2B3EBBE-261B-5614-08C8-109268351F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7600" y="2560400"/>
            <a:ext cx="3860800" cy="78740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156359AD-98CE-5D31-6242-224076FF34D9}"/>
              </a:ext>
            </a:extLst>
          </p:cNvPr>
          <p:cNvGrpSpPr/>
          <p:nvPr/>
        </p:nvGrpSpPr>
        <p:grpSpPr>
          <a:xfrm>
            <a:off x="3429000" y="2648206"/>
            <a:ext cx="1257300" cy="1099704"/>
            <a:chOff x="3429000" y="2532556"/>
            <a:chExt cx="1257300" cy="109970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E3246FF-0F39-E28C-5ED7-A6EA75A8319D}"/>
                </a:ext>
              </a:extLst>
            </p:cNvPr>
            <p:cNvSpPr/>
            <p:nvPr/>
          </p:nvSpPr>
          <p:spPr bwMode="auto">
            <a:xfrm>
              <a:off x="3886200" y="2532556"/>
              <a:ext cx="800100" cy="561646"/>
            </a:xfrm>
            <a:prstGeom prst="rect">
              <a:avLst/>
            </a:prstGeom>
            <a:noFill/>
            <a:ln w="19050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5916CD0-8493-9992-9ADF-8AE90DB12538}"/>
                </a:ext>
              </a:extLst>
            </p:cNvPr>
            <p:cNvSpPr txBox="1"/>
            <p:nvPr/>
          </p:nvSpPr>
          <p:spPr>
            <a:xfrm>
              <a:off x="3429000" y="3232150"/>
              <a:ext cx="8001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prior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2A8F5CE2-9165-BD84-A815-557BCD1C85C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886200" y="3101069"/>
              <a:ext cx="400050" cy="23268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37C7153-65DA-0DC9-6581-B93FF19F8DD8}"/>
              </a:ext>
            </a:extLst>
          </p:cNvPr>
          <p:cNvGrpSpPr/>
          <p:nvPr/>
        </p:nvGrpSpPr>
        <p:grpSpPr>
          <a:xfrm>
            <a:off x="1752600" y="2667060"/>
            <a:ext cx="1771060" cy="1099704"/>
            <a:chOff x="2915240" y="2532556"/>
            <a:chExt cx="1771060" cy="1099704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4E0565E-6F79-C217-E8C3-9679EDF5756C}"/>
                </a:ext>
              </a:extLst>
            </p:cNvPr>
            <p:cNvSpPr/>
            <p:nvPr/>
          </p:nvSpPr>
          <p:spPr bwMode="auto">
            <a:xfrm>
              <a:off x="3536950" y="2532556"/>
              <a:ext cx="1149350" cy="561646"/>
            </a:xfrm>
            <a:prstGeom prst="rect">
              <a:avLst/>
            </a:prstGeom>
            <a:noFill/>
            <a:ln w="19050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E4572E3-F852-53B1-2FE6-4FF78FF26C68}"/>
                </a:ext>
              </a:extLst>
            </p:cNvPr>
            <p:cNvSpPr txBox="1"/>
            <p:nvPr/>
          </p:nvSpPr>
          <p:spPr>
            <a:xfrm>
              <a:off x="2915240" y="3232150"/>
              <a:ext cx="13138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posterior</a:t>
              </a: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8F88228A-7DD5-E4A0-0B9F-28E7B79D43B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886200" y="3101069"/>
              <a:ext cx="400050" cy="23268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5E2E579-9858-5601-4FF1-88F014A5421F}"/>
              </a:ext>
            </a:extLst>
          </p:cNvPr>
          <p:cNvGrpSpPr/>
          <p:nvPr/>
        </p:nvGrpSpPr>
        <p:grpSpPr>
          <a:xfrm>
            <a:off x="5061636" y="2266950"/>
            <a:ext cx="2863163" cy="663246"/>
            <a:chOff x="3886199" y="2430956"/>
            <a:chExt cx="2863163" cy="663246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DE26B6E7-A883-CDDD-0EF2-3D87A465BEB2}"/>
                </a:ext>
              </a:extLst>
            </p:cNvPr>
            <p:cNvSpPr/>
            <p:nvPr/>
          </p:nvSpPr>
          <p:spPr bwMode="auto">
            <a:xfrm>
              <a:off x="3886199" y="2622806"/>
              <a:ext cx="1200053" cy="471396"/>
            </a:xfrm>
            <a:prstGeom prst="rect">
              <a:avLst/>
            </a:prstGeom>
            <a:noFill/>
            <a:ln w="19050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3ED74AA1-84D8-D071-40C4-BEA52F7CDD45}"/>
                </a:ext>
              </a:extLst>
            </p:cNvPr>
            <p:cNvSpPr txBox="1"/>
            <p:nvPr/>
          </p:nvSpPr>
          <p:spPr>
            <a:xfrm>
              <a:off x="5461587" y="2430956"/>
              <a:ext cx="12877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likelihood</a:t>
              </a: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9B28C154-0244-83D0-F214-618C8A1DD10A}"/>
                </a:ext>
              </a:extLst>
            </p:cNvPr>
            <p:cNvCxnSpPr>
              <a:cxnSpLocks/>
              <a:stCxn id="29" idx="3"/>
              <a:endCxn id="30" idx="1"/>
            </p:cNvCxnSpPr>
            <p:nvPr/>
          </p:nvCxnSpPr>
          <p:spPr bwMode="auto">
            <a:xfrm flipV="1">
              <a:off x="5086252" y="2631011"/>
              <a:ext cx="375335" cy="22749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B25264B-0AB5-CA2D-206E-B76D278F0205}"/>
              </a:ext>
            </a:extLst>
          </p:cNvPr>
          <p:cNvGrpSpPr/>
          <p:nvPr/>
        </p:nvGrpSpPr>
        <p:grpSpPr>
          <a:xfrm>
            <a:off x="5205443" y="2978004"/>
            <a:ext cx="2719356" cy="514152"/>
            <a:chOff x="3886200" y="2622806"/>
            <a:chExt cx="2719356" cy="514152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D454F70-345D-4F25-1686-09983498D934}"/>
                </a:ext>
              </a:extLst>
            </p:cNvPr>
            <p:cNvSpPr/>
            <p:nvPr/>
          </p:nvSpPr>
          <p:spPr bwMode="auto">
            <a:xfrm>
              <a:off x="3886200" y="2622806"/>
              <a:ext cx="890558" cy="388650"/>
            </a:xfrm>
            <a:prstGeom prst="rect">
              <a:avLst/>
            </a:prstGeom>
            <a:noFill/>
            <a:ln w="19050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EB88414C-8266-1D19-3B05-534EACA0D51B}"/>
                </a:ext>
              </a:extLst>
            </p:cNvPr>
            <p:cNvSpPr txBox="1"/>
            <p:nvPr/>
          </p:nvSpPr>
          <p:spPr>
            <a:xfrm>
              <a:off x="5317781" y="2736848"/>
              <a:ext cx="12877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marginal</a:t>
              </a: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07FD726A-75ED-4FCF-1351-E0BBF842AB0E}"/>
                </a:ext>
              </a:extLst>
            </p:cNvPr>
            <p:cNvCxnSpPr>
              <a:cxnSpLocks/>
              <a:stCxn id="38" idx="3"/>
              <a:endCxn id="39" idx="1"/>
            </p:cNvCxnSpPr>
            <p:nvPr/>
          </p:nvCxnSpPr>
          <p:spPr bwMode="auto">
            <a:xfrm>
              <a:off x="4776758" y="2817131"/>
              <a:ext cx="541023" cy="11977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77163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B35EBD-EA62-EAFD-819B-789B63FC2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various parts of Bayes’ formula can be explained in words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09A14D-670F-36EE-5587-17D8B75EEE9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1DC9F4-DBBD-C542-31CD-9B16BFD33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8763000" cy="4095750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/>
              <a:t>In our applications, event A is a model parameter(s) </a:t>
            </a:r>
            <a:r>
              <a:rPr lang="en-US" sz="2800" b="1" dirty="0"/>
              <a:t>w</a:t>
            </a:r>
            <a:r>
              <a:rPr lang="en-US" sz="2800" dirty="0"/>
              <a:t> or outcome </a:t>
            </a:r>
            <a:r>
              <a:rPr lang="en-US" sz="2800" i="1" dirty="0"/>
              <a:t>y </a:t>
            </a:r>
            <a:r>
              <a:rPr lang="en-US" sz="2800" dirty="0"/>
              <a:t>having a particular value, and event B is data</a:t>
            </a:r>
            <a:endParaRPr lang="en-US" dirty="0"/>
          </a:p>
          <a:p>
            <a:r>
              <a:rPr lang="en-US" dirty="0"/>
              <a:t>P(</a:t>
            </a:r>
            <a:r>
              <a:rPr lang="en-US" sz="2400" b="1" dirty="0"/>
              <a:t>w</a:t>
            </a:r>
            <a:r>
              <a:rPr lang="en-US" dirty="0"/>
              <a:t>) − this is the </a:t>
            </a:r>
            <a:r>
              <a:rPr lang="en-US" i="1" dirty="0"/>
              <a:t>prior probability</a:t>
            </a:r>
            <a:r>
              <a:rPr lang="en-US" dirty="0"/>
              <a:t>, the probability of the parameter value (or outcome </a:t>
            </a:r>
            <a:r>
              <a:rPr lang="en-US" i="1" dirty="0"/>
              <a:t>y</a:t>
            </a:r>
            <a:r>
              <a:rPr lang="en-US" dirty="0"/>
              <a:t>) in the absence of data</a:t>
            </a:r>
          </a:p>
          <a:p>
            <a:pPr lvl="1"/>
            <a:r>
              <a:rPr lang="en-US" dirty="0"/>
              <a:t>Could be a uniform distribution over an expected range</a:t>
            </a:r>
          </a:p>
          <a:p>
            <a:r>
              <a:rPr lang="en-US" dirty="0"/>
              <a:t>P(</a:t>
            </a:r>
            <a:r>
              <a:rPr lang="en-US" sz="2400" b="1" dirty="0" err="1"/>
              <a:t>w</a:t>
            </a:r>
            <a:r>
              <a:rPr lang="en-US" dirty="0" err="1"/>
              <a:t>|data</a:t>
            </a:r>
            <a:r>
              <a:rPr lang="en-US" dirty="0"/>
              <a:t>) − this is the </a:t>
            </a:r>
            <a:r>
              <a:rPr lang="en-US" i="1" dirty="0"/>
              <a:t>posterior probability</a:t>
            </a:r>
            <a:r>
              <a:rPr lang="en-US" dirty="0"/>
              <a:t>, informed by data</a:t>
            </a:r>
          </a:p>
          <a:p>
            <a:r>
              <a:rPr lang="en-US" dirty="0"/>
              <a:t>P(</a:t>
            </a:r>
            <a:r>
              <a:rPr lang="en-US" dirty="0" err="1"/>
              <a:t>data|</a:t>
            </a:r>
            <a:r>
              <a:rPr lang="en-US" sz="2400" b="1" dirty="0" err="1"/>
              <a:t>w</a:t>
            </a:r>
            <a:r>
              <a:rPr lang="en-US" dirty="0"/>
              <a:t>) − this is the </a:t>
            </a:r>
            <a:r>
              <a:rPr lang="en-US" i="1" dirty="0"/>
              <a:t>likelihood</a:t>
            </a:r>
            <a:r>
              <a:rPr lang="en-US" dirty="0"/>
              <a:t> that we’d observe the given data, given that the model parameter has the specified value</a:t>
            </a:r>
          </a:p>
          <a:p>
            <a:r>
              <a:rPr lang="en-US" dirty="0"/>
              <a:t>P(data) − this is the </a:t>
            </a:r>
            <a:r>
              <a:rPr lang="en-US" i="1" dirty="0"/>
              <a:t>marginal probability </a:t>
            </a:r>
            <a:r>
              <a:rPr lang="en-US" dirty="0"/>
              <a:t>of the data, considering all possible parameter values</a:t>
            </a:r>
          </a:p>
        </p:txBody>
      </p:sp>
    </p:spTree>
    <p:extLst>
      <p:ext uri="{BB962C8B-B14F-4D97-AF65-F5344CB8AC3E}">
        <p14:creationId xmlns:p14="http://schemas.microsoft.com/office/powerpoint/2010/main" val="20674873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5340AA-D30F-902C-35B7-9B52ED9D7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marginal probability is usually obtained by integration, or normalization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15685F8-04B5-610D-C360-F497DF091E9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AC89F5-A1C2-E334-4258-482886D407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6096000" cy="3581400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Consider all mutually exclusive B events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Or more generally for our case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10F0152-61F1-7057-4E17-2DAC6FD151A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7975" y="912436"/>
            <a:ext cx="2895600" cy="171591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819EFCF-7376-9343-C013-A22D2E1EC4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2879448"/>
            <a:ext cx="6540500" cy="7493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D150F1B-7B38-0609-A234-BC1DEC064D02}"/>
              </a:ext>
            </a:extLst>
          </p:cNvPr>
          <p:cNvSpPr txBox="1"/>
          <p:nvPr/>
        </p:nvSpPr>
        <p:spPr>
          <a:xfrm>
            <a:off x="5471499" y="4536788"/>
            <a:ext cx="36520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marginal probability does not depend on </a:t>
            </a:r>
            <a:r>
              <a:rPr lang="en-US" sz="1600" b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sz="16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9837B63A-2827-F8A7-44D1-DF5E291917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2523" y="1195249"/>
            <a:ext cx="4749800" cy="7874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1E28D1D-C3F0-07AE-D97B-9A5730B421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0" y="4312995"/>
            <a:ext cx="4533900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3355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E79EA-6820-AD42-8C11-96FE1DF5A3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Regression is a process of induction:</a:t>
            </a:r>
            <a:br>
              <a:rPr lang="en-US" dirty="0"/>
            </a:br>
            <a:r>
              <a:rPr lang="en-US" dirty="0"/>
              <a:t>specific </a:t>
            </a:r>
            <a:r>
              <a:rPr lang="en-US" dirty="0">
                <a:sym typeface="Wingdings" pitchFamily="2" charset="2"/>
              </a:rPr>
              <a:t> general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7C1634-5649-BEC6-0DD1-8711141B6BA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722CB-CB2A-6F4D-A54B-21F740C171DA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55EEC2-6D86-DAD0-B1B3-9AE28AC1BA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047750"/>
            <a:ext cx="8915400" cy="3581400"/>
          </a:xfrm>
        </p:spPr>
        <p:txBody>
          <a:bodyPr/>
          <a:lstStyle/>
          <a:p>
            <a:r>
              <a:rPr lang="en-US" dirty="0"/>
              <a:t>Given a finite set of training data</a:t>
            </a:r>
          </a:p>
          <a:p>
            <a:r>
              <a:rPr lang="en-US" dirty="0"/>
              <a:t>We want to infer a function or model 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b="1" dirty="0"/>
              <a:t>x</a:t>
            </a:r>
            <a:r>
              <a:rPr lang="en-US" dirty="0"/>
              <a:t>) that provides accurate outputs for all possible input values</a:t>
            </a:r>
          </a:p>
          <a:p>
            <a:r>
              <a:rPr lang="en-US" dirty="0"/>
              <a:t>The data are insufficient to do this perfectly, i.e., to solve for </a:t>
            </a:r>
            <a:r>
              <a:rPr lang="en-US" i="1" dirty="0"/>
              <a:t>f</a:t>
            </a:r>
          </a:p>
          <a:p>
            <a:r>
              <a:rPr lang="en-US" dirty="0"/>
              <a:t>Hence, we impose conditions, or assumptions, regarding the form of </a:t>
            </a:r>
            <a:r>
              <a:rPr lang="en-US" i="1" dirty="0"/>
              <a:t>f</a:t>
            </a:r>
            <a:endParaRPr lang="en-US" dirty="0"/>
          </a:p>
          <a:p>
            <a:pPr lvl="1"/>
            <a:r>
              <a:rPr lang="en-US" dirty="0"/>
              <a:t>Otherwise, any function that goes through the points would be valid</a:t>
            </a:r>
          </a:p>
        </p:txBody>
      </p:sp>
    </p:spTree>
    <p:extLst>
      <p:ext uri="{BB962C8B-B14F-4D97-AF65-F5344CB8AC3E}">
        <p14:creationId xmlns:p14="http://schemas.microsoft.com/office/powerpoint/2010/main" val="3848791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DEF34-8A29-4E93-E009-8293FA34ED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I’m thinking of a number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1955CF-8E78-2AA6-B9B9-28F46C2183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628650"/>
            <a:ext cx="8915400" cy="4610100"/>
          </a:xfrm>
        </p:spPr>
        <p:txBody>
          <a:bodyPr numCol="2"/>
          <a:lstStyle/>
          <a:p>
            <a:r>
              <a:rPr lang="en-US" dirty="0"/>
              <a:t>What is it?</a:t>
            </a:r>
          </a:p>
          <a:p>
            <a:r>
              <a:rPr lang="en-US" dirty="0"/>
              <a:t>You don’t know?  Can you assign a probability to the options?</a:t>
            </a:r>
          </a:p>
          <a:p>
            <a:pPr marL="457200" lvl="1" indent="0">
              <a:buNone/>
            </a:pPr>
            <a:r>
              <a:rPr lang="en-US" dirty="0"/>
              <a:t>What is the probability that it is 15? </a:t>
            </a:r>
          </a:p>
          <a:p>
            <a:pPr marL="457200" lvl="1" indent="0">
              <a:buNone/>
            </a:pPr>
            <a:r>
              <a:rPr lang="en-US" dirty="0"/>
              <a:t>10,428? </a:t>
            </a:r>
          </a:p>
          <a:p>
            <a:pPr marL="457200" lvl="1" indent="0">
              <a:buNone/>
            </a:pPr>
            <a:r>
              <a:rPr lang="en-US" dirty="0"/>
              <a:t>10?</a:t>
            </a:r>
          </a:p>
          <a:p>
            <a:pPr marL="457200" lvl="1" indent="0">
              <a:buNone/>
            </a:pPr>
            <a:r>
              <a:rPr lang="en-US" dirty="0"/>
              <a:t>2.7?</a:t>
            </a:r>
          </a:p>
          <a:p>
            <a:pPr marL="457200" lvl="1" indent="0">
              <a:buNone/>
            </a:pPr>
            <a:r>
              <a:rPr lang="el-GR" dirty="0"/>
              <a:t>π</a:t>
            </a:r>
            <a:r>
              <a:rPr lang="en-US" dirty="0"/>
              <a:t>?</a:t>
            </a:r>
          </a:p>
          <a:p>
            <a:pPr marL="457200" lvl="1" indent="0">
              <a:buNone/>
            </a:pPr>
            <a:r>
              <a:rPr lang="en-US" dirty="0"/>
              <a:t>−4?</a:t>
            </a:r>
          </a:p>
          <a:p>
            <a:r>
              <a:rPr lang="en-US" dirty="0"/>
              <a:t>What if I tell you that it is an integer?</a:t>
            </a:r>
          </a:p>
          <a:p>
            <a:r>
              <a:rPr lang="en-US" dirty="0"/>
              <a:t>That it is less than 10?</a:t>
            </a:r>
          </a:p>
          <a:p>
            <a:r>
              <a:rPr lang="en-US" dirty="0"/>
              <a:t>That it is positive?</a:t>
            </a:r>
          </a:p>
          <a:p>
            <a:r>
              <a:rPr lang="en-US" dirty="0"/>
              <a:t>What’s your guess?</a:t>
            </a:r>
          </a:p>
          <a:p>
            <a:r>
              <a:rPr lang="en-US" dirty="0"/>
              <a:t>My number is 5</a:t>
            </a:r>
          </a:p>
          <a:p>
            <a:r>
              <a:rPr lang="en-US" dirty="0"/>
              <a:t>Let’s go again. Does anything  change?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A084B0-C55B-6741-3595-0A0142054D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722CB-CB2A-6F4D-A54B-21F740C171D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284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4B9C71-1099-DD85-8AD0-70FB8A02A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approaches to restrict the model are in common use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DCB3605-53D6-FB9D-2DAE-EBE5AD0FB91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F5A3D5-8FE1-90AC-CC27-D50DB1A80F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047750"/>
            <a:ext cx="8915400" cy="3581400"/>
          </a:xfrm>
        </p:spPr>
        <p:txBody>
          <a:bodyPr/>
          <a:lstStyle/>
          <a:p>
            <a:r>
              <a:rPr lang="en-US" dirty="0"/>
              <a:t>Restrict the class of functions that are considered</a:t>
            </a:r>
          </a:p>
          <a:p>
            <a:pPr lvl="1"/>
            <a:r>
              <a:rPr lang="en-US" i="1" dirty="0"/>
              <a:t>e.g.</a:t>
            </a:r>
            <a:r>
              <a:rPr lang="en-US" dirty="0"/>
              <a:t>, linear functions of the variables in </a:t>
            </a:r>
            <a:r>
              <a:rPr lang="en-US" b="1" dirty="0"/>
              <a:t>x</a:t>
            </a:r>
            <a:r>
              <a:rPr lang="en-US" b="1" i="1" dirty="0"/>
              <a:t> </a:t>
            </a:r>
          </a:p>
          <a:p>
            <a:pPr lvl="1"/>
            <a:r>
              <a:rPr lang="en-US" dirty="0"/>
              <a:t>Requires a decision on the richness of the class of functions considered</a:t>
            </a:r>
          </a:p>
          <a:p>
            <a:pPr lvl="2"/>
            <a:r>
              <a:rPr lang="en-US" dirty="0"/>
              <a:t>Target may not be well described by the selected functions</a:t>
            </a:r>
          </a:p>
          <a:p>
            <a:pPr lvl="2"/>
            <a:r>
              <a:rPr lang="en-US" dirty="0"/>
              <a:t>Adding more functions risks overfitting</a:t>
            </a:r>
          </a:p>
          <a:p>
            <a:r>
              <a:rPr lang="en-US" dirty="0"/>
              <a:t>Assign a </a:t>
            </a:r>
            <a:r>
              <a:rPr lang="en-US" i="1" dirty="0"/>
              <a:t>prior probability</a:t>
            </a:r>
            <a:r>
              <a:rPr lang="en-US" dirty="0"/>
              <a:t> to all trial functions</a:t>
            </a:r>
          </a:p>
          <a:p>
            <a:pPr lvl="1"/>
            <a:r>
              <a:rPr lang="en-US" dirty="0"/>
              <a:t>Higher probability assigned to more likely functions, e.g., those that are smooth versus those that are erratic</a:t>
            </a:r>
          </a:p>
          <a:p>
            <a:pPr lvl="1"/>
            <a:r>
              <a:rPr lang="en-US" dirty="0"/>
              <a:t>This admits and infinite range of functions; how to account for all of them? (Gaussian processes does the trick)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00817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840A98-63D5-83F7-5235-384C052C3C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534400" cy="895350"/>
          </a:xfrm>
        </p:spPr>
        <p:txBody>
          <a:bodyPr/>
          <a:lstStyle/>
          <a:p>
            <a:r>
              <a:rPr lang="en-US" dirty="0"/>
              <a:t>Rather than going straight to functions, a weight-space view can ease into the Bayesian approach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BDBF110-B21F-6575-0ECF-5FA47C2342C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714540-D1D1-05B5-B5AB-E67947988D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419" y="1047750"/>
            <a:ext cx="8951381" cy="3581400"/>
          </a:xfrm>
        </p:spPr>
        <p:txBody>
          <a:bodyPr/>
          <a:lstStyle/>
          <a:p>
            <a:r>
              <a:rPr lang="en-US" dirty="0"/>
              <a:t>Standard linear model</a:t>
            </a:r>
          </a:p>
          <a:p>
            <a:pPr marL="457200" lvl="1" indent="0">
              <a:buNone/>
            </a:pPr>
            <a:r>
              <a:rPr lang="en-US" dirty="0"/>
              <a:t>Input	    Design matrix		Output	   	Weights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Gaussian noise is added to linear model to introduce deviations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2ABFC111-23A3-6179-6CC2-04DA3F690B93}"/>
              </a:ext>
            </a:extLst>
          </p:cNvPr>
          <p:cNvGrpSpPr/>
          <p:nvPr/>
        </p:nvGrpSpPr>
        <p:grpSpPr>
          <a:xfrm>
            <a:off x="1801148" y="2037051"/>
            <a:ext cx="3845393" cy="1753899"/>
            <a:chOff x="2392976" y="2038351"/>
            <a:chExt cx="3845393" cy="175389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799B3F9-E888-1991-2B8B-3E9F673D45D3}"/>
                </a:ext>
              </a:extLst>
            </p:cNvPr>
            <p:cNvSpPr txBox="1"/>
            <p:nvPr/>
          </p:nvSpPr>
          <p:spPr>
            <a:xfrm>
              <a:off x="4967558" y="2417327"/>
              <a:ext cx="127081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lang="en-US" sz="14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{</a:t>
              </a:r>
              <a:r>
                <a:rPr lang="en-US" sz="1400" i="1" dirty="0" err="1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  <a:r>
                <a:rPr lang="en-US" sz="1400" dirty="0" err="1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</a:t>
              </a:r>
              <a:r>
                <a:rPr lang="en-US" sz="1400" i="1" dirty="0" err="1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</a:t>
              </a:r>
              <a:r>
                <a:rPr lang="en-US" sz="14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} </a:t>
              </a:r>
              <a:br>
                <a:rPr lang="en-US" sz="14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4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samples</a:t>
              </a:r>
              <a:endParaRPr lang="en-US" sz="14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Left Bracket 7">
              <a:extLst>
                <a:ext uri="{FF2B5EF4-FFF2-40B4-BE49-F238E27FC236}">
                  <a16:creationId xmlns:a16="http://schemas.microsoft.com/office/drawing/2014/main" id="{CB046BD2-B4CD-385B-E2D3-3A57A2CE46C2}"/>
                </a:ext>
              </a:extLst>
            </p:cNvPr>
            <p:cNvSpPr/>
            <p:nvPr/>
          </p:nvSpPr>
          <p:spPr bwMode="auto">
            <a:xfrm rot="10800000">
              <a:off x="5013957" y="2038351"/>
              <a:ext cx="156599" cy="1465702"/>
            </a:xfrm>
            <a:prstGeom prst="leftBracket">
              <a:avLst/>
            </a:prstGeom>
            <a:noFill/>
            <a:ln w="28575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9" name="Left Bracket 8">
              <a:extLst>
                <a:ext uri="{FF2B5EF4-FFF2-40B4-BE49-F238E27FC236}">
                  <a16:creationId xmlns:a16="http://schemas.microsoft.com/office/drawing/2014/main" id="{D201541B-D12E-300B-2D74-A1307EBAD14C}"/>
                </a:ext>
              </a:extLst>
            </p:cNvPr>
            <p:cNvSpPr/>
            <p:nvPr/>
          </p:nvSpPr>
          <p:spPr bwMode="auto">
            <a:xfrm rot="16200000">
              <a:off x="3974422" y="2523089"/>
              <a:ext cx="56845" cy="1961276"/>
            </a:xfrm>
            <a:prstGeom prst="leftBracket">
              <a:avLst/>
            </a:prstGeom>
            <a:noFill/>
            <a:ln w="28575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EE81546-9E47-642A-2C39-070564C47541}"/>
                </a:ext>
              </a:extLst>
            </p:cNvPr>
            <p:cNvSpPr txBox="1"/>
            <p:nvPr/>
          </p:nvSpPr>
          <p:spPr>
            <a:xfrm>
              <a:off x="2773893" y="3484474"/>
              <a:ext cx="2396663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>
                  <a:solidFill>
                    <a:srgbClr val="FF66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 </a:t>
              </a:r>
              <a:r>
                <a:rPr lang="en-US" sz="1400" dirty="0">
                  <a:solidFill>
                    <a:srgbClr val="FF66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input values</a:t>
              </a:r>
              <a:endParaRPr lang="en-US" sz="1400" i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994EEA39-4337-8132-1423-686EA75647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92976" y="2074243"/>
              <a:ext cx="2696207" cy="1382281"/>
            </a:xfrm>
            <a:prstGeom prst="rect">
              <a:avLst/>
            </a:prstGeom>
          </p:spPr>
        </p:pic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C8288211-8B15-129E-FA45-F309A70719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419" y="2069493"/>
            <a:ext cx="1281444" cy="1465704"/>
          </a:xfrm>
          <a:prstGeom prst="rect">
            <a:avLst/>
          </a:prstGeom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52BFB954-A8D4-46D8-3752-C8FA205EEF38}"/>
              </a:ext>
            </a:extLst>
          </p:cNvPr>
          <p:cNvGrpSpPr/>
          <p:nvPr/>
        </p:nvGrpSpPr>
        <p:grpSpPr>
          <a:xfrm>
            <a:off x="5670212" y="2032044"/>
            <a:ext cx="1646008" cy="1481664"/>
            <a:chOff x="6172200" y="2034693"/>
            <a:chExt cx="1646008" cy="1481664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DD2F315-AAE6-8935-5273-73FD4C5BD08D}"/>
                </a:ext>
              </a:extLst>
            </p:cNvPr>
            <p:cNvSpPr txBox="1"/>
            <p:nvPr/>
          </p:nvSpPr>
          <p:spPr>
            <a:xfrm>
              <a:off x="7511318" y="2428757"/>
              <a:ext cx="3068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B947D3CB-28D0-F831-88A2-2159AAEF0FAC}"/>
                </a:ext>
              </a:extLst>
            </p:cNvPr>
            <p:cNvGrpSpPr/>
            <p:nvPr/>
          </p:nvGrpSpPr>
          <p:grpSpPr>
            <a:xfrm>
              <a:off x="6172200" y="2034693"/>
              <a:ext cx="1339117" cy="1481664"/>
              <a:chOff x="6172200" y="2034693"/>
              <a:chExt cx="1339117" cy="1481664"/>
            </a:xfrm>
          </p:grpSpPr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22D42D18-113E-3269-B640-C91DB510BF8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72200" y="2034693"/>
                <a:ext cx="1248698" cy="1481664"/>
              </a:xfrm>
              <a:prstGeom prst="rect">
                <a:avLst/>
              </a:prstGeom>
            </p:spPr>
          </p:pic>
          <p:sp>
            <p:nvSpPr>
              <p:cNvPr id="30" name="Left Bracket 29">
                <a:extLst>
                  <a:ext uri="{FF2B5EF4-FFF2-40B4-BE49-F238E27FC236}">
                    <a16:creationId xmlns:a16="http://schemas.microsoft.com/office/drawing/2014/main" id="{5ADA3FD0-F787-7900-4051-87E1AFDCE9B3}"/>
                  </a:ext>
                </a:extLst>
              </p:cNvPr>
              <p:cNvSpPr/>
              <p:nvPr/>
            </p:nvSpPr>
            <p:spPr bwMode="auto">
              <a:xfrm rot="10800000">
                <a:off x="7354718" y="2049781"/>
                <a:ext cx="156599" cy="1465702"/>
              </a:xfrm>
              <a:prstGeom prst="leftBracket">
                <a:avLst/>
              </a:prstGeom>
              <a:noFill/>
              <a:ln w="28575" cap="flat" cmpd="sng" algn="ctr">
                <a:solidFill>
                  <a:srgbClr val="00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172D0F7-8940-1B41-446A-D3035E198C69}"/>
              </a:ext>
            </a:extLst>
          </p:cNvPr>
          <p:cNvGrpSpPr/>
          <p:nvPr/>
        </p:nvGrpSpPr>
        <p:grpSpPr>
          <a:xfrm>
            <a:off x="1351092" y="2081824"/>
            <a:ext cx="339499" cy="1486389"/>
            <a:chOff x="1351092" y="2007695"/>
            <a:chExt cx="339499" cy="148638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C27D2F4-0958-511A-F739-2D873F3302C9}"/>
                </a:ext>
              </a:extLst>
            </p:cNvPr>
            <p:cNvSpPr txBox="1"/>
            <p:nvPr/>
          </p:nvSpPr>
          <p:spPr>
            <a:xfrm>
              <a:off x="1413100" y="2428757"/>
              <a:ext cx="27749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>
                  <a:solidFill>
                    <a:srgbClr val="FF66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</a:p>
          </p:txBody>
        </p:sp>
        <p:sp>
          <p:nvSpPr>
            <p:cNvPr id="32" name="Left Bracket 31">
              <a:extLst>
                <a:ext uri="{FF2B5EF4-FFF2-40B4-BE49-F238E27FC236}">
                  <a16:creationId xmlns:a16="http://schemas.microsoft.com/office/drawing/2014/main" id="{1687A867-2D5D-7440-F585-C27B422362E8}"/>
                </a:ext>
              </a:extLst>
            </p:cNvPr>
            <p:cNvSpPr/>
            <p:nvPr/>
          </p:nvSpPr>
          <p:spPr bwMode="auto">
            <a:xfrm rot="10800000">
              <a:off x="1351092" y="2007695"/>
              <a:ext cx="62008" cy="1486389"/>
            </a:xfrm>
            <a:prstGeom prst="leftBracket">
              <a:avLst/>
            </a:prstGeom>
            <a:noFill/>
            <a:ln w="28575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13C509E-CA53-927D-5678-6319899D37DC}"/>
              </a:ext>
            </a:extLst>
          </p:cNvPr>
          <p:cNvGrpSpPr/>
          <p:nvPr/>
        </p:nvGrpSpPr>
        <p:grpSpPr>
          <a:xfrm>
            <a:off x="7509073" y="1976290"/>
            <a:ext cx="1573964" cy="1515190"/>
            <a:chOff x="7570036" y="1917684"/>
            <a:chExt cx="1573964" cy="1515190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9360DFAA-63A4-4BF6-B7F0-0A4FB72E4E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570036" y="1917684"/>
              <a:ext cx="1311809" cy="1515190"/>
            </a:xfrm>
            <a:prstGeom prst="rect">
              <a:avLst/>
            </a:prstGeom>
          </p:spPr>
        </p:pic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F42EF5B1-8F33-253A-1680-FB9B1D6D0721}"/>
                </a:ext>
              </a:extLst>
            </p:cNvPr>
            <p:cNvGrpSpPr/>
            <p:nvPr/>
          </p:nvGrpSpPr>
          <p:grpSpPr>
            <a:xfrm>
              <a:off x="8804501" y="1946485"/>
              <a:ext cx="339499" cy="1486389"/>
              <a:chOff x="1351092" y="2007695"/>
              <a:chExt cx="339499" cy="1486389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803F4170-2B48-3389-FFB5-976BE8ACF11C}"/>
                  </a:ext>
                </a:extLst>
              </p:cNvPr>
              <p:cNvSpPr txBox="1"/>
              <p:nvPr/>
            </p:nvSpPr>
            <p:spPr>
              <a:xfrm>
                <a:off x="1413100" y="2428757"/>
                <a:ext cx="27749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i="1" dirty="0">
                    <a:solidFill>
                      <a:srgbClr val="FF66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</a:p>
            </p:txBody>
          </p:sp>
          <p:sp>
            <p:nvSpPr>
              <p:cNvPr id="40" name="Left Bracket 39">
                <a:extLst>
                  <a:ext uri="{FF2B5EF4-FFF2-40B4-BE49-F238E27FC236}">
                    <a16:creationId xmlns:a16="http://schemas.microsoft.com/office/drawing/2014/main" id="{D2642899-D19A-420B-78FB-1E5CC6C72D84}"/>
                  </a:ext>
                </a:extLst>
              </p:cNvPr>
              <p:cNvSpPr/>
              <p:nvPr/>
            </p:nvSpPr>
            <p:spPr bwMode="auto">
              <a:xfrm rot="10800000">
                <a:off x="1351092" y="2007695"/>
                <a:ext cx="62008" cy="1486389"/>
              </a:xfrm>
              <a:prstGeom prst="leftBracket">
                <a:avLst/>
              </a:prstGeom>
              <a:noFill/>
              <a:ln w="28575" cap="flat" cmpd="sng" algn="ctr">
                <a:solidFill>
                  <a:srgbClr val="FF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</p:grp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E8A1DBD6-391D-B5CB-DC11-A2B922BCA731}"/>
              </a:ext>
            </a:extLst>
          </p:cNvPr>
          <p:cNvSpPr txBox="1"/>
          <p:nvPr/>
        </p:nvSpPr>
        <p:spPr>
          <a:xfrm>
            <a:off x="1445147" y="2035223"/>
            <a:ext cx="12708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400" b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sz="1400" baseline="300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(1)</a:t>
            </a:r>
            <a:r>
              <a:rPr lang="en-US" sz="1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1400" baseline="300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endParaRPr lang="en-US" sz="1400" b="1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79EF2FA2-4BCC-61D7-B1F6-3ABBF3BEE140}"/>
              </a:ext>
            </a:extLst>
          </p:cNvPr>
          <p:cNvCxnSpPr>
            <a:cxnSpLocks/>
          </p:cNvCxnSpPr>
          <p:nvPr/>
        </p:nvCxnSpPr>
        <p:spPr bwMode="auto">
          <a:xfrm>
            <a:off x="2248924" y="2217136"/>
            <a:ext cx="240423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F83965A6-6928-5439-E73C-28E74C4674DB}"/>
              </a:ext>
            </a:extLst>
          </p:cNvPr>
          <p:cNvSpPr txBox="1"/>
          <p:nvPr/>
        </p:nvSpPr>
        <p:spPr>
          <a:xfrm>
            <a:off x="5410200" y="4859757"/>
            <a:ext cx="37490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Rasmussen &amp; Williams define </a:t>
            </a:r>
            <a:r>
              <a:rPr lang="en-US" sz="9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sz="9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the transpose of the definition here</a:t>
            </a: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5EF92D3E-B46B-5689-9184-18F7675931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3267" y="4330336"/>
            <a:ext cx="7772400" cy="313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6971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96F8F-30A5-0EAC-B6AC-996001354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534400" cy="895350"/>
          </a:xfrm>
        </p:spPr>
        <p:txBody>
          <a:bodyPr/>
          <a:lstStyle/>
          <a:p>
            <a:r>
              <a:rPr lang="en-US" dirty="0"/>
              <a:t>We start by writing the likelihood of the observed data, for the given inputs and weights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337A17-7F4C-591F-47E0-BD261C0B167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BE6004-E5CF-1B8B-E6B0-0ED9F9856B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8001000" cy="3581400"/>
          </a:xfrm>
        </p:spPr>
        <p:txBody>
          <a:bodyPr/>
          <a:lstStyle/>
          <a:p>
            <a:r>
              <a:rPr lang="en-US" dirty="0"/>
              <a:t>Assuming independent data: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We need to specify a prior probability for the weights</a:t>
            </a:r>
          </a:p>
          <a:p>
            <a:pPr lvl="1"/>
            <a:r>
              <a:rPr lang="en-US" dirty="0"/>
              <a:t>Choose a zero-mean Gaussian with covariance matrix </a:t>
            </a:r>
            <a:r>
              <a:rPr lang="el-GR" dirty="0"/>
              <a:t>Σ</a:t>
            </a:r>
            <a:r>
              <a:rPr lang="en-US" baseline="-25000" dirty="0"/>
              <a:t>p</a:t>
            </a:r>
            <a:r>
              <a:rPr lang="en-US" dirty="0"/>
              <a:t>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237DB0C-88FC-E179-9B59-E70746EBF42D}"/>
              </a:ext>
            </a:extLst>
          </p:cNvPr>
          <p:cNvGrpSpPr/>
          <p:nvPr/>
        </p:nvGrpSpPr>
        <p:grpSpPr>
          <a:xfrm>
            <a:off x="505097" y="1047750"/>
            <a:ext cx="7772400" cy="2029148"/>
            <a:chOff x="457200" y="1689091"/>
            <a:chExt cx="7772400" cy="202914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CDBDBE3E-0BFC-C0F6-ACEA-7671E500C770}"/>
                </a:ext>
              </a:extLst>
            </p:cNvPr>
            <p:cNvGrpSpPr/>
            <p:nvPr/>
          </p:nvGrpSpPr>
          <p:grpSpPr>
            <a:xfrm>
              <a:off x="457200" y="1689091"/>
              <a:ext cx="7772400" cy="2029148"/>
              <a:chOff x="457200" y="1689091"/>
              <a:chExt cx="7772400" cy="2029148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1877B077-D42C-61EE-3177-EF950F24D6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57200" y="2303156"/>
                <a:ext cx="7772400" cy="1415083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A484246-0E35-0D85-BEEC-53C0A88F394F}"/>
                  </a:ext>
                </a:extLst>
              </p:cNvPr>
              <p:cNvSpPr txBox="1"/>
              <p:nvPr/>
            </p:nvSpPr>
            <p:spPr>
              <a:xfrm>
                <a:off x="6386730" y="1689091"/>
                <a:ext cx="182327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rgbClr val="0099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Deviation from model follows Gaussian pdf</a:t>
                </a:r>
              </a:p>
            </p:txBody>
          </p:sp>
        </p:grpSp>
        <p:sp>
          <p:nvSpPr>
            <p:cNvPr id="13" name="Left Bracket 12">
              <a:extLst>
                <a:ext uri="{FF2B5EF4-FFF2-40B4-BE49-F238E27FC236}">
                  <a16:creationId xmlns:a16="http://schemas.microsoft.com/office/drawing/2014/main" id="{D2FD48D2-05CD-6047-437A-904D93630F4D}"/>
                </a:ext>
              </a:extLst>
            </p:cNvPr>
            <p:cNvSpPr/>
            <p:nvPr/>
          </p:nvSpPr>
          <p:spPr bwMode="auto">
            <a:xfrm rot="5400000">
              <a:off x="7086600" y="1577363"/>
              <a:ext cx="76199" cy="1295401"/>
            </a:xfrm>
            <a:prstGeom prst="leftBracket">
              <a:avLst/>
            </a:prstGeom>
            <a:noFill/>
            <a:ln w="12700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C4628285-69A1-8003-637B-E32A7CC8E1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0" y="4288143"/>
            <a:ext cx="19939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8530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0710D-155A-6162-5318-668004CCA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382000" cy="895350"/>
          </a:xfrm>
        </p:spPr>
        <p:txBody>
          <a:bodyPr/>
          <a:lstStyle/>
          <a:p>
            <a:r>
              <a:rPr lang="en-US" dirty="0"/>
              <a:t>The Bayesian linear model specifies the weights via a posterior distribution, given the data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E0318EF-4F47-5936-DA28-C608792DFD6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9646FE-C667-EAD8-7CB3-61BA9D3D9B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	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The marginal probability is independent of </a:t>
            </a:r>
            <a:r>
              <a:rPr lang="en-US" b="1" dirty="0"/>
              <a:t>w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Obtainable as normalization constant:</a:t>
            </a:r>
          </a:p>
          <a:p>
            <a:r>
              <a:rPr lang="en-US" dirty="0"/>
              <a:t>The result can be expressed as a multivariate Gaussian</a:t>
            </a:r>
          </a:p>
          <a:p>
            <a:endParaRPr lang="en-US" dirty="0"/>
          </a:p>
          <a:p>
            <a:pPr lvl="1"/>
            <a:r>
              <a:rPr lang="en-US" dirty="0"/>
              <a:t>Mean:</a:t>
            </a:r>
          </a:p>
          <a:p>
            <a:pPr lvl="1"/>
            <a:r>
              <a:rPr lang="en-US" dirty="0"/>
              <a:t>Covariance matrix: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4AE1B5-7FE6-D391-A584-BFAF2B8749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083129"/>
            <a:ext cx="4445000" cy="7874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E37C6F2-D2A1-A338-2888-A5FD59FB73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599" y="932906"/>
            <a:ext cx="2795451" cy="7037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6322E95-764F-0282-AF7A-02FFBACA34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400" y="2322977"/>
            <a:ext cx="3220953" cy="49754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99B859D-1D35-BEB0-A4AE-ED0F486CF1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1200" y="3876123"/>
            <a:ext cx="1905000" cy="40377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E3D68D6-547B-F19E-EC66-E1F60C2F4D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2650" y="4304981"/>
            <a:ext cx="3220953" cy="35909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B6D86D7-ECBA-B014-6905-6BBCAE4A502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7646" y="3396096"/>
            <a:ext cx="35687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5694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443BE-AB62-DC33-B2DE-4C4B972F1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recommended weights can be extracted in several ways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246E7A7-6A52-9125-A643-0C73673FD00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AB814F-3119-BD5F-DCE2-BF544C8DB3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047750"/>
            <a:ext cx="8915400" cy="3581400"/>
          </a:xfrm>
        </p:spPr>
        <p:txBody>
          <a:bodyPr/>
          <a:lstStyle/>
          <a:p>
            <a:r>
              <a:rPr lang="en-US" dirty="0"/>
              <a:t>Use the mean (expected value), or the mode (most likely value)</a:t>
            </a:r>
          </a:p>
          <a:p>
            <a:pPr lvl="1"/>
            <a:r>
              <a:rPr lang="en-US" dirty="0"/>
              <a:t>These are the same for the Normal distribution</a:t>
            </a:r>
          </a:p>
          <a:p>
            <a:r>
              <a:rPr lang="en-US" dirty="0"/>
              <a:t>We obtain:</a:t>
            </a:r>
          </a:p>
          <a:p>
            <a:r>
              <a:rPr lang="en-US" dirty="0"/>
              <a:t>Compare to result for ridge regression (Lecture 19)</a:t>
            </a:r>
          </a:p>
          <a:p>
            <a:endParaRPr lang="en-US" dirty="0"/>
          </a:p>
          <a:p>
            <a:r>
              <a:rPr lang="en-US" dirty="0"/>
              <a:t>The prior on the weights imposes a regularization penalty!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823C7FB-F76B-5395-3327-954D7084AE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2012950"/>
            <a:ext cx="3860800" cy="482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11D152F-712F-E8F5-CDA1-4228490EF0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2200" y="3188063"/>
            <a:ext cx="34925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9712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8C7FE-DE08-7C9C-FAB2-BE90EDBAD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Everything is given as a probability distribution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CF556E-705A-C485-A730-CBF82DE473D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592B1B-75D0-EB47-E665-CBF8D8FD303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62200" y="1020650"/>
            <a:ext cx="4058730" cy="412284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119F58D-3765-92D3-DB9D-C3504E3AF4FB}"/>
              </a:ext>
            </a:extLst>
          </p:cNvPr>
          <p:cNvSpPr txBox="1"/>
          <p:nvPr/>
        </p:nvSpPr>
        <p:spPr>
          <a:xfrm>
            <a:off x="7162800" y="4776694"/>
            <a:ext cx="176130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Rasmussen &amp; Williams </a:t>
            </a:r>
            <a:endParaRPr lang="en-US" sz="1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70ADEE-F49E-76BC-544E-D4F1FF34A675}"/>
              </a:ext>
            </a:extLst>
          </p:cNvPr>
          <p:cNvSpPr txBox="1"/>
          <p:nvPr/>
        </p:nvSpPr>
        <p:spPr>
          <a:xfrm>
            <a:off x="1981200" y="1123950"/>
            <a:ext cx="6096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prior</a:t>
            </a:r>
            <a:endParaRPr lang="en-US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E90787A-FCEC-5DE8-B304-F5D15BA44D8F}"/>
              </a:ext>
            </a:extLst>
          </p:cNvPr>
          <p:cNvSpPr txBox="1"/>
          <p:nvPr/>
        </p:nvSpPr>
        <p:spPr>
          <a:xfrm>
            <a:off x="6324600" y="3082074"/>
            <a:ext cx="9906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posterior</a:t>
            </a:r>
            <a:endParaRPr lang="en-US" sz="12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C13C933-48D1-C0D9-5F57-9A1EA6CA38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0" y="2856733"/>
            <a:ext cx="2545270" cy="228676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0ED0225-8708-3D57-A5CA-1A89557D58E6}"/>
              </a:ext>
            </a:extLst>
          </p:cNvPr>
          <p:cNvSpPr txBox="1"/>
          <p:nvPr/>
        </p:nvSpPr>
        <p:spPr>
          <a:xfrm>
            <a:off x="6230430" y="1136253"/>
            <a:ext cx="9906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y(x)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529636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0A1753-1519-6F46-2CE6-DD09F374B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0"/>
            <a:ext cx="8763000" cy="895350"/>
          </a:xfrm>
        </p:spPr>
        <p:txBody>
          <a:bodyPr/>
          <a:lstStyle/>
          <a:p>
            <a:r>
              <a:rPr lang="en-US" dirty="0"/>
              <a:t>To make predictions in the Bayesian scheme, we can average over the entire distribution of weights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14F14F-2A71-06F2-18FD-AF4403F5289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714852-5F0E-6631-6D87-A74DCEE0AA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again results in a Gaussian for the predicted values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For an infinite-variance prior (</a:t>
            </a:r>
            <a:r>
              <a:rPr lang="el-GR" dirty="0"/>
              <a:t>Σ</a:t>
            </a:r>
            <a:r>
              <a:rPr lang="en-US" baseline="-25000" dirty="0"/>
              <a:t>p</a:t>
            </a:r>
            <a:r>
              <a:rPr lang="en-US" baseline="30000" dirty="0"/>
              <a:t>−1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 0)</a:t>
            </a:r>
            <a:endParaRPr lang="en-US" dirty="0"/>
          </a:p>
          <a:p>
            <a:endParaRPr lang="en-US" dirty="0"/>
          </a:p>
          <a:p>
            <a:pPr marL="457200" lvl="1" indent="0">
              <a:buNone/>
            </a:pPr>
            <a:r>
              <a:rPr lang="en-US" dirty="0"/>
              <a:t>and the mean </a:t>
            </a:r>
            <a:r>
              <a:rPr lang="en-US" i="1" dirty="0"/>
              <a:t>f</a:t>
            </a:r>
            <a:r>
              <a:rPr lang="en-US" baseline="-25000" dirty="0"/>
              <a:t>*</a:t>
            </a:r>
            <a:r>
              <a:rPr lang="en-US" dirty="0"/>
              <a:t>(</a:t>
            </a:r>
            <a:r>
              <a:rPr lang="en-US" b="1" dirty="0"/>
              <a:t>x</a:t>
            </a:r>
            <a:r>
              <a:rPr lang="en-US" b="1" baseline="-25000" dirty="0"/>
              <a:t>*</a:t>
            </a:r>
            <a:r>
              <a:rPr lang="en-US" dirty="0"/>
              <a:t>) is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69B2CA2-690E-0151-D118-5EE15F1F04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489" t="-15827" b="-11495"/>
          <a:stretch/>
        </p:blipFill>
        <p:spPr>
          <a:xfrm>
            <a:off x="7391400" y="3333315"/>
            <a:ext cx="1652503" cy="29876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158BB009-6C44-E80F-3FD8-9A62662693DE}"/>
              </a:ext>
            </a:extLst>
          </p:cNvPr>
          <p:cNvGrpSpPr/>
          <p:nvPr/>
        </p:nvGrpSpPr>
        <p:grpSpPr>
          <a:xfrm>
            <a:off x="304800" y="1809750"/>
            <a:ext cx="7277100" cy="1560900"/>
            <a:chOff x="304800" y="1809750"/>
            <a:chExt cx="7277100" cy="15609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7D680B4-75B7-58B1-1F79-A756921667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14400" y="1809750"/>
              <a:ext cx="6667500" cy="119380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78B0E92-C22C-C656-AF23-A76825EC0006}"/>
                </a:ext>
              </a:extLst>
            </p:cNvPr>
            <p:cNvSpPr txBox="1"/>
            <p:nvPr/>
          </p:nvSpPr>
          <p:spPr>
            <a:xfrm>
              <a:off x="304800" y="2597604"/>
              <a:ext cx="8326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predicted value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4DF94DC8-037B-C97D-2901-125139DA261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58950" y="2381060"/>
              <a:ext cx="304800" cy="27226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FD9FD17E-6D0B-D998-2008-A64980DBA494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1905150" y="2311854"/>
              <a:ext cx="152250" cy="34146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8E2B14D-C7BF-5CF3-C946-FD8ECE2FD860}"/>
                </a:ext>
              </a:extLst>
            </p:cNvPr>
            <p:cNvSpPr txBox="1"/>
            <p:nvPr/>
          </p:nvSpPr>
          <p:spPr>
            <a:xfrm>
              <a:off x="1873350" y="2597604"/>
              <a:ext cx="8326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input vector</a:t>
              </a:r>
            </a:p>
          </p:txBody>
        </p:sp>
        <p:sp>
          <p:nvSpPr>
            <p:cNvPr id="15" name="Left Bracket 14">
              <a:extLst>
                <a:ext uri="{FF2B5EF4-FFF2-40B4-BE49-F238E27FC236}">
                  <a16:creationId xmlns:a16="http://schemas.microsoft.com/office/drawing/2014/main" id="{239B2CF2-D6C1-4121-B205-B62BEA8DAEE9}"/>
                </a:ext>
              </a:extLst>
            </p:cNvPr>
            <p:cNvSpPr/>
            <p:nvPr/>
          </p:nvSpPr>
          <p:spPr bwMode="auto">
            <a:xfrm rot="16200000">
              <a:off x="4920380" y="1959845"/>
              <a:ext cx="65243" cy="2133601"/>
            </a:xfrm>
            <a:prstGeom prst="leftBracket">
              <a:avLst/>
            </a:prstGeom>
            <a:noFill/>
            <a:ln w="12700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7E6F2AB-9CAA-6D6E-6E71-F437E6375CB2}"/>
                </a:ext>
              </a:extLst>
            </p:cNvPr>
            <p:cNvSpPr txBox="1"/>
            <p:nvPr/>
          </p:nvSpPr>
          <p:spPr>
            <a:xfrm>
              <a:off x="4572000" y="3059268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mean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EF4AA5B-C7FC-BEA4-E32D-92912510FE03}"/>
                </a:ext>
              </a:extLst>
            </p:cNvPr>
            <p:cNvSpPr txBox="1"/>
            <p:nvPr/>
          </p:nvSpPr>
          <p:spPr>
            <a:xfrm>
              <a:off x="6515100" y="3093651"/>
              <a:ext cx="8001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variance</a:t>
              </a:r>
            </a:p>
          </p:txBody>
        </p:sp>
        <p:sp>
          <p:nvSpPr>
            <p:cNvPr id="18" name="Left Bracket 17">
              <a:extLst>
                <a:ext uri="{FF2B5EF4-FFF2-40B4-BE49-F238E27FC236}">
                  <a16:creationId xmlns:a16="http://schemas.microsoft.com/office/drawing/2014/main" id="{E14CBA1E-0EA1-9824-7C1B-FFFAD894E1BF}"/>
                </a:ext>
              </a:extLst>
            </p:cNvPr>
            <p:cNvSpPr/>
            <p:nvPr/>
          </p:nvSpPr>
          <p:spPr bwMode="auto">
            <a:xfrm rot="16200000">
              <a:off x="6793265" y="2380885"/>
              <a:ext cx="65243" cy="1283427"/>
            </a:xfrm>
            <a:prstGeom prst="leftBracket">
              <a:avLst/>
            </a:prstGeom>
            <a:noFill/>
            <a:ln w="12700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A2C04E09-C443-E84B-CD13-0FEF07263F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638" y="3855420"/>
            <a:ext cx="2832100" cy="3683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CB2DEF9-87CA-627F-EF17-3D8B792EC6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6331" y="4322614"/>
            <a:ext cx="35179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0115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55787-8A8E-EE69-BE68-1AB1353BE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Features</a:t>
            </a:r>
            <a:r>
              <a:rPr lang="en-US" dirty="0"/>
              <a:t> (a.k.a. basis functions) are a way to add versatility to the model formulation</a:t>
            </a:r>
            <a:endParaRPr lang="en-US" i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D7C3E1-C34A-8546-4FA9-29B9A970BDC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62837A-8F75-5429-C91F-CFF7691657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Expand the </a:t>
            </a:r>
            <a:r>
              <a:rPr lang="en-US" i="1" dirty="0"/>
              <a:t>p</a:t>
            </a:r>
            <a:r>
              <a:rPr lang="en-US" dirty="0"/>
              <a:t>-dimensional </a:t>
            </a:r>
            <a:r>
              <a:rPr lang="en-US" b="1" dirty="0"/>
              <a:t>x</a:t>
            </a:r>
            <a:r>
              <a:rPr lang="en-US" dirty="0"/>
              <a:t> vector into an </a:t>
            </a:r>
            <a:r>
              <a:rPr lang="en-US" i="1" dirty="0"/>
              <a:t>N</a:t>
            </a:r>
            <a:r>
              <a:rPr lang="en-US" dirty="0"/>
              <a:t>-dimensional space of variables </a:t>
            </a:r>
            <a:r>
              <a:rPr lang="el-GR" b="1" dirty="0"/>
              <a:t>ϕ</a:t>
            </a:r>
            <a:r>
              <a:rPr lang="en-US" dirty="0"/>
              <a:t>(</a:t>
            </a:r>
            <a:r>
              <a:rPr lang="en-US" b="1" dirty="0"/>
              <a:t>x</a:t>
            </a:r>
            <a:r>
              <a:rPr lang="en-US" dirty="0"/>
              <a:t>)</a:t>
            </a:r>
          </a:p>
          <a:p>
            <a:r>
              <a:rPr lang="en-US" dirty="0"/>
              <a:t>E.g., instead of a straight-line fit to a single </a:t>
            </a:r>
            <a:r>
              <a:rPr lang="en-US" i="1" dirty="0"/>
              <a:t>x</a:t>
            </a:r>
            <a:r>
              <a:rPr lang="en-US" dirty="0"/>
              <a:t> variable, use a polynomial fit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97C34D8-2D87-D595-56F6-56CD450D4D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100" y="2533650"/>
            <a:ext cx="6870700" cy="24003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88CF621-7DFD-8E80-9186-698954F157B5}"/>
              </a:ext>
            </a:extLst>
          </p:cNvPr>
          <p:cNvSpPr txBox="1"/>
          <p:nvPr/>
        </p:nvSpPr>
        <p:spPr>
          <a:xfrm>
            <a:off x="7162800" y="4095750"/>
            <a:ext cx="832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vector of length </a:t>
            </a:r>
            <a:r>
              <a:rPr lang="en-US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200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01D9288-4A54-DD81-B6BB-A1D8E81B68BB}"/>
              </a:ext>
            </a:extLst>
          </p:cNvPr>
          <p:cNvCxnSpPr>
            <a:cxnSpLocks/>
          </p:cNvCxnSpPr>
          <p:nvPr/>
        </p:nvCxnSpPr>
        <p:spPr bwMode="auto">
          <a:xfrm flipV="1">
            <a:off x="7816950" y="3879206"/>
            <a:ext cx="304800" cy="2722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9819262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77745A-3F9B-4C6F-375F-561AC7872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077200" cy="895350"/>
          </a:xfrm>
        </p:spPr>
        <p:txBody>
          <a:bodyPr/>
          <a:lstStyle/>
          <a:p>
            <a:r>
              <a:rPr lang="en-US" dirty="0"/>
              <a:t>Analysis using features </a:t>
            </a:r>
            <a:r>
              <a:rPr lang="el-GR" i="1" dirty="0"/>
              <a:t>ϕ</a:t>
            </a:r>
            <a:r>
              <a:rPr lang="en-US" dirty="0"/>
              <a:t> proceeds exactly as for case working directly with input vector x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9054B0-79A6-9967-7D08-E6E14A78EC5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D93E60-1B1A-A8C9-0C17-DA485AEB3D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Replace </a:t>
            </a:r>
            <a:r>
              <a:rPr lang="en-US" i="1" dirty="0"/>
              <a:t>X</a:t>
            </a:r>
            <a:r>
              <a:rPr lang="en-US" dirty="0"/>
              <a:t> with feature matrix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 predictive distribution is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67A2587-3930-3DAC-0377-E824D8B64B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504950"/>
            <a:ext cx="4813300" cy="17399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107FF99-3984-5EC5-3531-7DB2C0F8DB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3905250"/>
            <a:ext cx="6057900" cy="381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B41BB91-3800-5C86-9E43-5849E5E2CC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5800" y="4565106"/>
            <a:ext cx="2794000" cy="4191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1546E7B-4ADA-A967-6BCD-E1C8BE65AD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1350" y="4546600"/>
            <a:ext cx="1612900" cy="3683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5D05040-E4F3-54F0-A8AF-BACDD9A12CAB}"/>
              </a:ext>
            </a:extLst>
          </p:cNvPr>
          <p:cNvSpPr txBox="1"/>
          <p:nvPr/>
        </p:nvSpPr>
        <p:spPr>
          <a:xfrm>
            <a:off x="6400800" y="2045613"/>
            <a:ext cx="167058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2200" b="0" i="1" u="none" strike="noStrike" kern="0" cap="none" spc="0" normalizeH="0" baseline="0" noProof="0" dirty="0">
                <a:ln>
                  <a:noFill/>
                </a:ln>
                <a:solidFill>
                  <a:srgbClr val="015BB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</a:t>
            </a:r>
            <a:r>
              <a:rPr kumimoji="0" lang="en-US" sz="2200" b="0" u="none" strike="noStrike" kern="0" cap="none" spc="0" normalizeH="0" baseline="0" noProof="0" dirty="0">
                <a:ln>
                  <a:noFill/>
                </a:ln>
                <a:solidFill>
                  <a:srgbClr val="015BB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× </a:t>
            </a:r>
            <a:r>
              <a:rPr kumimoji="0" lang="en-US" sz="2200" b="0" i="1" u="none" strike="noStrike" kern="0" cap="none" spc="0" normalizeH="0" baseline="0" noProof="0" dirty="0">
                <a:ln>
                  <a:noFill/>
                </a:ln>
                <a:solidFill>
                  <a:srgbClr val="015BB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</a:t>
            </a:r>
            <a:r>
              <a:rPr kumimoji="0" lang="en-US" sz="2200" b="0" u="none" strike="noStrike" kern="0" cap="none" spc="0" normalizeH="0" baseline="0" noProof="0" dirty="0">
                <a:ln>
                  <a:noFill/>
                </a:ln>
                <a:solidFill>
                  <a:srgbClr val="015BB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matrix</a:t>
            </a:r>
            <a:endParaRPr lang="en-US" sz="2200" i="1" dirty="0">
              <a:solidFill>
                <a:srgbClr val="015BBC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501426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4745E-A328-B274-C9C8-5FF065E64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result may be reformulated to introduce a </a:t>
            </a:r>
            <a:r>
              <a:rPr lang="en-US" i="1" dirty="0"/>
              <a:t>kernel</a:t>
            </a:r>
            <a:r>
              <a:rPr lang="en-US" dirty="0"/>
              <a:t> in lieu of the features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1CF2940-390B-D6BB-CA97-FF9A0074DC6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A5439C-1C17-48BF-EE50-A1780218B4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Inversion of </a:t>
            </a:r>
            <a:r>
              <a:rPr lang="en-US" i="1" dirty="0"/>
              <a:t>N</a:t>
            </a:r>
            <a:r>
              <a:rPr lang="en-US" dirty="0"/>
              <a:t> × </a:t>
            </a:r>
            <a:r>
              <a:rPr lang="en-US" i="1" dirty="0"/>
              <a:t>N</a:t>
            </a:r>
            <a:r>
              <a:rPr lang="en-US" dirty="0"/>
              <a:t> matrix </a:t>
            </a:r>
            <a:r>
              <a:rPr lang="en-US" i="1" dirty="0"/>
              <a:t>A</a:t>
            </a:r>
            <a:r>
              <a:rPr lang="en-US" dirty="0"/>
              <a:t> may be inconvenient</a:t>
            </a:r>
          </a:p>
          <a:p>
            <a:r>
              <a:rPr lang="en-US" dirty="0"/>
              <a:t>The distribution can be rewritten as</a:t>
            </a:r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Where the kernel matrix is defined</a:t>
            </a:r>
          </a:p>
          <a:p>
            <a:pPr lvl="1"/>
            <a:r>
              <a:rPr lang="en-US" dirty="0"/>
              <a:t>This instead requires inversion of an </a:t>
            </a:r>
            <a:r>
              <a:rPr lang="en-US" i="1" dirty="0"/>
              <a:t>n</a:t>
            </a:r>
            <a:r>
              <a:rPr lang="en-US" dirty="0"/>
              <a:t> × </a:t>
            </a:r>
            <a:r>
              <a:rPr lang="en-US" i="1" dirty="0"/>
              <a:t>n</a:t>
            </a:r>
            <a:r>
              <a:rPr lang="en-US" dirty="0"/>
              <a:t> matrix</a:t>
            </a:r>
          </a:p>
          <a:p>
            <a:pPr lvl="1"/>
            <a:r>
              <a:rPr lang="en-US" dirty="0"/>
              <a:t>Desirable if feature space is larger than amount of data </a:t>
            </a:r>
            <a:r>
              <a:rPr lang="en-US" i="1" dirty="0"/>
              <a:t>N</a:t>
            </a:r>
            <a:r>
              <a:rPr lang="en-US" dirty="0"/>
              <a:t> &gt; </a:t>
            </a:r>
            <a:r>
              <a:rPr lang="en-US" i="1" dirty="0"/>
              <a:t>n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1631925-FF50-2AA1-7DB6-3409D7F022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0" y="3216695"/>
            <a:ext cx="1600200" cy="34536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CA6A053-F469-3E60-F22B-D2E247F326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2116196"/>
            <a:ext cx="7772400" cy="1078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193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47F2E-3F02-ACE1-A42D-6FDC82F9AE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color is the candy that I will select from this urn?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EEDAFE-05AF-4E96-BA88-1DDB2366A3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722CB-CB2A-6F4D-A54B-21F740C171D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DF559B1-2071-6B4E-AA38-BC9B195160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47750"/>
            <a:ext cx="9067800" cy="3581400"/>
          </a:xfrm>
        </p:spPr>
        <p:txBody>
          <a:bodyPr/>
          <a:lstStyle/>
          <a:p>
            <a:r>
              <a:rPr lang="en-US" dirty="0"/>
              <a:t>It won’t be white</a:t>
            </a:r>
          </a:p>
          <a:p>
            <a:r>
              <a:rPr lang="en-US" dirty="0"/>
              <a:t>It is one of these colors</a:t>
            </a:r>
          </a:p>
          <a:p>
            <a:pPr marL="457200" lvl="1" indent="0">
              <a:buNone/>
            </a:pPr>
            <a:r>
              <a:rPr lang="en-US" dirty="0"/>
              <a:t>black, red, green, blue, yellow, brown, orange, purple, gray</a:t>
            </a:r>
          </a:p>
          <a:p>
            <a:r>
              <a:rPr lang="en-US" dirty="0"/>
              <a:t>The candy is not licorice</a:t>
            </a:r>
          </a:p>
          <a:p>
            <a:r>
              <a:rPr lang="en-US" dirty="0"/>
              <a:t>The candy is M&amp;Ms</a:t>
            </a:r>
          </a:p>
          <a:p>
            <a:r>
              <a:rPr lang="en-US" dirty="0"/>
              <a:t>The color distribution of M&amp;Ms is</a:t>
            </a:r>
          </a:p>
          <a:p>
            <a:pPr marL="457200" lvl="1" indent="0">
              <a:buNone/>
            </a:pPr>
            <a:r>
              <a:rPr lang="en-US" dirty="0"/>
              <a:t>24% blue, 20% orange, 16% green, 14% yellow, 13% red, and 13% brown</a:t>
            </a:r>
          </a:p>
          <a:p>
            <a:r>
              <a:rPr lang="en-US" dirty="0"/>
              <a:t>What principle are you using to make your prediction?</a:t>
            </a:r>
          </a:p>
        </p:txBody>
      </p:sp>
    </p:spTree>
    <p:extLst>
      <p:ext uri="{BB962C8B-B14F-4D97-AF65-F5344CB8AC3E}">
        <p14:creationId xmlns:p14="http://schemas.microsoft.com/office/powerpoint/2010/main" val="2038452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4745E-A328-B274-C9C8-5FF065E64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result may be reformulated to introduce a </a:t>
            </a:r>
            <a:r>
              <a:rPr lang="en-US" i="1" dirty="0"/>
              <a:t>kernel</a:t>
            </a:r>
            <a:r>
              <a:rPr lang="en-US" dirty="0"/>
              <a:t> in lieu of the features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1CF2940-390B-D6BB-CA97-FF9A0074DC6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A5439C-1C17-48BF-EE50-A1780218B4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Inversion of </a:t>
            </a:r>
            <a:r>
              <a:rPr lang="en-US" i="1" dirty="0"/>
              <a:t>N</a:t>
            </a:r>
            <a:r>
              <a:rPr lang="en-US" dirty="0"/>
              <a:t> × </a:t>
            </a:r>
            <a:r>
              <a:rPr lang="en-US" i="1" dirty="0"/>
              <a:t>N</a:t>
            </a:r>
            <a:r>
              <a:rPr lang="en-US" dirty="0"/>
              <a:t> matrix </a:t>
            </a:r>
            <a:r>
              <a:rPr lang="en-US" i="1" dirty="0"/>
              <a:t>A</a:t>
            </a:r>
            <a:r>
              <a:rPr lang="en-US" dirty="0"/>
              <a:t> may be inconvenient</a:t>
            </a:r>
          </a:p>
          <a:p>
            <a:r>
              <a:rPr lang="en-US" dirty="0"/>
              <a:t>The distribution can be rewritten as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Note that the features always enter in a specific way</a:t>
            </a:r>
          </a:p>
          <a:p>
            <a:r>
              <a:rPr lang="en-US" dirty="0"/>
              <a:t>Define covariance function, or  </a:t>
            </a:r>
            <a:r>
              <a:rPr lang="en-US" i="1" dirty="0"/>
              <a:t>kernel</a:t>
            </a:r>
            <a:r>
              <a:rPr lang="en-US" dirty="0"/>
              <a:t>  </a:t>
            </a:r>
          </a:p>
          <a:p>
            <a:r>
              <a:rPr lang="en-US" dirty="0"/>
              <a:t>Express as a dot product: </a:t>
            </a:r>
          </a:p>
          <a:p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5158743-0E82-A783-2830-813463B42B06}"/>
              </a:ext>
            </a:extLst>
          </p:cNvPr>
          <p:cNvGrpSpPr/>
          <p:nvPr/>
        </p:nvGrpSpPr>
        <p:grpSpPr>
          <a:xfrm>
            <a:off x="685800" y="2116196"/>
            <a:ext cx="7772400" cy="1078183"/>
            <a:chOff x="685800" y="2116196"/>
            <a:chExt cx="7772400" cy="107818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CA6A053-F469-3E60-F22B-D2E247F326B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5800" y="2116196"/>
              <a:ext cx="7772400" cy="1078183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1E3C9C6-127C-2683-61C9-9F4782E1BEAF}"/>
                </a:ext>
              </a:extLst>
            </p:cNvPr>
            <p:cNvSpPr/>
            <p:nvPr/>
          </p:nvSpPr>
          <p:spPr bwMode="auto">
            <a:xfrm>
              <a:off x="3048000" y="2116196"/>
              <a:ext cx="1143000" cy="455554"/>
            </a:xfrm>
            <a:prstGeom prst="rect">
              <a:avLst/>
            </a:prstGeom>
            <a:noFill/>
            <a:ln w="19050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281A2C0-628F-F9A1-B243-3668420530B8}"/>
                </a:ext>
              </a:extLst>
            </p:cNvPr>
            <p:cNvSpPr/>
            <p:nvPr/>
          </p:nvSpPr>
          <p:spPr bwMode="auto">
            <a:xfrm>
              <a:off x="3048000" y="2655287"/>
              <a:ext cx="1143000" cy="455554"/>
            </a:xfrm>
            <a:prstGeom prst="rect">
              <a:avLst/>
            </a:prstGeom>
            <a:noFill/>
            <a:ln w="19050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F248951-21CE-4EB2-1FCC-96FBB373ACC8}"/>
                </a:ext>
              </a:extLst>
            </p:cNvPr>
            <p:cNvSpPr/>
            <p:nvPr/>
          </p:nvSpPr>
          <p:spPr bwMode="auto">
            <a:xfrm>
              <a:off x="4495800" y="2655287"/>
              <a:ext cx="1143000" cy="455554"/>
            </a:xfrm>
            <a:prstGeom prst="rect">
              <a:avLst/>
            </a:prstGeom>
            <a:noFill/>
            <a:ln w="19050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F5AE2CD-A5E6-95D7-E68B-97A4E9FDD61A}"/>
                </a:ext>
              </a:extLst>
            </p:cNvPr>
            <p:cNvSpPr/>
            <p:nvPr/>
          </p:nvSpPr>
          <p:spPr bwMode="auto">
            <a:xfrm>
              <a:off x="7315200" y="2655287"/>
              <a:ext cx="990600" cy="455554"/>
            </a:xfrm>
            <a:prstGeom prst="rect">
              <a:avLst/>
            </a:prstGeom>
            <a:noFill/>
            <a:ln w="19050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2DF4CC9C-2051-618A-370A-42CD9179B6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6257" y="3902340"/>
            <a:ext cx="3124200" cy="36048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5FE963E-9336-40BE-C9B9-F1009C0090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9926" y="4448908"/>
            <a:ext cx="4954074" cy="360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209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8D9D3-D057-DD3C-E5B9-1408E22D5E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kernel trick</a:t>
            </a:r>
            <a:r>
              <a:rPr lang="en-US" dirty="0"/>
              <a:t> replaces inner products in x</a:t>
            </a:r>
            <a:r>
              <a:rPr lang="en-US" i="1" dirty="0"/>
              <a:t> </a:t>
            </a:r>
            <a:r>
              <a:rPr lang="en-US" dirty="0"/>
              <a:t>with the kernel operation, </a:t>
            </a:r>
            <a:r>
              <a:rPr lang="en-US" i="1" dirty="0"/>
              <a:t>k</a:t>
            </a:r>
            <a:r>
              <a:rPr lang="en-US" dirty="0"/>
              <a:t>(</a:t>
            </a:r>
            <a:r>
              <a:rPr lang="en-US" dirty="0" err="1"/>
              <a:t>x,x</a:t>
            </a:r>
            <a:r>
              <a:rPr lang="en-US" dirty="0"/>
              <a:t>')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4FBEC0-0239-A930-175A-B59D8008A33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C8E7F8-B7F5-0B0C-1A1C-1365DFC875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allows model to bypass feature vectors entirely in lieu of the kernel</a:t>
            </a:r>
          </a:p>
          <a:p>
            <a:r>
              <a:rPr lang="en-US" dirty="0"/>
              <a:t>The kernel then becomes the central focus of model development</a:t>
            </a:r>
          </a:p>
        </p:txBody>
      </p:sp>
    </p:spTree>
    <p:extLst>
      <p:ext uri="{BB962C8B-B14F-4D97-AF65-F5344CB8AC3E}">
        <p14:creationId xmlns:p14="http://schemas.microsoft.com/office/powerpoint/2010/main" val="22152645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57FA1F1-27D7-0E5F-C94B-B47842FF2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Suggested Reading/Viewing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B344EE-1EB7-4912-3B3B-109EFBD316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685800"/>
            <a:ext cx="8915400" cy="4171950"/>
          </a:xfrm>
        </p:spPr>
        <p:txBody>
          <a:bodyPr/>
          <a:lstStyle/>
          <a:p>
            <a:r>
              <a:rPr lang="en-US" dirty="0"/>
              <a:t>C. E. Rasmussen &amp; C. K. I. Williams, </a:t>
            </a:r>
            <a:r>
              <a:rPr lang="en-US" i="1" dirty="0"/>
              <a:t>Gaussian Processes for Machine Learning</a:t>
            </a:r>
            <a:r>
              <a:rPr lang="en-US" dirty="0"/>
              <a:t>, the MIT Press, 2006. Chapters 1 and 2.</a:t>
            </a:r>
          </a:p>
          <a:p>
            <a:pPr lvl="1"/>
            <a:r>
              <a:rPr lang="en-US" dirty="0">
                <a:hlinkClick r:id="rId2"/>
              </a:rPr>
              <a:t>www.GaussianProcess.org/gpml</a:t>
            </a:r>
            <a:endParaRPr lang="en-US" dirty="0"/>
          </a:p>
          <a:p>
            <a:r>
              <a:rPr lang="en-US" i="1" dirty="0"/>
              <a:t>Quantum Chemistry in the Age of Machine Learning</a:t>
            </a:r>
            <a:r>
              <a:rPr lang="en-US" dirty="0"/>
              <a:t>, edited by P. O. </a:t>
            </a:r>
            <a:r>
              <a:rPr lang="en-US" dirty="0" err="1"/>
              <a:t>Dral</a:t>
            </a:r>
            <a:endParaRPr lang="en-US" dirty="0"/>
          </a:p>
          <a:p>
            <a:pPr lvl="1">
              <a:defRPr/>
            </a:pPr>
            <a:r>
              <a:rPr kumimoji="0" lang="en-US" sz="2200" b="0" i="1" u="none" strike="noStrike" kern="0" cap="none" spc="0" normalizeH="0" baseline="0" noProof="0" dirty="0">
                <a:ln>
                  <a:noFill/>
                </a:ln>
                <a:solidFill>
                  <a:srgbClr val="015BBC"/>
                </a:solidFill>
                <a:effectLst/>
                <a:uLnTx/>
                <a:uFillTx/>
                <a:latin typeface="Times New Roman"/>
                <a:ea typeface="ＭＳ Ｐゴシック" pitchFamily="-109" charset="-128"/>
              </a:rPr>
              <a:t>Chapter 9. Kernel </a:t>
            </a:r>
            <a:r>
              <a:rPr lang="en-US" i="1" dirty="0">
                <a:latin typeface="Times New Roman"/>
              </a:rPr>
              <a:t>Methods, </a:t>
            </a:r>
            <a:r>
              <a:rPr lang="en-US" dirty="0">
                <a:latin typeface="Times New Roman"/>
              </a:rPr>
              <a:t>Max Pinheiro Jr. and </a:t>
            </a:r>
            <a:r>
              <a:rPr lang="en-US" dirty="0" err="1">
                <a:latin typeface="Times New Roman"/>
              </a:rPr>
              <a:t>Pavlo</a:t>
            </a:r>
            <a:r>
              <a:rPr lang="en-US" dirty="0">
                <a:latin typeface="Times New Roman"/>
              </a:rPr>
              <a:t> O. </a:t>
            </a:r>
            <a:r>
              <a:rPr lang="en-US" dirty="0" err="1">
                <a:latin typeface="Times New Roman"/>
              </a:rPr>
              <a:t>Dral</a:t>
            </a:r>
            <a:endParaRPr kumimoji="0" lang="en-US" sz="2200" b="0" u="none" strike="noStrike" kern="0" cap="none" spc="0" normalizeH="0" baseline="0" noProof="0" dirty="0">
              <a:ln>
                <a:noFill/>
              </a:ln>
              <a:solidFill>
                <a:srgbClr val="015BBC"/>
              </a:solidFill>
              <a:effectLst/>
              <a:uLnTx/>
              <a:uFillTx/>
              <a:latin typeface="Times New Roman"/>
              <a:ea typeface="ＭＳ Ｐゴシック" pitchFamily="-109" charset="-128"/>
            </a:endParaRPr>
          </a:p>
          <a:p>
            <a:pPr lvl="1"/>
            <a:r>
              <a:rPr lang="en-US" i="1" dirty="0"/>
              <a:t>Chapter 10. Bayesian Inference</a:t>
            </a:r>
            <a:r>
              <a:rPr lang="en-US" dirty="0"/>
              <a:t>, Wei Liang and </a:t>
            </a:r>
            <a:r>
              <a:rPr lang="en-US" dirty="0" err="1"/>
              <a:t>Hongsheng</a:t>
            </a:r>
            <a:r>
              <a:rPr lang="en-US" dirty="0"/>
              <a:t> Dai</a:t>
            </a:r>
          </a:p>
          <a:p>
            <a:pPr lvl="1"/>
            <a:r>
              <a:rPr lang="en-US" dirty="0"/>
              <a:t>Posted on UBLearns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8889699-823C-83E4-4AD5-A72BB29ABA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719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3E5862F-8765-C2EF-DA59-5D6B362F2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Probability (like temperature ) is a more subtle concept than you might realize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97BA11-CB8C-BC10-41B3-7A6D97DD67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722CB-CB2A-6F4D-A54B-21F740C171D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B8F3D2C-2950-FBFA-57E8-24BEAECB2A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 interpretations are in common use</a:t>
            </a:r>
          </a:p>
          <a:p>
            <a:r>
              <a:rPr lang="en-US" dirty="0"/>
              <a:t>Frequentist</a:t>
            </a:r>
          </a:p>
          <a:p>
            <a:pPr lvl="1"/>
            <a:r>
              <a:rPr lang="en-US" dirty="0"/>
              <a:t>Probability describes the number of times each outcome would occur if an infinite number of samples were taken on a population</a:t>
            </a:r>
          </a:p>
          <a:p>
            <a:pPr lvl="1"/>
            <a:r>
              <a:rPr lang="en-US" dirty="0"/>
              <a:t>It can change only by changing the population</a:t>
            </a:r>
          </a:p>
          <a:p>
            <a:r>
              <a:rPr lang="en-US" dirty="0"/>
              <a:t>Bayesian</a:t>
            </a:r>
          </a:p>
          <a:p>
            <a:pPr lvl="1"/>
            <a:r>
              <a:rPr lang="en-US" dirty="0"/>
              <a:t>Probability quantifies how much information you have about an outcome</a:t>
            </a:r>
          </a:p>
          <a:p>
            <a:pPr lvl="1"/>
            <a:r>
              <a:rPr lang="en-US" dirty="0"/>
              <a:t>It can change as more information becomes available</a:t>
            </a:r>
          </a:p>
        </p:txBody>
      </p:sp>
    </p:spTree>
    <p:extLst>
      <p:ext uri="{BB962C8B-B14F-4D97-AF65-F5344CB8AC3E}">
        <p14:creationId xmlns:p14="http://schemas.microsoft.com/office/powerpoint/2010/main" val="2420817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4245F-AC35-7B9D-AF96-AFD8AD59B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Conditional probability is a core concept in the Bayesian framework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6F4ADB-D676-3370-6E6E-09669B84FCE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1052A2-6777-F6DC-A3FE-0BBCDF708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3048000" cy="3581400"/>
          </a:xfrm>
        </p:spPr>
        <p:txBody>
          <a:bodyPr/>
          <a:lstStyle/>
          <a:p>
            <a:r>
              <a:rPr lang="en-US" dirty="0"/>
              <a:t>Here is a space of outcomes of an event:</a:t>
            </a:r>
          </a:p>
          <a:p>
            <a:pPr lvl="1"/>
            <a:r>
              <a:rPr lang="en-US" dirty="0"/>
              <a:t>Select a number uniformly at random from 1 to 100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738880-08D0-35C9-46C7-A1E11919CBA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9000" y="990022"/>
            <a:ext cx="5710136" cy="4153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251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4245F-AC35-7B9D-AF96-AFD8AD59B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Conditional probability is a core concept in the Bayesian framework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6F4ADB-D676-3370-6E6E-09669B84FCE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1052A2-6777-F6DC-A3FE-0BBCDF708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3048000" cy="4095750"/>
          </a:xfrm>
        </p:spPr>
        <p:txBody>
          <a:bodyPr/>
          <a:lstStyle/>
          <a:p>
            <a:r>
              <a:rPr lang="en-US" dirty="0"/>
              <a:t>Events A and B occur when numbers are selected in the indicated regions, respectively</a:t>
            </a:r>
          </a:p>
          <a:p>
            <a:r>
              <a:rPr lang="en-US" dirty="0"/>
              <a:t>What are </a:t>
            </a:r>
          </a:p>
          <a:p>
            <a:pPr marL="457200" lvl="1" indent="0">
              <a:buNone/>
            </a:pPr>
            <a:r>
              <a:rPr lang="en-US" dirty="0"/>
              <a:t>P(A)?</a:t>
            </a:r>
          </a:p>
          <a:p>
            <a:pPr marL="457200" lvl="1" indent="0">
              <a:buNone/>
            </a:pPr>
            <a:r>
              <a:rPr lang="en-US" dirty="0"/>
              <a:t>P(B)?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3BC3ABB-C9F8-9356-C9F6-C8B53523D11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4136" y="980904"/>
            <a:ext cx="5710136" cy="4162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6435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4245F-AC35-7B9D-AF96-AFD8AD59B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Conditional probability is a core concept in the Bayesian framework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6F4ADB-D676-3370-6E6E-09669B84FCE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1052A2-6777-F6DC-A3FE-0BBCDF708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3119336" cy="4095750"/>
          </a:xfrm>
        </p:spPr>
        <p:txBody>
          <a:bodyPr/>
          <a:lstStyle/>
          <a:p>
            <a:r>
              <a:rPr lang="en-US" dirty="0"/>
              <a:t>Events A and B occur when numbers are selected in the indicated regions, respectively</a:t>
            </a:r>
          </a:p>
          <a:p>
            <a:r>
              <a:rPr lang="en-US" dirty="0"/>
              <a:t>What are </a:t>
            </a:r>
          </a:p>
          <a:p>
            <a:pPr marL="457200" lvl="1" indent="0">
              <a:buNone/>
            </a:pPr>
            <a:r>
              <a:rPr lang="en-US" dirty="0"/>
              <a:t>P(A) = 34/100 = 0.34</a:t>
            </a:r>
          </a:p>
          <a:p>
            <a:pPr marL="457200" lvl="1" indent="0">
              <a:buNone/>
            </a:pPr>
            <a:r>
              <a:rPr lang="en-US" dirty="0"/>
              <a:t>P(B) = 12/100 = 0.12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D664383-0F10-AFCD-B9A2-80D25F3F848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4136" y="980904"/>
            <a:ext cx="5710136" cy="4162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096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4245F-AC35-7B9D-AF96-AFD8AD59B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Conditional probability is a core concept in the Bayesian framework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6F4ADB-D676-3370-6E6E-09669B84FCE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1052A2-6777-F6DC-A3FE-0BBCDF708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3048000" cy="4095750"/>
          </a:xfrm>
        </p:spPr>
        <p:txBody>
          <a:bodyPr/>
          <a:lstStyle/>
          <a:p>
            <a:r>
              <a:rPr lang="en-US" dirty="0"/>
              <a:t>What is the probability of B, if we know that A occurred?</a:t>
            </a:r>
          </a:p>
          <a:p>
            <a:pPr marL="457200" lvl="1" indent="0">
              <a:buNone/>
            </a:pPr>
            <a:r>
              <a:rPr lang="en-US" dirty="0"/>
              <a:t>Probability of B</a:t>
            </a:r>
            <a:r>
              <a:rPr lang="en-US" i="1" dirty="0"/>
              <a:t>, given </a:t>
            </a:r>
            <a:r>
              <a:rPr lang="en-US" dirty="0"/>
              <a:t>A</a:t>
            </a:r>
          </a:p>
          <a:p>
            <a:pPr marL="457200" lvl="1" indent="0">
              <a:buNone/>
            </a:pPr>
            <a:r>
              <a:rPr lang="en-US" dirty="0"/>
              <a:t>P(B|A) = 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FE7E21-4AA1-BAA5-A36A-928FE1DDC16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6995" y="1047750"/>
            <a:ext cx="5624708" cy="205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5198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4245F-AC35-7B9D-AF96-AFD8AD59B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Conditional probability is a core concept in the Bayesian framework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6F4ADB-D676-3370-6E6E-09669B84FCE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1052A2-6777-F6DC-A3FE-0BBCDF708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3048000" cy="4095750"/>
          </a:xfrm>
        </p:spPr>
        <p:txBody>
          <a:bodyPr/>
          <a:lstStyle/>
          <a:p>
            <a:r>
              <a:rPr lang="en-US" dirty="0"/>
              <a:t>What is the probability of B, if we know that A occurred?</a:t>
            </a:r>
          </a:p>
          <a:p>
            <a:pPr marL="457200" lvl="1" indent="0">
              <a:buNone/>
            </a:pPr>
            <a:r>
              <a:rPr lang="en-US" dirty="0"/>
              <a:t>Probability of B</a:t>
            </a:r>
            <a:r>
              <a:rPr lang="en-US" i="1" dirty="0"/>
              <a:t>, given </a:t>
            </a:r>
            <a:r>
              <a:rPr lang="en-US" dirty="0"/>
              <a:t>A</a:t>
            </a:r>
          </a:p>
          <a:p>
            <a:pPr marL="457200" lvl="1" indent="0">
              <a:buNone/>
            </a:pPr>
            <a:r>
              <a:rPr lang="en-US" dirty="0"/>
              <a:t>P(B|A) = 8/34 = 0.24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FE7E21-4AA1-BAA5-A36A-928FE1DDC16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6995" y="1047750"/>
            <a:ext cx="5624708" cy="205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836224"/>
      </p:ext>
    </p:extLst>
  </p:cSld>
  <p:clrMapOvr>
    <a:masterClrMapping/>
  </p:clrMapOvr>
</p:sld>
</file>

<file path=ppt/theme/theme1.xml><?xml version="1.0" encoding="utf-8"?>
<a:theme xmlns:a="http://schemas.openxmlformats.org/drawingml/2006/main" name="UB Blue Bar">
  <a:themeElements>
    <a:clrScheme name="Office Theme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Office Theme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9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4" id="{6B0A490E-4D09-5C40-A556-7245B0895941}" vid="{9CD2DE77-F722-FD44-A58B-FEF7E79E59D5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UB Blue Bar</Template>
  <TotalTime>6146</TotalTime>
  <Words>1733</Words>
  <Application>Microsoft Macintosh PowerPoint</Application>
  <PresentationFormat>On-screen Show (16:9)</PresentationFormat>
  <Paragraphs>257</Paragraphs>
  <Slides>32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Comic Sans MS</vt:lpstr>
      <vt:lpstr>Helvetica</vt:lpstr>
      <vt:lpstr>Times New Roman</vt:lpstr>
      <vt:lpstr>UB Blue Bar</vt:lpstr>
      <vt:lpstr>Lecture 23 Bayesian regression methods</vt:lpstr>
      <vt:lpstr>I’m thinking of a number</vt:lpstr>
      <vt:lpstr>What color is the candy that I will select from this urn?</vt:lpstr>
      <vt:lpstr>Probability (like temperature ) is a more subtle concept than you might realize</vt:lpstr>
      <vt:lpstr>Conditional probability is a core concept in the Bayesian framework</vt:lpstr>
      <vt:lpstr>Conditional probability is a core concept in the Bayesian framework</vt:lpstr>
      <vt:lpstr>Conditional probability is a core concept in the Bayesian framework</vt:lpstr>
      <vt:lpstr>Conditional probability is a core concept in the Bayesian framework</vt:lpstr>
      <vt:lpstr>Conditional probability is a core concept in the Bayesian framework</vt:lpstr>
      <vt:lpstr>Conditional probability is a core concept in the Bayesian framework</vt:lpstr>
      <vt:lpstr>Conditional probability is a core concept in the Bayesian framework</vt:lpstr>
      <vt:lpstr>Conditional probability is a core concept in the Bayesian framework</vt:lpstr>
      <vt:lpstr>Conditional probability is a core concept in the Bayesian framework</vt:lpstr>
      <vt:lpstr>Conditional probability is a core concept in the Bayesian framework</vt:lpstr>
      <vt:lpstr>Conditional probability is a core concept in the Bayesian framework</vt:lpstr>
      <vt:lpstr>Bayes’ rule provides a framework to update probabilities when given new information</vt:lpstr>
      <vt:lpstr>The various parts of Bayes’ formula can be explained in words</vt:lpstr>
      <vt:lpstr>The marginal probability is usually obtained by integration, or normalization</vt:lpstr>
      <vt:lpstr>Regression is a process of induction: specific  general</vt:lpstr>
      <vt:lpstr>Two approaches to restrict the model are in common use</vt:lpstr>
      <vt:lpstr>Rather than going straight to functions, a weight-space view can ease into the Bayesian approach</vt:lpstr>
      <vt:lpstr>We start by writing the likelihood of the observed data, for the given inputs and weights </vt:lpstr>
      <vt:lpstr>The Bayesian linear model specifies the weights via a posterior distribution, given the data</vt:lpstr>
      <vt:lpstr>The recommended weights can be extracted in several ways</vt:lpstr>
      <vt:lpstr>Everything is given as a probability distribution</vt:lpstr>
      <vt:lpstr>To make predictions in the Bayesian scheme, we can average over the entire distribution of weights</vt:lpstr>
      <vt:lpstr>Features (a.k.a. basis functions) are a way to add versatility to the model formulation</vt:lpstr>
      <vt:lpstr>Analysis using features ϕ proceeds exactly as for case working directly with input vector x</vt:lpstr>
      <vt:lpstr>The result may be reformulated to introduce a kernel in lieu of the features </vt:lpstr>
      <vt:lpstr>The result may be reformulated to introduce a kernel in lieu of the features </vt:lpstr>
      <vt:lpstr>The kernel trick replaces inner products in x with the kernel operation, k(x,x')</vt:lpstr>
      <vt:lpstr>Suggested Reading/Viewing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23</dc:title>
  <dc:creator>Microsoft Office User</dc:creator>
  <cp:lastModifiedBy>Microsoft Office User</cp:lastModifiedBy>
  <cp:revision>82</cp:revision>
  <dcterms:created xsi:type="dcterms:W3CDTF">2024-04-23T14:56:40Z</dcterms:created>
  <dcterms:modified xsi:type="dcterms:W3CDTF">2024-05-06T01:18:16Z</dcterms:modified>
</cp:coreProperties>
</file>