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486" r:id="rId2"/>
    <p:sldId id="494" r:id="rId3"/>
    <p:sldId id="488" r:id="rId4"/>
    <p:sldId id="495" r:id="rId5"/>
    <p:sldId id="497" r:id="rId6"/>
    <p:sldId id="498" r:id="rId7"/>
    <p:sldId id="489" r:id="rId8"/>
    <p:sldId id="530" r:id="rId9"/>
  </p:sldIdLst>
  <p:sldSz cx="9144000" cy="5143500" type="screen16x9"/>
  <p:notesSz cx="6858000" cy="89249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15BBC"/>
    <a:srgbClr val="FFFD78"/>
    <a:srgbClr val="3299FF"/>
    <a:srgbClr val="EAEAEA"/>
    <a:srgbClr val="FF6600"/>
    <a:srgbClr val="AC009B"/>
    <a:srgbClr val="99FFCC"/>
    <a:srgbClr val="FF33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0" autoAdjust="0"/>
    <p:restoredTop sz="96405" autoAdjust="0"/>
  </p:normalViewPr>
  <p:slideViewPr>
    <p:cSldViewPr>
      <p:cViewPr>
        <p:scale>
          <a:sx n="150" d="100"/>
          <a:sy n="150" d="100"/>
        </p:scale>
        <p:origin x="1464" y="108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478838"/>
            <a:ext cx="2971800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478838"/>
            <a:ext cx="2971800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776AB54-CB6F-DE45-944B-B0225A78A48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0486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55613" y="669925"/>
            <a:ext cx="5948362" cy="3346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238625"/>
            <a:ext cx="5029200" cy="401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478838"/>
            <a:ext cx="2971800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478838"/>
            <a:ext cx="2971800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080E3F2-5DD1-844D-97C5-28EFED12BB6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0775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9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9" charset="0"/>
        <a:ea typeface="ＭＳ Ｐゴシック" pitchFamily="-109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9" charset="0"/>
        <a:ea typeface="ＭＳ Ｐゴシック" pitchFamily="-109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9" charset="0"/>
        <a:ea typeface="ＭＳ Ｐゴシック" pitchFamily="-109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9" charset="0"/>
        <a:ea typeface="ＭＳ Ｐゴシック" pitchFamily="-109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D90B54D-5A44-EC77-7347-14C244AAE6B2}"/>
              </a:ext>
            </a:extLst>
          </p:cNvPr>
          <p:cNvSpPr/>
          <p:nvPr userDrawn="1"/>
        </p:nvSpPr>
        <p:spPr bwMode="auto">
          <a:xfrm>
            <a:off x="0" y="4476750"/>
            <a:ext cx="9144000" cy="666750"/>
          </a:xfrm>
          <a:prstGeom prst="rect">
            <a:avLst/>
          </a:prstGeom>
          <a:solidFill>
            <a:srgbClr val="015BB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252650"/>
            <a:ext cx="9144000" cy="1102519"/>
          </a:xfrm>
          <a:prstGeom prst="rect">
            <a:avLst/>
          </a:prstGeom>
          <a:solidFill>
            <a:srgbClr val="015BBC"/>
          </a:solidFill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Lecture xx</a:t>
            </a:r>
            <a:br>
              <a:rPr lang="en-US" dirty="0"/>
            </a:br>
            <a:r>
              <a:rPr lang="en-US" dirty="0"/>
              <a:t>General Topic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7200" y="1543050"/>
            <a:ext cx="8229600" cy="1314450"/>
          </a:xfrm>
        </p:spPr>
        <p:txBody>
          <a:bodyPr/>
          <a:lstStyle>
            <a:lvl1pPr marL="0" indent="0" algn="l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Detailed topics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6F66A02F-D18E-5641-9F02-94ABF209A5A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8EE10A4C-3E64-68FE-A910-B9BA35B86260}"/>
              </a:ext>
            </a:extLst>
          </p:cNvPr>
          <p:cNvSpPr txBox="1">
            <a:spLocks/>
          </p:cNvSpPr>
          <p:nvPr userDrawn="1"/>
        </p:nvSpPr>
        <p:spPr bwMode="auto">
          <a:xfrm>
            <a:off x="304800" y="3333750"/>
            <a:ext cx="85344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1" fontAlgn="base" hangingPunct="1">
              <a:spcBef>
                <a:spcPct val="40000"/>
              </a:spcBef>
              <a:spcAft>
                <a:spcPct val="0"/>
              </a:spcAft>
              <a:buNone/>
              <a:defRPr sz="2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200">
                <a:solidFill>
                  <a:srgbClr val="000099"/>
                </a:solidFill>
                <a:latin typeface="+mn-lt"/>
                <a:ea typeface="ＭＳ Ｐゴシック" pitchFamily="-109" charset="-128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>
                <a:solidFill>
                  <a:srgbClr val="009900"/>
                </a:solidFill>
                <a:latin typeface="Arial" pitchFamily="-109" charset="0"/>
                <a:ea typeface="ＭＳ Ｐゴシック" pitchFamily="-109" charset="-128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5pPr>
            <a:lvl6pPr marL="22860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6pPr>
            <a:lvl7pPr marL="2743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7pPr>
            <a:lvl8pPr marL="3200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8pPr>
            <a:lvl9pPr marL="3657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800" i="1" kern="0" dirty="0">
                <a:latin typeface="Helvetica" pitchFamily="2" charset="0"/>
              </a:rPr>
              <a:t>Prof. David A. Kofke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800" i="1" kern="0" dirty="0">
                <a:latin typeface="Helvetica" pitchFamily="2" charset="0"/>
              </a:rPr>
              <a:t>CE 500 – Modeling Potential-Energy Surfaces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800" i="1" kern="0" dirty="0">
                <a:latin typeface="Helvetica" pitchFamily="2" charset="0"/>
              </a:rPr>
              <a:t>Department of Chemical &amp; Biological Engineering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800" i="1" kern="0" dirty="0">
                <a:latin typeface="Helvetica" pitchFamily="2" charset="0"/>
              </a:rPr>
              <a:t>University at Buffalo</a:t>
            </a:r>
          </a:p>
        </p:txBody>
      </p:sp>
      <p:pic>
        <p:nvPicPr>
          <p:cNvPr id="1026" name="Picture 2" descr="University at Buffalo (UB), The State University of New York">
            <a:extLst>
              <a:ext uri="{FF2B5EF4-FFF2-40B4-BE49-F238E27FC236}">
                <a16:creationId xmlns:a16="http://schemas.microsoft.com/office/drawing/2014/main" id="{60671C38-C790-1863-7744-59DED7092A7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578350"/>
            <a:ext cx="3060700" cy="40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0A313E73-6FA6-863E-3BA8-0A663EDA171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240" y="0"/>
            <a:ext cx="9144000" cy="628650"/>
          </a:xfrm>
          <a:prstGeom prst="rect">
            <a:avLst/>
          </a:prstGeom>
          <a:solidFill>
            <a:srgbClr val="015BB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7772400" cy="628650"/>
          </a:xfrm>
          <a:prstGeom prst="rect">
            <a:avLst/>
          </a:prstGeom>
        </p:spPr>
        <p:txBody>
          <a:bodyPr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85800"/>
            <a:ext cx="8763000" cy="4171950"/>
          </a:xfrm>
        </p:spPr>
        <p:txBody>
          <a:bodyPr/>
          <a:lstStyle>
            <a:lvl4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74B722CB-CB2A-6F4D-A54B-21F740C171D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>
            <a:extLst>
              <a:ext uri="{FF2B5EF4-FFF2-40B4-BE49-F238E27FC236}">
                <a16:creationId xmlns:a16="http://schemas.microsoft.com/office/drawing/2014/main" id="{D97DA010-8351-C4C5-6DEE-232BD3E13DE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240" y="0"/>
            <a:ext cx="9144000" cy="628650"/>
          </a:xfrm>
          <a:prstGeom prst="rect">
            <a:avLst/>
          </a:prstGeom>
          <a:solidFill>
            <a:srgbClr val="015BB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7772400" cy="5143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F284CB8A-0A62-C94C-94BD-7E22BB44248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-Line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>
            <a:extLst>
              <a:ext uri="{FF2B5EF4-FFF2-40B4-BE49-F238E27FC236}">
                <a16:creationId xmlns:a16="http://schemas.microsoft.com/office/drawing/2014/main" id="{C638E56B-24BC-8B50-A3A8-1400CBACA66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240" y="0"/>
            <a:ext cx="9144000" cy="895350"/>
          </a:xfrm>
          <a:prstGeom prst="rect">
            <a:avLst/>
          </a:prstGeom>
          <a:solidFill>
            <a:srgbClr val="015BB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3400" y="0"/>
            <a:ext cx="7772400" cy="89535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Line 1</a:t>
            </a:r>
            <a:br>
              <a:rPr lang="en-US" dirty="0"/>
            </a:br>
            <a:r>
              <a:rPr lang="en-US" dirty="0"/>
              <a:t>Line 2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F284CB8A-0A62-C94C-94BD-7E22BB44248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963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Lin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>
            <a:extLst>
              <a:ext uri="{FF2B5EF4-FFF2-40B4-BE49-F238E27FC236}">
                <a16:creationId xmlns:a16="http://schemas.microsoft.com/office/drawing/2014/main" id="{D97DA010-8351-C4C5-6DEE-232BD3E13DE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240" y="0"/>
            <a:ext cx="9144000" cy="895350"/>
          </a:xfrm>
          <a:prstGeom prst="rect">
            <a:avLst/>
          </a:prstGeom>
          <a:solidFill>
            <a:srgbClr val="015BB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3400" y="0"/>
            <a:ext cx="7772400" cy="89535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Line 1</a:t>
            </a:r>
            <a:br>
              <a:rPr lang="en-US" dirty="0"/>
            </a:br>
            <a:r>
              <a:rPr lang="en-US" dirty="0"/>
              <a:t>Line 2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F284CB8A-0A62-C94C-94BD-7E22BB442489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F7D9925-1368-FCF3-72B8-F1AED1DC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047750"/>
            <a:ext cx="8763000" cy="3581400"/>
          </a:xfrm>
        </p:spPr>
        <p:txBody>
          <a:bodyPr/>
          <a:lstStyle>
            <a:lvl4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5964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D2900F69-80D7-2D46-BE51-10882D2C7C57}" type="slidenum">
              <a:rPr lang="en-US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685800"/>
            <a:ext cx="8610600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4914900"/>
            <a:ext cx="609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79651485-BF09-4943-806B-E9BE5A53011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6" r:id="rId4"/>
    <p:sldLayoutId id="2147483657" r:id="rId5"/>
    <p:sldLayoutId id="2147483655" r:id="rId6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US" sz="3400" b="1" i="0" dirty="0">
          <a:solidFill>
            <a:schemeClr val="bg1"/>
          </a:solidFill>
          <a:latin typeface="Arial"/>
          <a:ea typeface="+mj-ea"/>
          <a:cs typeface="Arial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9pPr>
    </p:titleStyle>
    <p:bodyStyle>
      <a:lvl1pPr marL="342900" indent="-342900" algn="l" rtl="0" eaLnBrk="1" fontAlgn="base" hangingPunct="1">
        <a:spcBef>
          <a:spcPct val="40000"/>
        </a:spcBef>
        <a:spcAft>
          <a:spcPct val="0"/>
        </a:spcAft>
        <a:buChar char="•"/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200">
          <a:solidFill>
            <a:srgbClr val="015BBC"/>
          </a:solidFill>
          <a:latin typeface="+mn-lt"/>
          <a:ea typeface="ＭＳ Ｐゴシック" pitchFamily="-109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009900"/>
          </a:solidFill>
          <a:latin typeface="Arial" pitchFamily="-109" charset="0"/>
          <a:ea typeface="ＭＳ Ｐゴシック" pitchFamily="-109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Arial" panose="020B0604020202020204" pitchFamily="34" charset="0"/>
          <a:ea typeface="ＭＳ Ｐゴシック" pitchFamily="-109" charset="-128"/>
          <a:cs typeface="Arial" panose="020B0604020202020204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Arial" panose="020B0604020202020204" pitchFamily="34" charset="0"/>
          <a:ea typeface="ＭＳ Ｐゴシック" pitchFamily="-109" charset="-128"/>
          <a:cs typeface="Arial" panose="020B060402020202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9" charset="-128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9" charset="-128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9" charset="-128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9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6.png"/><Relationship Id="rId7" Type="http://schemas.openxmlformats.org/officeDocument/2006/relationships/image" Target="../media/image13.png"/><Relationship Id="rId12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11" Type="http://schemas.openxmlformats.org/officeDocument/2006/relationships/image" Target="../media/image24.png"/><Relationship Id="rId5" Type="http://schemas.openxmlformats.org/officeDocument/2006/relationships/image" Target="../media/image11.png"/><Relationship Id="rId10" Type="http://schemas.openxmlformats.org/officeDocument/2006/relationships/image" Target="../media/image23.png"/><Relationship Id="rId4" Type="http://schemas.openxmlformats.org/officeDocument/2006/relationships/image" Target="../media/image10.png"/><Relationship Id="rId9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6.png"/><Relationship Id="rId7" Type="http://schemas.openxmlformats.org/officeDocument/2006/relationships/image" Target="../media/image2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27.png"/><Relationship Id="rId4" Type="http://schemas.openxmlformats.org/officeDocument/2006/relationships/image" Target="../media/image19.png"/><Relationship Id="rId9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Backpropagation" TargetMode="External"/><Relationship Id="rId2" Type="http://schemas.openxmlformats.org/officeDocument/2006/relationships/hyperlink" Target="https://doi.org/10.1016/B978-0-323-90049-2.00011-1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-vHQub0NXI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936CAD7-247D-98C0-B601-F49D11F4944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Lecture 22</a:t>
            </a:r>
            <a:br>
              <a:rPr lang="en-US" dirty="0"/>
            </a:br>
            <a:r>
              <a:rPr lang="en-US" dirty="0"/>
              <a:t>Neural Networks 2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A78FBF94-255C-D5D6-2913-7EC50F6F58A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Backpropagation; case studies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57FABAA-1FFE-0BB8-3115-EC19BDE1EF7A}"/>
              </a:ext>
            </a:extLst>
          </p:cNvPr>
          <p:cNvSpPr txBox="1"/>
          <p:nvPr/>
        </p:nvSpPr>
        <p:spPr>
          <a:xfrm>
            <a:off x="0" y="4890850"/>
            <a:ext cx="152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© 2024 David Kofke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8" name="Group 237">
            <a:extLst>
              <a:ext uri="{FF2B5EF4-FFF2-40B4-BE49-F238E27FC236}">
                <a16:creationId xmlns:a16="http://schemas.microsoft.com/office/drawing/2014/main" id="{11FD9E8E-4388-64E3-8C02-A91F74898BF2}"/>
              </a:ext>
            </a:extLst>
          </p:cNvPr>
          <p:cNvGrpSpPr/>
          <p:nvPr/>
        </p:nvGrpSpPr>
        <p:grpSpPr>
          <a:xfrm>
            <a:off x="7448856" y="904327"/>
            <a:ext cx="1709020" cy="2287607"/>
            <a:chOff x="7448856" y="904327"/>
            <a:chExt cx="1709020" cy="2287607"/>
          </a:xfrm>
        </p:grpSpPr>
        <p:sp>
          <p:nvSpPr>
            <p:cNvPr id="228" name="Rectangle 227">
              <a:extLst>
                <a:ext uri="{FF2B5EF4-FFF2-40B4-BE49-F238E27FC236}">
                  <a16:creationId xmlns:a16="http://schemas.microsoft.com/office/drawing/2014/main" id="{846A62D4-2559-8A0C-841A-6344C22B8797}"/>
                </a:ext>
              </a:extLst>
            </p:cNvPr>
            <p:cNvSpPr/>
            <p:nvPr/>
          </p:nvSpPr>
          <p:spPr bwMode="auto">
            <a:xfrm>
              <a:off x="7448856" y="904327"/>
              <a:ext cx="1709020" cy="2287607"/>
            </a:xfrm>
            <a:custGeom>
              <a:avLst/>
              <a:gdLst>
                <a:gd name="connsiteX0" fmla="*/ 0 w 1687926"/>
                <a:gd name="connsiteY0" fmla="*/ 0 h 2445219"/>
                <a:gd name="connsiteX1" fmla="*/ 1687926 w 1687926"/>
                <a:gd name="connsiteY1" fmla="*/ 0 h 2445219"/>
                <a:gd name="connsiteX2" fmla="*/ 1687926 w 1687926"/>
                <a:gd name="connsiteY2" fmla="*/ 2445219 h 2445219"/>
                <a:gd name="connsiteX3" fmla="*/ 0 w 1687926"/>
                <a:gd name="connsiteY3" fmla="*/ 2445219 h 2445219"/>
                <a:gd name="connsiteX4" fmla="*/ 0 w 1687926"/>
                <a:gd name="connsiteY4" fmla="*/ 0 h 2445219"/>
                <a:gd name="connsiteX0" fmla="*/ 0 w 1687926"/>
                <a:gd name="connsiteY0" fmla="*/ 0 h 2445219"/>
                <a:gd name="connsiteX1" fmla="*/ 1687926 w 1687926"/>
                <a:gd name="connsiteY1" fmla="*/ 0 h 2445219"/>
                <a:gd name="connsiteX2" fmla="*/ 1687926 w 1687926"/>
                <a:gd name="connsiteY2" fmla="*/ 2445219 h 2445219"/>
                <a:gd name="connsiteX3" fmla="*/ 287867 w 1687926"/>
                <a:gd name="connsiteY3" fmla="*/ 2123486 h 2445219"/>
                <a:gd name="connsiteX4" fmla="*/ 0 w 1687926"/>
                <a:gd name="connsiteY4" fmla="*/ 0 h 2445219"/>
                <a:gd name="connsiteX0" fmla="*/ 0 w 1687926"/>
                <a:gd name="connsiteY0" fmla="*/ 0 h 2445219"/>
                <a:gd name="connsiteX1" fmla="*/ 1687926 w 1687926"/>
                <a:gd name="connsiteY1" fmla="*/ 0 h 2445219"/>
                <a:gd name="connsiteX2" fmla="*/ 1687926 w 1687926"/>
                <a:gd name="connsiteY2" fmla="*/ 2445219 h 2445219"/>
                <a:gd name="connsiteX3" fmla="*/ 287867 w 1687926"/>
                <a:gd name="connsiteY3" fmla="*/ 2123486 h 2445219"/>
                <a:gd name="connsiteX4" fmla="*/ 0 w 1687926"/>
                <a:gd name="connsiteY4" fmla="*/ 0 h 2445219"/>
                <a:gd name="connsiteX0" fmla="*/ 0 w 1687926"/>
                <a:gd name="connsiteY0" fmla="*/ 0 h 2445219"/>
                <a:gd name="connsiteX1" fmla="*/ 1687926 w 1687926"/>
                <a:gd name="connsiteY1" fmla="*/ 0 h 2445219"/>
                <a:gd name="connsiteX2" fmla="*/ 1687926 w 1687926"/>
                <a:gd name="connsiteY2" fmla="*/ 2445219 h 2445219"/>
                <a:gd name="connsiteX3" fmla="*/ 287867 w 1687926"/>
                <a:gd name="connsiteY3" fmla="*/ 2123486 h 2445219"/>
                <a:gd name="connsiteX4" fmla="*/ 0 w 1687926"/>
                <a:gd name="connsiteY4" fmla="*/ 0 h 2445219"/>
                <a:gd name="connsiteX0" fmla="*/ 0 w 1687926"/>
                <a:gd name="connsiteY0" fmla="*/ 0 h 2445219"/>
                <a:gd name="connsiteX1" fmla="*/ 1687926 w 1687926"/>
                <a:gd name="connsiteY1" fmla="*/ 0 h 2445219"/>
                <a:gd name="connsiteX2" fmla="*/ 1687926 w 1687926"/>
                <a:gd name="connsiteY2" fmla="*/ 2445219 h 2445219"/>
                <a:gd name="connsiteX3" fmla="*/ 313267 w 1687926"/>
                <a:gd name="connsiteY3" fmla="*/ 2055753 h 2445219"/>
                <a:gd name="connsiteX4" fmla="*/ 0 w 1687926"/>
                <a:gd name="connsiteY4" fmla="*/ 0 h 2445219"/>
                <a:gd name="connsiteX0" fmla="*/ 0 w 1687926"/>
                <a:gd name="connsiteY0" fmla="*/ 0 h 2275886"/>
                <a:gd name="connsiteX1" fmla="*/ 1687926 w 1687926"/>
                <a:gd name="connsiteY1" fmla="*/ 0 h 2275886"/>
                <a:gd name="connsiteX2" fmla="*/ 1679460 w 1687926"/>
                <a:gd name="connsiteY2" fmla="*/ 2275886 h 2275886"/>
                <a:gd name="connsiteX3" fmla="*/ 313267 w 1687926"/>
                <a:gd name="connsiteY3" fmla="*/ 2055753 h 2275886"/>
                <a:gd name="connsiteX4" fmla="*/ 0 w 1687926"/>
                <a:gd name="connsiteY4" fmla="*/ 0 h 2275886"/>
                <a:gd name="connsiteX0" fmla="*/ 0 w 1687926"/>
                <a:gd name="connsiteY0" fmla="*/ 0 h 2275886"/>
                <a:gd name="connsiteX1" fmla="*/ 1687926 w 1687926"/>
                <a:gd name="connsiteY1" fmla="*/ 0 h 2275886"/>
                <a:gd name="connsiteX2" fmla="*/ 1679460 w 1687926"/>
                <a:gd name="connsiteY2" fmla="*/ 2275886 h 2275886"/>
                <a:gd name="connsiteX3" fmla="*/ 313267 w 1687926"/>
                <a:gd name="connsiteY3" fmla="*/ 2055753 h 2275886"/>
                <a:gd name="connsiteX4" fmla="*/ 0 w 1687926"/>
                <a:gd name="connsiteY4" fmla="*/ 0 h 2275886"/>
                <a:gd name="connsiteX0" fmla="*/ 86283 w 1774209"/>
                <a:gd name="connsiteY0" fmla="*/ 0 h 2275886"/>
                <a:gd name="connsiteX1" fmla="*/ 1774209 w 1774209"/>
                <a:gd name="connsiteY1" fmla="*/ 0 h 2275886"/>
                <a:gd name="connsiteX2" fmla="*/ 1765743 w 1774209"/>
                <a:gd name="connsiteY2" fmla="*/ 2275886 h 2275886"/>
                <a:gd name="connsiteX3" fmla="*/ 399550 w 1774209"/>
                <a:gd name="connsiteY3" fmla="*/ 2055753 h 2275886"/>
                <a:gd name="connsiteX4" fmla="*/ 261733 w 1774209"/>
                <a:gd name="connsiteY4" fmla="*/ 1711873 h 2275886"/>
                <a:gd name="connsiteX5" fmla="*/ 86283 w 1774209"/>
                <a:gd name="connsiteY5" fmla="*/ 0 h 2275886"/>
                <a:gd name="connsiteX0" fmla="*/ 130788 w 1818714"/>
                <a:gd name="connsiteY0" fmla="*/ 0 h 2275886"/>
                <a:gd name="connsiteX1" fmla="*/ 1818714 w 1818714"/>
                <a:gd name="connsiteY1" fmla="*/ 0 h 2275886"/>
                <a:gd name="connsiteX2" fmla="*/ 1810248 w 1818714"/>
                <a:gd name="connsiteY2" fmla="*/ 2275886 h 2275886"/>
                <a:gd name="connsiteX3" fmla="*/ 444055 w 1818714"/>
                <a:gd name="connsiteY3" fmla="*/ 2055753 h 2275886"/>
                <a:gd name="connsiteX4" fmla="*/ 111505 w 1818714"/>
                <a:gd name="connsiteY4" fmla="*/ 1584873 h 2275886"/>
                <a:gd name="connsiteX5" fmla="*/ 130788 w 1818714"/>
                <a:gd name="connsiteY5" fmla="*/ 0 h 2275886"/>
                <a:gd name="connsiteX0" fmla="*/ 117603 w 1805529"/>
                <a:gd name="connsiteY0" fmla="*/ 0 h 2275886"/>
                <a:gd name="connsiteX1" fmla="*/ 1805529 w 1805529"/>
                <a:gd name="connsiteY1" fmla="*/ 0 h 2275886"/>
                <a:gd name="connsiteX2" fmla="*/ 1797063 w 1805529"/>
                <a:gd name="connsiteY2" fmla="*/ 2275886 h 2275886"/>
                <a:gd name="connsiteX3" fmla="*/ 430870 w 1805529"/>
                <a:gd name="connsiteY3" fmla="*/ 2055753 h 2275886"/>
                <a:gd name="connsiteX4" fmla="*/ 98320 w 1805529"/>
                <a:gd name="connsiteY4" fmla="*/ 1584873 h 2275886"/>
                <a:gd name="connsiteX5" fmla="*/ 117603 w 1805529"/>
                <a:gd name="connsiteY5" fmla="*/ 0 h 2275886"/>
                <a:gd name="connsiteX0" fmla="*/ 117603 w 1805529"/>
                <a:gd name="connsiteY0" fmla="*/ 0 h 2275886"/>
                <a:gd name="connsiteX1" fmla="*/ 1805529 w 1805529"/>
                <a:gd name="connsiteY1" fmla="*/ 0 h 2275886"/>
                <a:gd name="connsiteX2" fmla="*/ 1797063 w 1805529"/>
                <a:gd name="connsiteY2" fmla="*/ 2275886 h 2275886"/>
                <a:gd name="connsiteX3" fmla="*/ 430870 w 1805529"/>
                <a:gd name="connsiteY3" fmla="*/ 2055753 h 2275886"/>
                <a:gd name="connsiteX4" fmla="*/ 98320 w 1805529"/>
                <a:gd name="connsiteY4" fmla="*/ 1584873 h 2275886"/>
                <a:gd name="connsiteX5" fmla="*/ 117603 w 1805529"/>
                <a:gd name="connsiteY5" fmla="*/ 0 h 2275886"/>
                <a:gd name="connsiteX0" fmla="*/ 19382 w 1707308"/>
                <a:gd name="connsiteY0" fmla="*/ 0 h 2275886"/>
                <a:gd name="connsiteX1" fmla="*/ 1707308 w 1707308"/>
                <a:gd name="connsiteY1" fmla="*/ 0 h 2275886"/>
                <a:gd name="connsiteX2" fmla="*/ 1698842 w 1707308"/>
                <a:gd name="connsiteY2" fmla="*/ 2275886 h 2275886"/>
                <a:gd name="connsiteX3" fmla="*/ 332649 w 1707308"/>
                <a:gd name="connsiteY3" fmla="*/ 2055753 h 2275886"/>
                <a:gd name="connsiteX4" fmla="*/ 99 w 1707308"/>
                <a:gd name="connsiteY4" fmla="*/ 1584873 h 2275886"/>
                <a:gd name="connsiteX5" fmla="*/ 19382 w 1707308"/>
                <a:gd name="connsiteY5" fmla="*/ 0 h 2275886"/>
                <a:gd name="connsiteX0" fmla="*/ 11033 w 1707426"/>
                <a:gd name="connsiteY0" fmla="*/ 0 h 2275886"/>
                <a:gd name="connsiteX1" fmla="*/ 1707426 w 1707426"/>
                <a:gd name="connsiteY1" fmla="*/ 0 h 2275886"/>
                <a:gd name="connsiteX2" fmla="*/ 1698960 w 1707426"/>
                <a:gd name="connsiteY2" fmla="*/ 2275886 h 2275886"/>
                <a:gd name="connsiteX3" fmla="*/ 332767 w 1707426"/>
                <a:gd name="connsiteY3" fmla="*/ 2055753 h 2275886"/>
                <a:gd name="connsiteX4" fmla="*/ 217 w 1707426"/>
                <a:gd name="connsiteY4" fmla="*/ 1584873 h 2275886"/>
                <a:gd name="connsiteX5" fmla="*/ 11033 w 1707426"/>
                <a:gd name="connsiteY5" fmla="*/ 0 h 2275886"/>
                <a:gd name="connsiteX0" fmla="*/ 4160 w 1709020"/>
                <a:gd name="connsiteY0" fmla="*/ 8467 h 2275886"/>
                <a:gd name="connsiteX1" fmla="*/ 1709020 w 1709020"/>
                <a:gd name="connsiteY1" fmla="*/ 0 h 2275886"/>
                <a:gd name="connsiteX2" fmla="*/ 1700554 w 1709020"/>
                <a:gd name="connsiteY2" fmla="*/ 2275886 h 2275886"/>
                <a:gd name="connsiteX3" fmla="*/ 334361 w 1709020"/>
                <a:gd name="connsiteY3" fmla="*/ 2055753 h 2275886"/>
                <a:gd name="connsiteX4" fmla="*/ 1811 w 1709020"/>
                <a:gd name="connsiteY4" fmla="*/ 1584873 h 2275886"/>
                <a:gd name="connsiteX5" fmla="*/ 4160 w 1709020"/>
                <a:gd name="connsiteY5" fmla="*/ 8467 h 2275886"/>
                <a:gd name="connsiteX0" fmla="*/ 4160 w 1709020"/>
                <a:gd name="connsiteY0" fmla="*/ 8467 h 2342838"/>
                <a:gd name="connsiteX1" fmla="*/ 1709020 w 1709020"/>
                <a:gd name="connsiteY1" fmla="*/ 0 h 2342838"/>
                <a:gd name="connsiteX2" fmla="*/ 1700554 w 1709020"/>
                <a:gd name="connsiteY2" fmla="*/ 2275886 h 2342838"/>
                <a:gd name="connsiteX3" fmla="*/ 1811 w 1709020"/>
                <a:gd name="connsiteY3" fmla="*/ 1584873 h 2342838"/>
                <a:gd name="connsiteX4" fmla="*/ 4160 w 1709020"/>
                <a:gd name="connsiteY4" fmla="*/ 8467 h 2342838"/>
                <a:gd name="connsiteX0" fmla="*/ 4160 w 1709020"/>
                <a:gd name="connsiteY0" fmla="*/ 8467 h 2525209"/>
                <a:gd name="connsiteX1" fmla="*/ 1709020 w 1709020"/>
                <a:gd name="connsiteY1" fmla="*/ 0 h 2525209"/>
                <a:gd name="connsiteX2" fmla="*/ 1700554 w 1709020"/>
                <a:gd name="connsiteY2" fmla="*/ 2275886 h 2525209"/>
                <a:gd name="connsiteX3" fmla="*/ 1811 w 1709020"/>
                <a:gd name="connsiteY3" fmla="*/ 2287607 h 2525209"/>
                <a:gd name="connsiteX4" fmla="*/ 4160 w 1709020"/>
                <a:gd name="connsiteY4" fmla="*/ 8467 h 2525209"/>
                <a:gd name="connsiteX0" fmla="*/ 4160 w 1709020"/>
                <a:gd name="connsiteY0" fmla="*/ 8467 h 2391877"/>
                <a:gd name="connsiteX1" fmla="*/ 1709020 w 1709020"/>
                <a:gd name="connsiteY1" fmla="*/ 0 h 2391877"/>
                <a:gd name="connsiteX2" fmla="*/ 1700554 w 1709020"/>
                <a:gd name="connsiteY2" fmla="*/ 2275886 h 2391877"/>
                <a:gd name="connsiteX3" fmla="*/ 1811 w 1709020"/>
                <a:gd name="connsiteY3" fmla="*/ 2287607 h 2391877"/>
                <a:gd name="connsiteX4" fmla="*/ 4160 w 1709020"/>
                <a:gd name="connsiteY4" fmla="*/ 8467 h 2391877"/>
                <a:gd name="connsiteX0" fmla="*/ 4160 w 1709020"/>
                <a:gd name="connsiteY0" fmla="*/ 8467 h 2287607"/>
                <a:gd name="connsiteX1" fmla="*/ 1709020 w 1709020"/>
                <a:gd name="connsiteY1" fmla="*/ 0 h 2287607"/>
                <a:gd name="connsiteX2" fmla="*/ 1700554 w 1709020"/>
                <a:gd name="connsiteY2" fmla="*/ 2275886 h 2287607"/>
                <a:gd name="connsiteX3" fmla="*/ 1811 w 1709020"/>
                <a:gd name="connsiteY3" fmla="*/ 2287607 h 2287607"/>
                <a:gd name="connsiteX4" fmla="*/ 4160 w 1709020"/>
                <a:gd name="connsiteY4" fmla="*/ 8467 h 228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9020" h="2287607">
                  <a:moveTo>
                    <a:pt x="4160" y="8467"/>
                  </a:moveTo>
                  <a:lnTo>
                    <a:pt x="1709020" y="0"/>
                  </a:lnTo>
                  <a:lnTo>
                    <a:pt x="1700554" y="2275886"/>
                  </a:lnTo>
                  <a:cubicBezTo>
                    <a:pt x="1322885" y="2286031"/>
                    <a:pt x="445409" y="2267576"/>
                    <a:pt x="1811" y="2287607"/>
                  </a:cubicBezTo>
                  <a:cubicBezTo>
                    <a:pt x="400" y="1902648"/>
                    <a:pt x="-2386" y="353045"/>
                    <a:pt x="4160" y="8467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 cap="flat" cmpd="sng" algn="ctr">
              <a:solidFill>
                <a:schemeClr val="accent2">
                  <a:lumMod val="20000"/>
                  <a:lumOff val="8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endParaRPr>
            </a:p>
          </p:txBody>
        </p:sp>
        <p:pic>
          <p:nvPicPr>
            <p:cNvPr id="200" name="Picture 199">
              <a:extLst>
                <a:ext uri="{FF2B5EF4-FFF2-40B4-BE49-F238E27FC236}">
                  <a16:creationId xmlns:a16="http://schemas.microsoft.com/office/drawing/2014/main" id="{E4734888-3A85-3E03-8FF6-1088C59AC6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37451" y="958032"/>
              <a:ext cx="1449776" cy="1207136"/>
            </a:xfrm>
            <a:prstGeom prst="rect">
              <a:avLst/>
            </a:prstGeom>
          </p:spPr>
        </p:pic>
        <p:sp>
          <p:nvSpPr>
            <p:cNvPr id="224" name="TextBox 223">
              <a:extLst>
                <a:ext uri="{FF2B5EF4-FFF2-40B4-BE49-F238E27FC236}">
                  <a16:creationId xmlns:a16="http://schemas.microsoft.com/office/drawing/2014/main" id="{B54BD72B-EEBD-F247-215A-DE0B9DD57A9A}"/>
                </a:ext>
              </a:extLst>
            </p:cNvPr>
            <p:cNvSpPr txBox="1"/>
            <p:nvPr/>
          </p:nvSpPr>
          <p:spPr>
            <a:xfrm>
              <a:off x="7836238" y="2101495"/>
              <a:ext cx="7988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activation function</a:t>
              </a:r>
            </a:p>
          </p:txBody>
        </p:sp>
        <p:pic>
          <p:nvPicPr>
            <p:cNvPr id="227" name="Picture 226">
              <a:extLst>
                <a:ext uri="{FF2B5EF4-FFF2-40B4-BE49-F238E27FC236}">
                  <a16:creationId xmlns:a16="http://schemas.microsoft.com/office/drawing/2014/main" id="{92427BC8-0113-0050-027B-5C0748369A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60647" y="2388256"/>
              <a:ext cx="1283989" cy="716894"/>
            </a:xfrm>
            <a:prstGeom prst="rect">
              <a:avLst/>
            </a:prstGeom>
          </p:spPr>
        </p:pic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8CF90D71-EAB4-2808-7DFD-7BA48601B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Here is a summary of the neural-network structure and notation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1C249B-EA5F-FEBE-7A25-171F05F91B7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722CB-CB2A-6F4D-A54B-21F740C171DA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FAE9517-7BAB-364E-D8C6-E2A6BD2AFDED}"/>
              </a:ext>
            </a:extLst>
          </p:cNvPr>
          <p:cNvSpPr txBox="1"/>
          <p:nvPr/>
        </p:nvSpPr>
        <p:spPr>
          <a:xfrm>
            <a:off x="1066800" y="3943350"/>
            <a:ext cx="7777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layer </a:t>
            </a:r>
            <a:r>
              <a:rPr lang="en-US" sz="1800" i="1" dirty="0"/>
              <a:t>l</a:t>
            </a:r>
            <a:r>
              <a:rPr lang="en-US" sz="1800" dirty="0"/>
              <a:t>−1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E5B95DD-1965-12FB-7C0C-5B303888BDE6}"/>
              </a:ext>
            </a:extLst>
          </p:cNvPr>
          <p:cNvSpPr txBox="1"/>
          <p:nvPr/>
        </p:nvSpPr>
        <p:spPr>
          <a:xfrm>
            <a:off x="1948254" y="3943350"/>
            <a:ext cx="71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layer </a:t>
            </a:r>
            <a:r>
              <a:rPr lang="en-US" sz="1800" i="1" dirty="0"/>
              <a:t>l</a:t>
            </a:r>
            <a:endParaRPr lang="en-US" sz="1800" dirty="0"/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9C3BB3C1-E257-4DBF-D3D3-76C24F02D303}"/>
              </a:ext>
            </a:extLst>
          </p:cNvPr>
          <p:cNvSpPr txBox="1"/>
          <p:nvPr/>
        </p:nvSpPr>
        <p:spPr>
          <a:xfrm>
            <a:off x="-67948" y="3943350"/>
            <a:ext cx="9460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Input;</a:t>
            </a:r>
            <a:br>
              <a:rPr lang="en-US" sz="1800" dirty="0"/>
            </a:br>
            <a:r>
              <a:rPr lang="en-US" sz="1800" dirty="0"/>
              <a:t>layer 0</a:t>
            </a:r>
          </a:p>
        </p:txBody>
      </p:sp>
      <p:grpSp>
        <p:nvGrpSpPr>
          <p:cNvPr id="197" name="Group 196">
            <a:extLst>
              <a:ext uri="{FF2B5EF4-FFF2-40B4-BE49-F238E27FC236}">
                <a16:creationId xmlns:a16="http://schemas.microsoft.com/office/drawing/2014/main" id="{E4F6279A-4842-CD15-874B-32E50412401A}"/>
              </a:ext>
            </a:extLst>
          </p:cNvPr>
          <p:cNvGrpSpPr/>
          <p:nvPr/>
        </p:nvGrpSpPr>
        <p:grpSpPr>
          <a:xfrm>
            <a:off x="2864769" y="3943350"/>
            <a:ext cx="946060" cy="646331"/>
            <a:chOff x="3093368" y="3943350"/>
            <a:chExt cx="946060" cy="646331"/>
          </a:xfrm>
        </p:grpSpPr>
        <p:sp>
          <p:nvSpPr>
            <p:cNvPr id="195" name="TextBox 194">
              <a:extLst>
                <a:ext uri="{FF2B5EF4-FFF2-40B4-BE49-F238E27FC236}">
                  <a16:creationId xmlns:a16="http://schemas.microsoft.com/office/drawing/2014/main" id="{B60AE0CD-83A5-7FC2-C819-139E37719518}"/>
                </a:ext>
              </a:extLst>
            </p:cNvPr>
            <p:cNvSpPr txBox="1"/>
            <p:nvPr/>
          </p:nvSpPr>
          <p:spPr>
            <a:xfrm>
              <a:off x="3093368" y="3943350"/>
              <a:ext cx="9460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dirty="0"/>
                <a:t>Output;</a:t>
              </a:r>
              <a:br>
                <a:rPr lang="en-US" sz="1800" dirty="0"/>
              </a:br>
              <a:r>
                <a:rPr lang="en-US" sz="1800" dirty="0"/>
                <a:t>layer    </a:t>
              </a:r>
            </a:p>
          </p:txBody>
        </p:sp>
        <p:pic>
          <p:nvPicPr>
            <p:cNvPr id="196" name="Picture 195">
              <a:extLst>
                <a:ext uri="{FF2B5EF4-FFF2-40B4-BE49-F238E27FC236}">
                  <a16:creationId xmlns:a16="http://schemas.microsoft.com/office/drawing/2014/main" id="{00675006-B051-4B58-0A69-BF6B6EFD068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56376" y="4293749"/>
              <a:ext cx="144859" cy="247112"/>
            </a:xfrm>
            <a:prstGeom prst="rect">
              <a:avLst/>
            </a:prstGeom>
          </p:spPr>
        </p:pic>
      </p:grpSp>
      <p:sp>
        <p:nvSpPr>
          <p:cNvPr id="202" name="TextBox 201">
            <a:extLst>
              <a:ext uri="{FF2B5EF4-FFF2-40B4-BE49-F238E27FC236}">
                <a16:creationId xmlns:a16="http://schemas.microsoft.com/office/drawing/2014/main" id="{795BEA89-8A90-3CD4-E8E1-1DA26D615DAF}"/>
              </a:ext>
            </a:extLst>
          </p:cNvPr>
          <p:cNvSpPr txBox="1"/>
          <p:nvPr/>
        </p:nvSpPr>
        <p:spPr>
          <a:xfrm>
            <a:off x="973409" y="4592123"/>
            <a:ext cx="1810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solidFill>
                  <a:srgbClr val="009900"/>
                </a:solidFill>
              </a:rPr>
              <a:t>Hidden layers</a:t>
            </a:r>
          </a:p>
        </p:txBody>
      </p:sp>
      <p:sp>
        <p:nvSpPr>
          <p:cNvPr id="203" name="Left Bracket 202">
            <a:extLst>
              <a:ext uri="{FF2B5EF4-FFF2-40B4-BE49-F238E27FC236}">
                <a16:creationId xmlns:a16="http://schemas.microsoft.com/office/drawing/2014/main" id="{D9656D22-1AF8-895F-9F8D-F1EE17545298}"/>
              </a:ext>
            </a:extLst>
          </p:cNvPr>
          <p:cNvSpPr/>
          <p:nvPr/>
        </p:nvSpPr>
        <p:spPr bwMode="auto">
          <a:xfrm rot="16200000">
            <a:off x="1782457" y="3666083"/>
            <a:ext cx="149391" cy="1810290"/>
          </a:xfrm>
          <a:prstGeom prst="leftBracket">
            <a:avLst/>
          </a:prstGeom>
          <a:noFill/>
          <a:ln w="28575" cap="flat" cmpd="sng" algn="ctr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pic>
        <p:nvPicPr>
          <p:cNvPr id="230" name="Picture 229">
            <a:extLst>
              <a:ext uri="{FF2B5EF4-FFF2-40B4-BE49-F238E27FC236}">
                <a16:creationId xmlns:a16="http://schemas.microsoft.com/office/drawing/2014/main" id="{707C8808-8FDC-63F9-8F30-0E91482641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443" y="4588033"/>
            <a:ext cx="583325" cy="228600"/>
          </a:xfrm>
          <a:prstGeom prst="rect">
            <a:avLst/>
          </a:prstGeom>
        </p:spPr>
      </p:pic>
      <p:grpSp>
        <p:nvGrpSpPr>
          <p:cNvPr id="236" name="Group 235">
            <a:extLst>
              <a:ext uri="{FF2B5EF4-FFF2-40B4-BE49-F238E27FC236}">
                <a16:creationId xmlns:a16="http://schemas.microsoft.com/office/drawing/2014/main" id="{6ABE44B2-7A54-E547-B39E-4851BBFAEC54}"/>
              </a:ext>
            </a:extLst>
          </p:cNvPr>
          <p:cNvGrpSpPr/>
          <p:nvPr/>
        </p:nvGrpSpPr>
        <p:grpSpPr>
          <a:xfrm>
            <a:off x="95275" y="970944"/>
            <a:ext cx="3964663" cy="2743806"/>
            <a:chOff x="95275" y="970944"/>
            <a:chExt cx="3964663" cy="2743806"/>
          </a:xfrm>
        </p:grpSpPr>
        <p:grpSp>
          <p:nvGrpSpPr>
            <p:cNvPr id="215" name="Group 214">
              <a:extLst>
                <a:ext uri="{FF2B5EF4-FFF2-40B4-BE49-F238E27FC236}">
                  <a16:creationId xmlns:a16="http://schemas.microsoft.com/office/drawing/2014/main" id="{05B78838-EF72-0C7D-62E5-89B8527DE1E9}"/>
                </a:ext>
              </a:extLst>
            </p:cNvPr>
            <p:cNvGrpSpPr/>
            <p:nvPr/>
          </p:nvGrpSpPr>
          <p:grpSpPr>
            <a:xfrm>
              <a:off x="95275" y="970944"/>
              <a:ext cx="3757463" cy="2743806"/>
              <a:chOff x="95275" y="970944"/>
              <a:chExt cx="3757463" cy="2743806"/>
            </a:xfrm>
          </p:grpSpPr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8A81D159-C303-317F-6D16-A3562D444F5B}"/>
                  </a:ext>
                </a:extLst>
              </p:cNvPr>
              <p:cNvGrpSpPr/>
              <p:nvPr/>
            </p:nvGrpSpPr>
            <p:grpSpPr>
              <a:xfrm>
                <a:off x="2100654" y="970944"/>
                <a:ext cx="472955" cy="1066758"/>
                <a:chOff x="1922192" y="1194263"/>
                <a:chExt cx="914400" cy="2062444"/>
              </a:xfrm>
            </p:grpSpPr>
            <p:sp>
              <p:nvSpPr>
                <p:cNvPr id="27" name="Oval 26">
                  <a:extLst>
                    <a:ext uri="{FF2B5EF4-FFF2-40B4-BE49-F238E27FC236}">
                      <a16:creationId xmlns:a16="http://schemas.microsoft.com/office/drawing/2014/main" id="{81E9125D-9210-BE16-5AF4-96504BDF9295}"/>
                    </a:ext>
                  </a:extLst>
                </p:cNvPr>
                <p:cNvSpPr/>
                <p:nvPr/>
              </p:nvSpPr>
              <p:spPr bwMode="auto">
                <a:xfrm>
                  <a:off x="1922192" y="1194263"/>
                  <a:ext cx="914400" cy="914400"/>
                </a:xfrm>
                <a:prstGeom prst="ellipse">
                  <a:avLst/>
                </a:prstGeom>
                <a:solidFill>
                  <a:srgbClr val="015BBC"/>
                </a:solidFill>
                <a:ln w="285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imes New Roman" pitchFamily="-109" charset="0"/>
                      <a:ea typeface="+mn-ea"/>
                      <a:cs typeface="+mn-cs"/>
                    </a:rPr>
                    <a:t>1</a:t>
                  </a:r>
                </a:p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-109" charset="0"/>
                  </a:endParaRPr>
                </a:p>
              </p:txBody>
            </p:sp>
            <p:sp>
              <p:nvSpPr>
                <p:cNvPr id="28" name="Oval 27">
                  <a:extLst>
                    <a:ext uri="{FF2B5EF4-FFF2-40B4-BE49-F238E27FC236}">
                      <a16:creationId xmlns:a16="http://schemas.microsoft.com/office/drawing/2014/main" id="{DC91C91E-C0F1-8A0B-0A73-8C49BE655F8C}"/>
                    </a:ext>
                  </a:extLst>
                </p:cNvPr>
                <p:cNvSpPr/>
                <p:nvPr/>
              </p:nvSpPr>
              <p:spPr bwMode="auto">
                <a:xfrm>
                  <a:off x="1922192" y="2342307"/>
                  <a:ext cx="914400" cy="914400"/>
                </a:xfrm>
                <a:prstGeom prst="ellipse">
                  <a:avLst/>
                </a:prstGeom>
                <a:solidFill>
                  <a:srgbClr val="015BBC"/>
                </a:solidFill>
                <a:ln w="285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 sz="1600" dirty="0">
                      <a:solidFill>
                        <a:srgbClr val="FFFFFF"/>
                      </a:solidFill>
                    </a:rPr>
                    <a:t>2</a:t>
                  </a:r>
                  <a:endPara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-109" charset="0"/>
                    <a:ea typeface="+mn-ea"/>
                    <a:cs typeface="+mn-cs"/>
                  </a:endParaRPr>
                </a:p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-109" charset="0"/>
                  </a:endParaRPr>
                </a:p>
              </p:txBody>
            </p:sp>
          </p:grpSp>
          <p:cxnSp>
            <p:nvCxnSpPr>
              <p:cNvPr id="23" name="Straight Arrow Connector 22">
                <a:extLst>
                  <a:ext uri="{FF2B5EF4-FFF2-40B4-BE49-F238E27FC236}">
                    <a16:creationId xmlns:a16="http://schemas.microsoft.com/office/drawing/2014/main" id="{EF235DDB-3683-42D1-00F7-FD8E27098FBD}"/>
                  </a:ext>
                </a:extLst>
              </p:cNvPr>
              <p:cNvCxnSpPr>
                <a:cxnSpLocks/>
                <a:endCxn id="27" idx="2"/>
              </p:cNvCxnSpPr>
              <p:nvPr/>
            </p:nvCxnSpPr>
            <p:spPr bwMode="auto">
              <a:xfrm flipV="1">
                <a:off x="1751189" y="1207422"/>
                <a:ext cx="349465" cy="31777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sm" len="sm"/>
              </a:ln>
              <a:effectLst/>
            </p:spPr>
          </p:cxn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1F0845D0-BF26-38AB-BACA-4D49FF635345}"/>
                  </a:ext>
                </a:extLst>
              </p:cNvPr>
              <p:cNvSpPr/>
              <p:nvPr/>
            </p:nvSpPr>
            <p:spPr bwMode="auto">
              <a:xfrm>
                <a:off x="2100654" y="2158550"/>
                <a:ext cx="472955" cy="472955"/>
              </a:xfrm>
              <a:prstGeom prst="ellipse">
                <a:avLst/>
              </a:prstGeom>
              <a:solidFill>
                <a:srgbClr val="015BBC"/>
              </a:solidFill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600" dirty="0">
                    <a:solidFill>
                      <a:srgbClr val="FFFFFF"/>
                    </a:solidFill>
                  </a:rPr>
                  <a:t>3</a:t>
                </a:r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-109" charset="0"/>
                  <a:ea typeface="+mn-ea"/>
                  <a:cs typeface="+mn-cs"/>
                </a:endParaRP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8E6CC670-859B-8879-C44F-F3C6C3D1AEA2}"/>
                  </a:ext>
                </a:extLst>
              </p:cNvPr>
              <p:cNvSpPr/>
              <p:nvPr/>
            </p:nvSpPr>
            <p:spPr bwMode="auto">
              <a:xfrm>
                <a:off x="2101255" y="3241795"/>
                <a:ext cx="472955" cy="472955"/>
              </a:xfrm>
              <a:prstGeom prst="ellipse">
                <a:avLst/>
              </a:prstGeom>
              <a:solidFill>
                <a:srgbClr val="015BBC"/>
              </a:solidFill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-109" charset="0"/>
                </a:endParaRPr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33B2054D-F144-CFB2-C55E-99184F264DEE}"/>
                  </a:ext>
                </a:extLst>
              </p:cNvPr>
              <p:cNvSpPr/>
              <p:nvPr/>
            </p:nvSpPr>
            <p:spPr bwMode="auto">
              <a:xfrm>
                <a:off x="95275" y="1234933"/>
                <a:ext cx="472955" cy="472955"/>
              </a:xfrm>
              <a:prstGeom prst="ellipse">
                <a:avLst/>
              </a:prstGeom>
              <a:solidFill>
                <a:srgbClr val="FF5D5E"/>
              </a:solidFill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kumimoji="0" lang="en-US" sz="1200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265C5AC9-EADA-9AB1-35D8-B16456A2C406}"/>
                  </a:ext>
                </a:extLst>
              </p:cNvPr>
              <p:cNvSpPr/>
              <p:nvPr/>
            </p:nvSpPr>
            <p:spPr bwMode="auto">
              <a:xfrm>
                <a:off x="95275" y="1879616"/>
                <a:ext cx="472955" cy="472955"/>
              </a:xfrm>
              <a:prstGeom prst="ellipse">
                <a:avLst/>
              </a:prstGeom>
              <a:solidFill>
                <a:srgbClr val="FF5D5E"/>
              </a:solidFill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kumimoji="0" lang="en-US" sz="1200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grpSp>
            <p:nvGrpSpPr>
              <p:cNvPr id="191" name="Group 190">
                <a:extLst>
                  <a:ext uri="{FF2B5EF4-FFF2-40B4-BE49-F238E27FC236}">
                    <a16:creationId xmlns:a16="http://schemas.microsoft.com/office/drawing/2014/main" id="{ABAF4E91-794F-5F2E-DD6A-AB0451FF97BD}"/>
                  </a:ext>
                </a:extLst>
              </p:cNvPr>
              <p:cNvGrpSpPr/>
              <p:nvPr/>
            </p:nvGrpSpPr>
            <p:grpSpPr>
              <a:xfrm>
                <a:off x="1219201" y="3005317"/>
                <a:ext cx="472955" cy="472955"/>
                <a:chOff x="1447800" y="3005317"/>
                <a:chExt cx="472955" cy="472955"/>
              </a:xfrm>
            </p:grpSpPr>
            <p:sp>
              <p:nvSpPr>
                <p:cNvPr id="46" name="Oval 45">
                  <a:extLst>
                    <a:ext uri="{FF2B5EF4-FFF2-40B4-BE49-F238E27FC236}">
                      <a16:creationId xmlns:a16="http://schemas.microsoft.com/office/drawing/2014/main" id="{AEA48C03-8F9B-DC6B-B007-D824C00BC7DA}"/>
                    </a:ext>
                  </a:extLst>
                </p:cNvPr>
                <p:cNvSpPr/>
                <p:nvPr/>
              </p:nvSpPr>
              <p:spPr bwMode="auto">
                <a:xfrm>
                  <a:off x="1447800" y="3005317"/>
                  <a:ext cx="472955" cy="472955"/>
                </a:xfrm>
                <a:prstGeom prst="ellipse">
                  <a:avLst/>
                </a:prstGeom>
                <a:solidFill>
                  <a:srgbClr val="015BBC"/>
                </a:solidFill>
                <a:ln w="285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-109" charset="0"/>
                    <a:ea typeface="+mn-ea"/>
                    <a:cs typeface="+mn-cs"/>
                  </a:endParaRPr>
                </a:p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-109" charset="0"/>
                  </a:endParaRPr>
                </a:p>
              </p:txBody>
            </p:sp>
            <p:pic>
              <p:nvPicPr>
                <p:cNvPr id="53" name="Picture 52">
                  <a:extLst>
                    <a:ext uri="{FF2B5EF4-FFF2-40B4-BE49-F238E27FC236}">
                      <a16:creationId xmlns:a16="http://schemas.microsoft.com/office/drawing/2014/main" id="{45A9AB9F-2162-4661-6D8C-0BCF7BDD0C3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507432" y="3144936"/>
                  <a:ext cx="381000" cy="204611"/>
                </a:xfrm>
                <a:prstGeom prst="rect">
                  <a:avLst/>
                </a:prstGeom>
              </p:spPr>
            </p:pic>
          </p:grpSp>
          <p:pic>
            <p:nvPicPr>
              <p:cNvPr id="54" name="Picture 53">
                <a:extLst>
                  <a:ext uri="{FF2B5EF4-FFF2-40B4-BE49-F238E27FC236}">
                    <a16:creationId xmlns:a16="http://schemas.microsoft.com/office/drawing/2014/main" id="{7CF3ACCB-46D1-D44E-E9EA-0DE9D43EBA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209801" y="3409950"/>
                <a:ext cx="228600" cy="213852"/>
              </a:xfrm>
              <a:prstGeom prst="rect">
                <a:avLst/>
              </a:prstGeom>
            </p:spPr>
          </p:pic>
          <p:pic>
            <p:nvPicPr>
              <p:cNvPr id="56" name="Picture 55">
                <a:extLst>
                  <a:ext uri="{FF2B5EF4-FFF2-40B4-BE49-F238E27FC236}">
                    <a16:creationId xmlns:a16="http://schemas.microsoft.com/office/drawing/2014/main" id="{DA220E90-E628-62C5-7B14-26750CFDB9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411227" y="2352571"/>
                <a:ext cx="88900" cy="508000"/>
              </a:xfrm>
              <a:prstGeom prst="rect">
                <a:avLst/>
              </a:prstGeom>
            </p:spPr>
          </p:pic>
          <p:pic>
            <p:nvPicPr>
              <p:cNvPr id="57" name="Picture 56">
                <a:extLst>
                  <a:ext uri="{FF2B5EF4-FFF2-40B4-BE49-F238E27FC236}">
                    <a16:creationId xmlns:a16="http://schemas.microsoft.com/office/drawing/2014/main" id="{C48CB5C7-E0EE-0E27-C5F3-A3718D4BD4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308827" y="2671060"/>
                <a:ext cx="88900" cy="508000"/>
              </a:xfrm>
              <a:prstGeom prst="rect">
                <a:avLst/>
              </a:prstGeom>
            </p:spPr>
          </p:pic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9EA5DC9B-B427-4205-06C5-8690636D785A}"/>
                  </a:ext>
                </a:extLst>
              </p:cNvPr>
              <p:cNvCxnSpPr>
                <a:stCxn id="29" idx="6"/>
              </p:cNvCxnSpPr>
              <p:nvPr/>
            </p:nvCxnSpPr>
            <p:spPr bwMode="auto">
              <a:xfrm flipV="1">
                <a:off x="1692156" y="1529272"/>
                <a:ext cx="59033" cy="1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2" name="Straight Arrow Connector 61">
                <a:extLst>
                  <a:ext uri="{FF2B5EF4-FFF2-40B4-BE49-F238E27FC236}">
                    <a16:creationId xmlns:a16="http://schemas.microsoft.com/office/drawing/2014/main" id="{7CF8F0E3-F095-866E-386D-9A794B3524E2}"/>
                  </a:ext>
                </a:extLst>
              </p:cNvPr>
              <p:cNvCxnSpPr>
                <a:cxnSpLocks/>
                <a:endCxn id="28" idx="2"/>
              </p:cNvCxnSpPr>
              <p:nvPr/>
            </p:nvCxnSpPr>
            <p:spPr bwMode="auto">
              <a:xfrm>
                <a:off x="1751189" y="1536565"/>
                <a:ext cx="349465" cy="26466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sm" len="sm"/>
              </a:ln>
              <a:effectLst/>
            </p:spPr>
          </p:cxnSp>
          <p:cxnSp>
            <p:nvCxnSpPr>
              <p:cNvPr id="65" name="Straight Arrow Connector 64">
                <a:extLst>
                  <a:ext uri="{FF2B5EF4-FFF2-40B4-BE49-F238E27FC236}">
                    <a16:creationId xmlns:a16="http://schemas.microsoft.com/office/drawing/2014/main" id="{9169DF22-4CF9-0CF0-3495-63E08EF3FB18}"/>
                  </a:ext>
                </a:extLst>
              </p:cNvPr>
              <p:cNvCxnSpPr>
                <a:cxnSpLocks/>
                <a:endCxn id="44" idx="2"/>
              </p:cNvCxnSpPr>
              <p:nvPr/>
            </p:nvCxnSpPr>
            <p:spPr bwMode="auto">
              <a:xfrm>
                <a:off x="1751188" y="1536565"/>
                <a:ext cx="349466" cy="858463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sm" len="sm"/>
              </a:ln>
              <a:effectLst/>
            </p:spPr>
          </p:cxnSp>
          <p:cxnSp>
            <p:nvCxnSpPr>
              <p:cNvPr id="67" name="Straight Arrow Connector 66">
                <a:extLst>
                  <a:ext uri="{FF2B5EF4-FFF2-40B4-BE49-F238E27FC236}">
                    <a16:creationId xmlns:a16="http://schemas.microsoft.com/office/drawing/2014/main" id="{0CD2F44D-A417-EF22-6ED6-9A07E82D6632}"/>
                  </a:ext>
                </a:extLst>
              </p:cNvPr>
              <p:cNvCxnSpPr>
                <a:cxnSpLocks/>
                <a:endCxn id="45" idx="2"/>
              </p:cNvCxnSpPr>
              <p:nvPr/>
            </p:nvCxnSpPr>
            <p:spPr bwMode="auto">
              <a:xfrm>
                <a:off x="1751187" y="1532484"/>
                <a:ext cx="350068" cy="1945789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sm" len="sm"/>
              </a:ln>
              <a:effectLst/>
            </p:spPr>
          </p:cxnSp>
          <p:grpSp>
            <p:nvGrpSpPr>
              <p:cNvPr id="75" name="Group 74">
                <a:extLst>
                  <a:ext uri="{FF2B5EF4-FFF2-40B4-BE49-F238E27FC236}">
                    <a16:creationId xmlns:a16="http://schemas.microsoft.com/office/drawing/2014/main" id="{B0402048-557F-9273-6733-5E60C8E8594B}"/>
                  </a:ext>
                </a:extLst>
              </p:cNvPr>
              <p:cNvGrpSpPr/>
              <p:nvPr/>
            </p:nvGrpSpPr>
            <p:grpSpPr>
              <a:xfrm>
                <a:off x="1725102" y="1207422"/>
                <a:ext cx="376153" cy="2270851"/>
                <a:chOff x="1913578" y="773793"/>
                <a:chExt cx="376153" cy="2270851"/>
              </a:xfrm>
            </p:grpSpPr>
            <p:cxnSp>
              <p:nvCxnSpPr>
                <p:cNvPr id="70" name="Straight Arrow Connector 69">
                  <a:extLst>
                    <a:ext uri="{FF2B5EF4-FFF2-40B4-BE49-F238E27FC236}">
                      <a16:creationId xmlns:a16="http://schemas.microsoft.com/office/drawing/2014/main" id="{71C01BD7-3061-E2C9-CD8A-8921A9F86621}"/>
                    </a:ext>
                  </a:extLst>
                </p:cNvPr>
                <p:cNvCxnSpPr>
                  <a:cxnSpLocks/>
                  <a:endCxn id="27" idx="2"/>
                </p:cNvCxnSpPr>
                <p:nvPr/>
              </p:nvCxnSpPr>
              <p:spPr bwMode="auto">
                <a:xfrm flipV="1">
                  <a:off x="1969152" y="773793"/>
                  <a:ext cx="319978" cy="900587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009900"/>
                  </a:solidFill>
                  <a:prstDash val="solid"/>
                  <a:round/>
                  <a:headEnd type="none" w="med" len="med"/>
                  <a:tailEnd type="triangle" w="sm" len="sm"/>
                </a:ln>
                <a:effectLst/>
              </p:spPr>
            </p:cxnSp>
            <p:cxnSp>
              <p:nvCxnSpPr>
                <p:cNvPr id="71" name="Straight Connector 70">
                  <a:extLst>
                    <a:ext uri="{FF2B5EF4-FFF2-40B4-BE49-F238E27FC236}">
                      <a16:creationId xmlns:a16="http://schemas.microsoft.com/office/drawing/2014/main" id="{D57F263C-B30C-36F6-EA2C-D12855E74097}"/>
                    </a:ext>
                  </a:extLst>
                </p:cNvPr>
                <p:cNvCxnSpPr/>
                <p:nvPr/>
              </p:nvCxnSpPr>
              <p:spPr bwMode="auto">
                <a:xfrm flipV="1">
                  <a:off x="1913578" y="1681672"/>
                  <a:ext cx="59033" cy="1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0099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72" name="Straight Arrow Connector 71">
                  <a:extLst>
                    <a:ext uri="{FF2B5EF4-FFF2-40B4-BE49-F238E27FC236}">
                      <a16:creationId xmlns:a16="http://schemas.microsoft.com/office/drawing/2014/main" id="{9319C7FE-457B-2F9C-5888-299828E554DA}"/>
                    </a:ext>
                  </a:extLst>
                </p:cNvPr>
                <p:cNvCxnSpPr>
                  <a:cxnSpLocks/>
                  <a:endCxn id="44" idx="2"/>
                </p:cNvCxnSpPr>
                <p:nvPr/>
              </p:nvCxnSpPr>
              <p:spPr bwMode="auto">
                <a:xfrm>
                  <a:off x="1981585" y="1688965"/>
                  <a:ext cx="307545" cy="272434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009900"/>
                  </a:solidFill>
                  <a:prstDash val="solid"/>
                  <a:round/>
                  <a:headEnd type="none" w="med" len="med"/>
                  <a:tailEnd type="triangle" w="sm" len="sm"/>
                </a:ln>
                <a:effectLst/>
              </p:spPr>
            </p:cxnSp>
            <p:cxnSp>
              <p:nvCxnSpPr>
                <p:cNvPr id="73" name="Straight Arrow Connector 72">
                  <a:extLst>
                    <a:ext uri="{FF2B5EF4-FFF2-40B4-BE49-F238E27FC236}">
                      <a16:creationId xmlns:a16="http://schemas.microsoft.com/office/drawing/2014/main" id="{18AD4EC5-EA42-3D6B-9EF6-2533543AC24E}"/>
                    </a:ext>
                  </a:extLst>
                </p:cNvPr>
                <p:cNvCxnSpPr>
                  <a:cxnSpLocks/>
                  <a:endCxn id="28" idx="2"/>
                </p:cNvCxnSpPr>
                <p:nvPr/>
              </p:nvCxnSpPr>
              <p:spPr bwMode="auto">
                <a:xfrm flipV="1">
                  <a:off x="1972611" y="1367596"/>
                  <a:ext cx="316519" cy="308331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009900"/>
                  </a:solidFill>
                  <a:prstDash val="solid"/>
                  <a:round/>
                  <a:headEnd type="none" w="med" len="med"/>
                  <a:tailEnd type="triangle" w="sm" len="sm"/>
                </a:ln>
                <a:effectLst/>
              </p:spPr>
            </p:cxnSp>
            <p:cxnSp>
              <p:nvCxnSpPr>
                <p:cNvPr id="74" name="Straight Arrow Connector 73">
                  <a:extLst>
                    <a:ext uri="{FF2B5EF4-FFF2-40B4-BE49-F238E27FC236}">
                      <a16:creationId xmlns:a16="http://schemas.microsoft.com/office/drawing/2014/main" id="{A309DE6E-02BB-8A59-0ED6-7B8240332D0B}"/>
                    </a:ext>
                  </a:extLst>
                </p:cNvPr>
                <p:cNvCxnSpPr>
                  <a:cxnSpLocks/>
                  <a:endCxn id="45" idx="2"/>
                </p:cNvCxnSpPr>
                <p:nvPr/>
              </p:nvCxnSpPr>
              <p:spPr bwMode="auto">
                <a:xfrm>
                  <a:off x="1964162" y="1687563"/>
                  <a:ext cx="325569" cy="1357081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009900"/>
                  </a:solidFill>
                  <a:prstDash val="solid"/>
                  <a:round/>
                  <a:headEnd type="none" w="med" len="med"/>
                  <a:tailEnd type="triangle" w="sm" len="sm"/>
                </a:ln>
                <a:effectLst/>
              </p:spPr>
            </p:cxnSp>
          </p:grpSp>
          <p:grpSp>
            <p:nvGrpSpPr>
              <p:cNvPr id="79" name="Group 78">
                <a:extLst>
                  <a:ext uri="{FF2B5EF4-FFF2-40B4-BE49-F238E27FC236}">
                    <a16:creationId xmlns:a16="http://schemas.microsoft.com/office/drawing/2014/main" id="{3E19877C-33AE-E04E-3273-55FB86AE7C9D}"/>
                  </a:ext>
                </a:extLst>
              </p:cNvPr>
              <p:cNvGrpSpPr/>
              <p:nvPr/>
            </p:nvGrpSpPr>
            <p:grpSpPr>
              <a:xfrm>
                <a:off x="1710877" y="1232354"/>
                <a:ext cx="390378" cy="2245919"/>
                <a:chOff x="1859958" y="-298155"/>
                <a:chExt cx="390378" cy="2245919"/>
              </a:xfrm>
            </p:grpSpPr>
            <p:cxnSp>
              <p:nvCxnSpPr>
                <p:cNvPr id="80" name="Straight Arrow Connector 79">
                  <a:extLst>
                    <a:ext uri="{FF2B5EF4-FFF2-40B4-BE49-F238E27FC236}">
                      <a16:creationId xmlns:a16="http://schemas.microsoft.com/office/drawing/2014/main" id="{4ADE7A3C-F728-DB7D-47A6-F253CED6891D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V="1">
                  <a:off x="1907712" y="-298155"/>
                  <a:ext cx="335670" cy="1987213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6600"/>
                  </a:solidFill>
                  <a:prstDash val="solid"/>
                  <a:round/>
                  <a:headEnd type="none" w="med" len="med"/>
                  <a:tailEnd type="triangle" w="sm" len="sm"/>
                </a:ln>
                <a:effectLst/>
              </p:spPr>
            </p:cxnSp>
            <p:cxnSp>
              <p:nvCxnSpPr>
                <p:cNvPr id="81" name="Straight Connector 80">
                  <a:extLst>
                    <a:ext uri="{FF2B5EF4-FFF2-40B4-BE49-F238E27FC236}">
                      <a16:creationId xmlns:a16="http://schemas.microsoft.com/office/drawing/2014/main" id="{114E86CF-F049-76B7-9B38-86F0A8BDC421}"/>
                    </a:ext>
                  </a:extLst>
                </p:cNvPr>
                <p:cNvCxnSpPr/>
                <p:nvPr/>
              </p:nvCxnSpPr>
              <p:spPr bwMode="auto">
                <a:xfrm flipV="1">
                  <a:off x="1859958" y="1698334"/>
                  <a:ext cx="59033" cy="1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66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82" name="Straight Arrow Connector 81">
                  <a:extLst>
                    <a:ext uri="{FF2B5EF4-FFF2-40B4-BE49-F238E27FC236}">
                      <a16:creationId xmlns:a16="http://schemas.microsoft.com/office/drawing/2014/main" id="{F8A35883-2C6C-AFDA-CAF2-21183BD0B26D}"/>
                    </a:ext>
                  </a:extLst>
                </p:cNvPr>
                <p:cNvCxnSpPr>
                  <a:cxnSpLocks/>
                  <a:endCxn id="45" idx="2"/>
                </p:cNvCxnSpPr>
                <p:nvPr/>
              </p:nvCxnSpPr>
              <p:spPr bwMode="auto">
                <a:xfrm>
                  <a:off x="1920098" y="1705817"/>
                  <a:ext cx="330238" cy="241947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6600"/>
                  </a:solidFill>
                  <a:prstDash val="solid"/>
                  <a:round/>
                  <a:headEnd type="none" w="med" len="med"/>
                  <a:tailEnd type="triangle" w="sm" len="sm"/>
                </a:ln>
                <a:effectLst/>
              </p:spPr>
            </p:cxnSp>
            <p:cxnSp>
              <p:nvCxnSpPr>
                <p:cNvPr id="83" name="Straight Arrow Connector 82">
                  <a:extLst>
                    <a:ext uri="{FF2B5EF4-FFF2-40B4-BE49-F238E27FC236}">
                      <a16:creationId xmlns:a16="http://schemas.microsoft.com/office/drawing/2014/main" id="{9A9D84F6-B467-BA70-8FD1-66B7C108DD71}"/>
                    </a:ext>
                  </a:extLst>
                </p:cNvPr>
                <p:cNvCxnSpPr>
                  <a:cxnSpLocks/>
                  <a:endCxn id="44" idx="2"/>
                </p:cNvCxnSpPr>
                <p:nvPr/>
              </p:nvCxnSpPr>
              <p:spPr bwMode="auto">
                <a:xfrm flipV="1">
                  <a:off x="1907709" y="864519"/>
                  <a:ext cx="342026" cy="834145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6600"/>
                  </a:solidFill>
                  <a:prstDash val="solid"/>
                  <a:round/>
                  <a:headEnd type="none" w="med" len="med"/>
                  <a:tailEnd type="triangle" w="sm" len="sm"/>
                </a:ln>
                <a:effectLst/>
              </p:spPr>
            </p:cxnSp>
            <p:cxnSp>
              <p:nvCxnSpPr>
                <p:cNvPr id="84" name="Straight Arrow Connector 83">
                  <a:extLst>
                    <a:ext uri="{FF2B5EF4-FFF2-40B4-BE49-F238E27FC236}">
                      <a16:creationId xmlns:a16="http://schemas.microsoft.com/office/drawing/2014/main" id="{2FC7D06C-19A1-34B2-4E8F-D5D353F3871F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V="1">
                  <a:off x="1907710" y="295648"/>
                  <a:ext cx="335672" cy="1400702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6600"/>
                  </a:solidFill>
                  <a:prstDash val="solid"/>
                  <a:round/>
                  <a:headEnd type="none" w="med" len="med"/>
                  <a:tailEnd type="triangle" w="sm" len="sm"/>
                </a:ln>
                <a:effectLst/>
              </p:spPr>
            </p:cxnSp>
          </p:grpSp>
          <p:cxnSp>
            <p:nvCxnSpPr>
              <p:cNvPr id="159" name="Straight Connector 158">
                <a:extLst>
                  <a:ext uri="{FF2B5EF4-FFF2-40B4-BE49-F238E27FC236}">
                    <a16:creationId xmlns:a16="http://schemas.microsoft.com/office/drawing/2014/main" id="{1CD193A6-4AE1-E6EA-526B-7716114BE121}"/>
                  </a:ext>
                </a:extLst>
              </p:cNvPr>
              <p:cNvCxnSpPr/>
              <p:nvPr/>
            </p:nvCxnSpPr>
            <p:spPr bwMode="auto">
              <a:xfrm>
                <a:off x="2573609" y="1191874"/>
                <a:ext cx="112830" cy="2854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60" name="Straight Connector 159">
                <a:extLst>
                  <a:ext uri="{FF2B5EF4-FFF2-40B4-BE49-F238E27FC236}">
                    <a16:creationId xmlns:a16="http://schemas.microsoft.com/office/drawing/2014/main" id="{E6DFD80F-4A86-3C03-6589-E5323125B8DC}"/>
                  </a:ext>
                </a:extLst>
              </p:cNvPr>
              <p:cNvCxnSpPr/>
              <p:nvPr/>
            </p:nvCxnSpPr>
            <p:spPr bwMode="auto">
              <a:xfrm>
                <a:off x="2578899" y="1775933"/>
                <a:ext cx="112830" cy="2854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61" name="Straight Connector 160">
                <a:extLst>
                  <a:ext uri="{FF2B5EF4-FFF2-40B4-BE49-F238E27FC236}">
                    <a16:creationId xmlns:a16="http://schemas.microsoft.com/office/drawing/2014/main" id="{3B8D66C1-386B-18ED-D6C6-0FD22A0B7133}"/>
                  </a:ext>
                </a:extLst>
              </p:cNvPr>
              <p:cNvCxnSpPr/>
              <p:nvPr/>
            </p:nvCxnSpPr>
            <p:spPr bwMode="auto">
              <a:xfrm>
                <a:off x="2581708" y="2392173"/>
                <a:ext cx="112830" cy="2854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62" name="Straight Connector 161">
                <a:extLst>
                  <a:ext uri="{FF2B5EF4-FFF2-40B4-BE49-F238E27FC236}">
                    <a16:creationId xmlns:a16="http://schemas.microsoft.com/office/drawing/2014/main" id="{1C9CC039-897A-A186-60EA-70C6A2B66D96}"/>
                  </a:ext>
                </a:extLst>
              </p:cNvPr>
              <p:cNvCxnSpPr/>
              <p:nvPr/>
            </p:nvCxnSpPr>
            <p:spPr bwMode="auto">
              <a:xfrm>
                <a:off x="2578899" y="3496312"/>
                <a:ext cx="112830" cy="2854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pic>
            <p:nvPicPr>
              <p:cNvPr id="179" name="Picture 178">
                <a:extLst>
                  <a:ext uri="{FF2B5EF4-FFF2-40B4-BE49-F238E27FC236}">
                    <a16:creationId xmlns:a16="http://schemas.microsoft.com/office/drawing/2014/main" id="{BDCA060B-21F7-8715-CC61-646D890CB57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 rot="16200000">
                <a:off x="819151" y="1913525"/>
                <a:ext cx="88900" cy="508000"/>
              </a:xfrm>
              <a:prstGeom prst="rect">
                <a:avLst/>
              </a:prstGeom>
            </p:spPr>
          </p:pic>
          <p:pic>
            <p:nvPicPr>
              <p:cNvPr id="181" name="Picture 180">
                <a:extLst>
                  <a:ext uri="{FF2B5EF4-FFF2-40B4-BE49-F238E27FC236}">
                    <a16:creationId xmlns:a16="http://schemas.microsoft.com/office/drawing/2014/main" id="{9805AE6B-03AC-DC2D-B9B0-CFD85AE4C6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87302" y="2417060"/>
                <a:ext cx="88900" cy="508000"/>
              </a:xfrm>
              <a:prstGeom prst="rect">
                <a:avLst/>
              </a:prstGeom>
            </p:spPr>
          </p:pic>
          <p:sp>
            <p:nvSpPr>
              <p:cNvPr id="182" name="Oval 181">
                <a:extLst>
                  <a:ext uri="{FF2B5EF4-FFF2-40B4-BE49-F238E27FC236}">
                    <a16:creationId xmlns:a16="http://schemas.microsoft.com/office/drawing/2014/main" id="{A68F7E24-0B3E-3668-914B-2A82BE2D28A9}"/>
                  </a:ext>
                </a:extLst>
              </p:cNvPr>
              <p:cNvSpPr/>
              <p:nvPr/>
            </p:nvSpPr>
            <p:spPr bwMode="auto">
              <a:xfrm>
                <a:off x="95275" y="2945462"/>
                <a:ext cx="504617" cy="496730"/>
              </a:xfrm>
              <a:prstGeom prst="ellipse">
                <a:avLst/>
              </a:prstGeom>
              <a:solidFill>
                <a:srgbClr val="FF5D5E"/>
              </a:solidFill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kumimoji="0" lang="en-US" sz="1200" i="1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N</a:t>
                </a:r>
                <a:r>
                  <a:rPr kumimoji="0" lang="en-US" sz="1200" i="1" u="none" strike="noStrike" cap="none" normalizeH="0" baseline="3000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0</a:t>
                </a:r>
                <a:endParaRPr kumimoji="0" lang="en-US" sz="1200" i="1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184" name="Picture 183">
                <a:extLst>
                  <a:ext uri="{FF2B5EF4-FFF2-40B4-BE49-F238E27FC236}">
                    <a16:creationId xmlns:a16="http://schemas.microsoft.com/office/drawing/2014/main" id="{B515BDAA-A3BB-6F5C-777C-07DEED9B4E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 rot="16200000">
                <a:off x="2800350" y="1885950"/>
                <a:ext cx="88900" cy="508000"/>
              </a:xfrm>
              <a:prstGeom prst="rect">
                <a:avLst/>
              </a:prstGeom>
            </p:spPr>
          </p:pic>
          <p:sp>
            <p:nvSpPr>
              <p:cNvPr id="185" name="Oval 184">
                <a:extLst>
                  <a:ext uri="{FF2B5EF4-FFF2-40B4-BE49-F238E27FC236}">
                    <a16:creationId xmlns:a16="http://schemas.microsoft.com/office/drawing/2014/main" id="{5B2E2A64-869A-A830-BFA4-A26922FF8A55}"/>
                  </a:ext>
                </a:extLst>
              </p:cNvPr>
              <p:cNvSpPr/>
              <p:nvPr/>
            </p:nvSpPr>
            <p:spPr bwMode="auto">
              <a:xfrm>
                <a:off x="3124685" y="1885950"/>
                <a:ext cx="483812" cy="483812"/>
              </a:xfrm>
              <a:prstGeom prst="ellipse">
                <a:avLst/>
              </a:prstGeom>
              <a:solidFill>
                <a:srgbClr val="009900"/>
              </a:solidFill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-109" charset="0"/>
                </a:endParaRPr>
              </a:p>
            </p:txBody>
          </p: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295A4EA1-81D6-DCC4-70B2-F6274A1A526D}"/>
                  </a:ext>
                </a:extLst>
              </p:cNvPr>
              <p:cNvGrpSpPr/>
              <p:nvPr/>
            </p:nvGrpSpPr>
            <p:grpSpPr>
              <a:xfrm>
                <a:off x="1219201" y="1292795"/>
                <a:ext cx="472955" cy="1066758"/>
                <a:chOff x="1922192" y="1194263"/>
                <a:chExt cx="914400" cy="2062444"/>
              </a:xfrm>
            </p:grpSpPr>
            <p:sp>
              <p:nvSpPr>
                <p:cNvPr id="29" name="Oval 28">
                  <a:extLst>
                    <a:ext uri="{FF2B5EF4-FFF2-40B4-BE49-F238E27FC236}">
                      <a16:creationId xmlns:a16="http://schemas.microsoft.com/office/drawing/2014/main" id="{57ACF9D2-262F-0908-138D-BFB0D4329719}"/>
                    </a:ext>
                  </a:extLst>
                </p:cNvPr>
                <p:cNvSpPr/>
                <p:nvPr/>
              </p:nvSpPr>
              <p:spPr bwMode="auto">
                <a:xfrm>
                  <a:off x="1922192" y="1194263"/>
                  <a:ext cx="914400" cy="914400"/>
                </a:xfrm>
                <a:prstGeom prst="ellipse">
                  <a:avLst/>
                </a:prstGeom>
                <a:solidFill>
                  <a:srgbClr val="015BBC"/>
                </a:solidFill>
                <a:ln w="285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1600" b="0" i="0" u="none" strike="noStrike" cap="none" normalizeH="0" baseline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latin typeface="Times New Roman" pitchFamily="-109" charset="0"/>
                    </a:rPr>
                    <a:t>1</a:t>
                  </a:r>
                </a:p>
              </p:txBody>
            </p:sp>
            <p:sp>
              <p:nvSpPr>
                <p:cNvPr id="30" name="Oval 29">
                  <a:extLst>
                    <a:ext uri="{FF2B5EF4-FFF2-40B4-BE49-F238E27FC236}">
                      <a16:creationId xmlns:a16="http://schemas.microsoft.com/office/drawing/2014/main" id="{D4F752A7-E299-10D5-EA0A-E660DC29ABF7}"/>
                    </a:ext>
                  </a:extLst>
                </p:cNvPr>
                <p:cNvSpPr/>
                <p:nvPr/>
              </p:nvSpPr>
              <p:spPr bwMode="auto">
                <a:xfrm>
                  <a:off x="1922192" y="2342307"/>
                  <a:ext cx="914400" cy="914400"/>
                </a:xfrm>
                <a:prstGeom prst="ellipse">
                  <a:avLst/>
                </a:prstGeom>
                <a:solidFill>
                  <a:srgbClr val="015BBC"/>
                </a:solidFill>
                <a:ln w="285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 sz="1600" dirty="0">
                      <a:solidFill>
                        <a:srgbClr val="FFFFFF"/>
                      </a:solidFill>
                    </a:rPr>
                    <a:t>2</a:t>
                  </a: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Times New Roman" pitchFamily="-109" charset="0"/>
                  </a:endParaRPr>
                </a:p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-109" charset="0"/>
                  </a:endParaRPr>
                </a:p>
              </p:txBody>
            </p:sp>
          </p:grpSp>
          <p:cxnSp>
            <p:nvCxnSpPr>
              <p:cNvPr id="201" name="Straight Arrow Connector 200">
                <a:extLst>
                  <a:ext uri="{FF2B5EF4-FFF2-40B4-BE49-F238E27FC236}">
                    <a16:creationId xmlns:a16="http://schemas.microsoft.com/office/drawing/2014/main" id="{046766C0-F83F-3407-613B-8002B8F6AB3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3628503" y="2112904"/>
                <a:ext cx="224235" cy="1106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</p:grpSp>
        <p:pic>
          <p:nvPicPr>
            <p:cNvPr id="232" name="Picture 231">
              <a:extLst>
                <a:ext uri="{FF2B5EF4-FFF2-40B4-BE49-F238E27FC236}">
                  <a16:creationId xmlns:a16="http://schemas.microsoft.com/office/drawing/2014/main" id="{913E9DB1-DB7D-4EA0-E1E6-C56A2F04E1E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882138" y="1886598"/>
              <a:ext cx="177800" cy="368300"/>
            </a:xfrm>
            <a:prstGeom prst="rect">
              <a:avLst/>
            </a:prstGeom>
          </p:spPr>
        </p:pic>
      </p:grpSp>
      <p:grpSp>
        <p:nvGrpSpPr>
          <p:cNvPr id="240" name="Group 239">
            <a:extLst>
              <a:ext uri="{FF2B5EF4-FFF2-40B4-BE49-F238E27FC236}">
                <a16:creationId xmlns:a16="http://schemas.microsoft.com/office/drawing/2014/main" id="{144D0AEA-CB6A-159D-5BEC-99496E6F52A6}"/>
              </a:ext>
            </a:extLst>
          </p:cNvPr>
          <p:cNvGrpSpPr/>
          <p:nvPr/>
        </p:nvGrpSpPr>
        <p:grpSpPr>
          <a:xfrm>
            <a:off x="4343400" y="682934"/>
            <a:ext cx="3105852" cy="1827647"/>
            <a:chOff x="4343400" y="682934"/>
            <a:chExt cx="3105852" cy="1827647"/>
          </a:xfrm>
        </p:grpSpPr>
        <p:grpSp>
          <p:nvGrpSpPr>
            <p:cNvPr id="222" name="Group 221">
              <a:extLst>
                <a:ext uri="{FF2B5EF4-FFF2-40B4-BE49-F238E27FC236}">
                  <a16:creationId xmlns:a16="http://schemas.microsoft.com/office/drawing/2014/main" id="{CAAB0D46-2539-113E-C2F8-9DF474F879FB}"/>
                </a:ext>
              </a:extLst>
            </p:cNvPr>
            <p:cNvGrpSpPr/>
            <p:nvPr/>
          </p:nvGrpSpPr>
          <p:grpSpPr>
            <a:xfrm>
              <a:off x="4343400" y="682934"/>
              <a:ext cx="3105852" cy="1827647"/>
              <a:chOff x="4444150" y="682934"/>
              <a:chExt cx="3105852" cy="1827647"/>
            </a:xfrm>
          </p:grpSpPr>
          <p:sp>
            <p:nvSpPr>
              <p:cNvPr id="221" name="Rectangle 220">
                <a:extLst>
                  <a:ext uri="{FF2B5EF4-FFF2-40B4-BE49-F238E27FC236}">
                    <a16:creationId xmlns:a16="http://schemas.microsoft.com/office/drawing/2014/main" id="{237D553A-C59D-1766-2DC8-2CD3636E3699}"/>
                  </a:ext>
                </a:extLst>
              </p:cNvPr>
              <p:cNvSpPr/>
              <p:nvPr/>
            </p:nvSpPr>
            <p:spPr bwMode="auto">
              <a:xfrm>
                <a:off x="4444150" y="900553"/>
                <a:ext cx="3105852" cy="1610028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-109" charset="0"/>
                </a:endParaRPr>
              </a:p>
            </p:txBody>
          </p:sp>
          <p:grpSp>
            <p:nvGrpSpPr>
              <p:cNvPr id="155" name="Group 154">
                <a:extLst>
                  <a:ext uri="{FF2B5EF4-FFF2-40B4-BE49-F238E27FC236}">
                    <a16:creationId xmlns:a16="http://schemas.microsoft.com/office/drawing/2014/main" id="{53BE0629-2985-4684-4C4B-F2042CE2BBA8}"/>
                  </a:ext>
                </a:extLst>
              </p:cNvPr>
              <p:cNvGrpSpPr/>
              <p:nvPr/>
            </p:nvGrpSpPr>
            <p:grpSpPr>
              <a:xfrm>
                <a:off x="4585657" y="682934"/>
                <a:ext cx="2804882" cy="1754898"/>
                <a:chOff x="4722788" y="1106790"/>
                <a:chExt cx="2059012" cy="1288238"/>
              </a:xfrm>
            </p:grpSpPr>
            <p:grpSp>
              <p:nvGrpSpPr>
                <p:cNvPr id="152" name="Group 151">
                  <a:extLst>
                    <a:ext uri="{FF2B5EF4-FFF2-40B4-BE49-F238E27FC236}">
                      <a16:creationId xmlns:a16="http://schemas.microsoft.com/office/drawing/2014/main" id="{4D63D282-3445-0147-0778-1B8FEB9F6C15}"/>
                    </a:ext>
                  </a:extLst>
                </p:cNvPr>
                <p:cNvGrpSpPr/>
                <p:nvPr/>
              </p:nvGrpSpPr>
              <p:grpSpPr>
                <a:xfrm>
                  <a:off x="4722788" y="1106790"/>
                  <a:ext cx="2059012" cy="1288238"/>
                  <a:chOff x="4722788" y="1106790"/>
                  <a:chExt cx="2059012" cy="1288238"/>
                </a:xfrm>
              </p:grpSpPr>
              <p:grpSp>
                <p:nvGrpSpPr>
                  <p:cNvPr id="132" name="Group 131">
                    <a:extLst>
                      <a:ext uri="{FF2B5EF4-FFF2-40B4-BE49-F238E27FC236}">
                        <a16:creationId xmlns:a16="http://schemas.microsoft.com/office/drawing/2014/main" id="{09488E02-4FC1-91D0-540E-2400C1C9E22C}"/>
                      </a:ext>
                    </a:extLst>
                  </p:cNvPr>
                  <p:cNvGrpSpPr/>
                  <p:nvPr/>
                </p:nvGrpSpPr>
                <p:grpSpPr>
                  <a:xfrm>
                    <a:off x="4747549" y="1106790"/>
                    <a:ext cx="2034251" cy="1288238"/>
                    <a:chOff x="4747549" y="1106789"/>
                    <a:chExt cx="3968545" cy="2513175"/>
                  </a:xfrm>
                </p:grpSpPr>
                <p:cxnSp>
                  <p:nvCxnSpPr>
                    <p:cNvPr id="133" name="Straight Arrow Connector 132">
                      <a:extLst>
                        <a:ext uri="{FF2B5EF4-FFF2-40B4-BE49-F238E27FC236}">
                          <a16:creationId xmlns:a16="http://schemas.microsoft.com/office/drawing/2014/main" id="{1A8CC21B-EE18-1BE7-3875-559E958077B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876800" y="1737198"/>
                      <a:ext cx="502326" cy="600862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triangle"/>
                    </a:ln>
                    <a:effectLst/>
                  </p:spPr>
                </p:cxnSp>
                <p:cxnSp>
                  <p:nvCxnSpPr>
                    <p:cNvPr id="134" name="Straight Arrow Connector 133">
                      <a:extLst>
                        <a:ext uri="{FF2B5EF4-FFF2-40B4-BE49-F238E27FC236}">
                          <a16:creationId xmlns:a16="http://schemas.microsoft.com/office/drawing/2014/main" id="{B6DB1DB8-F8E6-5873-6C5E-C7516E57C9F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 flipV="1">
                      <a:off x="8123092" y="1604154"/>
                      <a:ext cx="593002" cy="751574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triangle"/>
                    </a:ln>
                    <a:effectLst/>
                  </p:spPr>
                </p:cxnSp>
                <p:grpSp>
                  <p:nvGrpSpPr>
                    <p:cNvPr id="135" name="Group 134">
                      <a:extLst>
                        <a:ext uri="{FF2B5EF4-FFF2-40B4-BE49-F238E27FC236}">
                          <a16:creationId xmlns:a16="http://schemas.microsoft.com/office/drawing/2014/main" id="{973FEA19-A653-E7D0-F9B0-C308B42773C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747549" y="1106789"/>
                      <a:ext cx="3903011" cy="2513175"/>
                      <a:chOff x="4747549" y="1106789"/>
                      <a:chExt cx="3903011" cy="2513175"/>
                    </a:xfrm>
                  </p:grpSpPr>
                  <p:grpSp>
                    <p:nvGrpSpPr>
                      <p:cNvPr id="136" name="Group 135">
                        <a:extLst>
                          <a:ext uri="{FF2B5EF4-FFF2-40B4-BE49-F238E27FC236}">
                            <a16:creationId xmlns:a16="http://schemas.microsoft.com/office/drawing/2014/main" id="{28733B94-5110-AABE-3888-4D93B2C00B46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4747549" y="1106789"/>
                        <a:ext cx="3903011" cy="2513175"/>
                        <a:chOff x="4267200" y="2190756"/>
                        <a:chExt cx="4948334" cy="3186266"/>
                      </a:xfrm>
                    </p:grpSpPr>
                    <p:sp>
                      <p:nvSpPr>
                        <p:cNvPr id="138" name="Oval 137">
                          <a:extLst>
                            <a:ext uri="{FF2B5EF4-FFF2-40B4-BE49-F238E27FC236}">
                              <a16:creationId xmlns:a16="http://schemas.microsoft.com/office/drawing/2014/main" id="{BD781950-E834-13F4-2312-C50B18365B6F}"/>
                            </a:ext>
                          </a:extLst>
                        </p:cNvPr>
                        <p:cNvSpPr/>
                        <p:nvPr/>
                      </p:nvSpPr>
                      <p:spPr bwMode="auto">
                        <a:xfrm>
                          <a:off x="5081460" y="2190756"/>
                          <a:ext cx="3186268" cy="3186266"/>
                        </a:xfrm>
                        <a:prstGeom prst="ellipse">
                          <a:avLst/>
                        </a:prstGeom>
                        <a:solidFill>
                          <a:srgbClr val="015BBC"/>
                        </a:solidFill>
                        <a:ln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  <p:txBody>
                        <a:bodyPr vert="horz" wrap="square" lIns="91440" tIns="45720" rIns="91440" bIns="45720" numCol="1" rtlCol="0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marL="0" marR="0" indent="0" algn="l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endParaRPr kumimoji="0" lang="en-US" sz="800" b="0" i="0" u="none" strike="noStrike" cap="none" normalizeH="0" baseline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Times New Roman" pitchFamily="-109" charset="0"/>
                          </a:endParaRPr>
                        </a:p>
                      </p:txBody>
                    </p:sp>
                    <p:cxnSp>
                      <p:nvCxnSpPr>
                        <p:cNvPr id="139" name="Straight Arrow Connector 138">
                          <a:extLst>
                            <a:ext uri="{FF2B5EF4-FFF2-40B4-BE49-F238E27FC236}">
                              <a16:creationId xmlns:a16="http://schemas.microsoft.com/office/drawing/2014/main" id="{3841C6CD-A57A-F1CC-911D-4CB88A481E94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 bwMode="auto">
                        <a:xfrm>
                          <a:off x="4267200" y="3781907"/>
                          <a:ext cx="814259" cy="2"/>
                        </a:xfrm>
                        <a:prstGeom prst="straightConnector1">
                          <a:avLst/>
                        </a:prstGeom>
                        <a:solidFill>
                          <a:schemeClr val="accent1"/>
                        </a:solidFill>
                        <a:ln w="952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triangle"/>
                        </a:ln>
                        <a:effectLst/>
                      </p:spPr>
                    </p:cxnSp>
                    <p:cxnSp>
                      <p:nvCxnSpPr>
                        <p:cNvPr id="140" name="Straight Arrow Connector 139">
                          <a:extLst>
                            <a:ext uri="{FF2B5EF4-FFF2-40B4-BE49-F238E27FC236}">
                              <a16:creationId xmlns:a16="http://schemas.microsoft.com/office/drawing/2014/main" id="{BABB3780-DAC5-FB5E-2576-60E7DBF11C60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 bwMode="auto">
                        <a:xfrm flipV="1">
                          <a:off x="4319149" y="3804395"/>
                          <a:ext cx="751823" cy="952863"/>
                        </a:xfrm>
                        <a:prstGeom prst="straightConnector1">
                          <a:avLst/>
                        </a:prstGeom>
                        <a:solidFill>
                          <a:schemeClr val="accent1"/>
                        </a:solidFill>
                        <a:ln w="952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triangle"/>
                        </a:ln>
                        <a:effectLst/>
                      </p:spPr>
                    </p:cxnSp>
                    <p:sp>
                      <p:nvSpPr>
                        <p:cNvPr id="141" name="Rectangle 140">
                          <a:extLst>
                            <a:ext uri="{FF2B5EF4-FFF2-40B4-BE49-F238E27FC236}">
                              <a16:creationId xmlns:a16="http://schemas.microsoft.com/office/drawing/2014/main" id="{0EF1C5AD-333A-D6C7-557D-859F643471D1}"/>
                            </a:ext>
                          </a:extLst>
                        </p:cNvPr>
                        <p:cNvSpPr/>
                        <p:nvPr/>
                      </p:nvSpPr>
                      <p:spPr bwMode="auto">
                        <a:xfrm>
                          <a:off x="5134998" y="3486150"/>
                          <a:ext cx="1100080" cy="609600"/>
                        </a:xfrm>
                        <a:prstGeom prst="rect">
                          <a:avLst/>
                        </a:prstGeom>
                        <a:solidFill>
                          <a:schemeClr val="bg1">
                            <a:lumMod val="50000"/>
                          </a:schemeClr>
                        </a:solidFill>
                        <a:ln w="952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  <p:txBody>
                        <a:bodyPr vert="horz" wrap="square" lIns="91440" tIns="45720" rIns="91440" bIns="45720" numCol="1" rtlCol="0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marL="0" marR="0" indent="0" algn="l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endParaRPr kumimoji="0" lang="en-US" sz="800" b="0" i="0" u="none" strike="noStrike" cap="none" normalizeH="0" baseline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Times New Roman" pitchFamily="-109" charset="0"/>
                          </a:endParaRPr>
                        </a:p>
                      </p:txBody>
                    </p:sp>
                    <p:cxnSp>
                      <p:nvCxnSpPr>
                        <p:cNvPr id="143" name="Straight Arrow Connector 142">
                          <a:extLst>
                            <a:ext uri="{FF2B5EF4-FFF2-40B4-BE49-F238E27FC236}">
                              <a16:creationId xmlns:a16="http://schemas.microsoft.com/office/drawing/2014/main" id="{AF7C51AC-A1F4-69B7-9759-9A61C47E4711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 bwMode="auto">
                        <a:xfrm>
                          <a:off x="6235078" y="3790950"/>
                          <a:ext cx="443455" cy="0"/>
                        </a:xfrm>
                        <a:prstGeom prst="straightConnector1">
                          <a:avLst/>
                        </a:prstGeom>
                        <a:solidFill>
                          <a:schemeClr val="accent1"/>
                        </a:solidFill>
                        <a:ln w="952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triangle"/>
                        </a:ln>
                        <a:effectLst/>
                      </p:spPr>
                    </p:cxnSp>
                    <p:sp>
                      <p:nvSpPr>
                        <p:cNvPr id="144" name="Rectangle 143">
                          <a:extLst>
                            <a:ext uri="{FF2B5EF4-FFF2-40B4-BE49-F238E27FC236}">
                              <a16:creationId xmlns:a16="http://schemas.microsoft.com/office/drawing/2014/main" id="{87ABC853-E76F-7819-F2B6-F6E573A10890}"/>
                            </a:ext>
                          </a:extLst>
                        </p:cNvPr>
                        <p:cNvSpPr/>
                        <p:nvPr/>
                      </p:nvSpPr>
                      <p:spPr bwMode="auto">
                        <a:xfrm>
                          <a:off x="6678533" y="3469390"/>
                          <a:ext cx="1100080" cy="609600"/>
                        </a:xfrm>
                        <a:prstGeom prst="rect">
                          <a:avLst/>
                        </a:prstGeom>
                        <a:solidFill>
                          <a:schemeClr val="bg1">
                            <a:lumMod val="50000"/>
                          </a:schemeClr>
                        </a:solidFill>
                        <a:ln w="952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  <p:txBody>
                        <a:bodyPr vert="horz" wrap="square" lIns="91440" tIns="45720" rIns="91440" bIns="45720" numCol="1" rtlCol="0" anchor="ctr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marL="0" marR="0" indent="0" algn="ctr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endParaRPr kumimoji="0" lang="en-US" sz="800" b="0" i="1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latin typeface="Times New Roman" pitchFamily="-109" charset="0"/>
                          </a:endParaRPr>
                        </a:p>
                      </p:txBody>
                    </p:sp>
                    <p:cxnSp>
                      <p:nvCxnSpPr>
                        <p:cNvPr id="145" name="Straight Arrow Connector 144">
                          <a:extLst>
                            <a:ext uri="{FF2B5EF4-FFF2-40B4-BE49-F238E27FC236}">
                              <a16:creationId xmlns:a16="http://schemas.microsoft.com/office/drawing/2014/main" id="{F1CE1146-FF4A-FAF1-D052-6BDDF4FAC510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 bwMode="auto">
                        <a:xfrm>
                          <a:off x="7801998" y="3790950"/>
                          <a:ext cx="443455" cy="0"/>
                        </a:xfrm>
                        <a:prstGeom prst="straightConnector1">
                          <a:avLst/>
                        </a:prstGeom>
                        <a:solidFill>
                          <a:schemeClr val="accent1"/>
                        </a:solidFill>
                        <a:ln w="952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triangle"/>
                        </a:ln>
                        <a:effectLst/>
                      </p:spPr>
                    </p:cxnSp>
                    <p:pic>
                      <p:nvPicPr>
                        <p:cNvPr id="146" name="Picture 145">
                          <a:extLst>
                            <a:ext uri="{FF2B5EF4-FFF2-40B4-BE49-F238E27FC236}">
                              <a16:creationId xmlns:a16="http://schemas.microsoft.com/office/drawing/2014/main" id="{A2831F02-EBA7-8500-7CCE-5ACC643F9464}"/>
                            </a:ext>
                          </a:extLst>
                        </p:cNvPr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7871089" y="3887263"/>
                          <a:ext cx="279400" cy="419100"/>
                        </a:xfrm>
                        <a:prstGeom prst="rect">
                          <a:avLst/>
                        </a:prstGeom>
                      </p:spPr>
                    </p:pic>
                    <p:cxnSp>
                      <p:nvCxnSpPr>
                        <p:cNvPr id="147" name="Straight Arrow Connector 146">
                          <a:extLst>
                            <a:ext uri="{FF2B5EF4-FFF2-40B4-BE49-F238E27FC236}">
                              <a16:creationId xmlns:a16="http://schemas.microsoft.com/office/drawing/2014/main" id="{118CDF56-5AC7-9C7E-3B22-B0C97BB1CC5C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 bwMode="auto">
                        <a:xfrm>
                          <a:off x="8561760" y="3781935"/>
                          <a:ext cx="653774" cy="0"/>
                        </a:xfrm>
                        <a:prstGeom prst="straightConnector1">
                          <a:avLst/>
                        </a:prstGeom>
                        <a:solidFill>
                          <a:schemeClr val="accent1"/>
                        </a:solidFill>
                        <a:ln w="952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triangle"/>
                        </a:ln>
                        <a:effectLst/>
                      </p:spPr>
                    </p:cxnSp>
                    <p:cxnSp>
                      <p:nvCxnSpPr>
                        <p:cNvPr id="148" name="Straight Arrow Connector 147">
                          <a:extLst>
                            <a:ext uri="{FF2B5EF4-FFF2-40B4-BE49-F238E27FC236}">
                              <a16:creationId xmlns:a16="http://schemas.microsoft.com/office/drawing/2014/main" id="{04618089-97C6-5F09-4E7D-5A1003AFB523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 bwMode="auto">
                        <a:xfrm>
                          <a:off x="8561760" y="3781935"/>
                          <a:ext cx="653774" cy="980593"/>
                        </a:xfrm>
                        <a:prstGeom prst="straightConnector1">
                          <a:avLst/>
                        </a:prstGeom>
                        <a:solidFill>
                          <a:schemeClr val="accent1"/>
                        </a:solidFill>
                        <a:ln w="952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triangle"/>
                        </a:ln>
                        <a:effectLst/>
                      </p:spPr>
                    </p:cxnSp>
                    <p:pic>
                      <p:nvPicPr>
                        <p:cNvPr id="149" name="Picture 148">
                          <a:extLst>
                            <a:ext uri="{FF2B5EF4-FFF2-40B4-BE49-F238E27FC236}">
                              <a16:creationId xmlns:a16="http://schemas.microsoft.com/office/drawing/2014/main" id="{38044770-284A-0A65-3FC5-BA0FA96ECBC1}"/>
                            </a:ext>
                          </a:extLst>
                        </p:cNvPr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6320050" y="3887263"/>
                          <a:ext cx="254001" cy="419100"/>
                        </a:xfrm>
                        <a:prstGeom prst="rect">
                          <a:avLst/>
                        </a:prstGeom>
                      </p:spPr>
                    </p:pic>
                    <p:pic>
                      <p:nvPicPr>
                        <p:cNvPr id="150" name="Picture 149">
                          <a:extLst>
                            <a:ext uri="{FF2B5EF4-FFF2-40B4-BE49-F238E27FC236}">
                              <a16:creationId xmlns:a16="http://schemas.microsoft.com/office/drawing/2014/main" id="{B34894C8-7195-4EB3-41DB-106CD4B20BFF}"/>
                            </a:ext>
                          </a:extLst>
                        </p:cNvPr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6791034" y="3587914"/>
                          <a:ext cx="800100" cy="419100"/>
                        </a:xfrm>
                        <a:prstGeom prst="rect">
                          <a:avLst/>
                        </a:prstGeom>
                      </p:spPr>
                    </p:pic>
                  </p:grpSp>
                  <p:pic>
                    <p:nvPicPr>
                      <p:cNvPr id="137" name="Picture 136">
                        <a:extLst>
                          <a:ext uri="{FF2B5EF4-FFF2-40B4-BE49-F238E27FC236}">
                            <a16:creationId xmlns:a16="http://schemas.microsoft.com/office/drawing/2014/main" id="{3E784061-B137-4B2E-3721-A0FD87C3E66B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481471" y="2240726"/>
                        <a:ext cx="791357" cy="330567"/>
                      </a:xfrm>
                      <a:prstGeom prst="rect">
                        <a:avLst/>
                      </a:prstGeom>
                    </p:spPr>
                  </p:pic>
                </p:grpSp>
              </p:grpSp>
              <p:pic>
                <p:nvPicPr>
                  <p:cNvPr id="151" name="Picture 150">
                    <a:extLst>
                      <a:ext uri="{FF2B5EF4-FFF2-40B4-BE49-F238E27FC236}">
                        <a16:creationId xmlns:a16="http://schemas.microsoft.com/office/drawing/2014/main" id="{2177B902-7C00-5B96-71D9-7C043B11AB8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4"/>
                  <a:stretch>
                    <a:fillRect/>
                  </a:stretch>
                </p:blipFill>
                <p:spPr>
                  <a:xfrm>
                    <a:off x="4722788" y="1781087"/>
                    <a:ext cx="264327" cy="178267"/>
                  </a:xfrm>
                  <a:prstGeom prst="rect">
                    <a:avLst/>
                  </a:prstGeom>
                </p:spPr>
              </p:pic>
            </p:grpSp>
            <p:cxnSp>
              <p:nvCxnSpPr>
                <p:cNvPr id="154" name="Straight Connector 153">
                  <a:extLst>
                    <a:ext uri="{FF2B5EF4-FFF2-40B4-BE49-F238E27FC236}">
                      <a16:creationId xmlns:a16="http://schemas.microsoft.com/office/drawing/2014/main" id="{2A3DBEE1-8DEE-1B90-BEF3-82AA86B0F946}"/>
                    </a:ext>
                  </a:extLst>
                </p:cNvPr>
                <p:cNvCxnSpPr>
                  <a:stCxn id="138" idx="6"/>
                </p:cNvCxnSpPr>
                <p:nvPr/>
              </p:nvCxnSpPr>
              <p:spPr bwMode="auto">
                <a:xfrm>
                  <a:off x="6365001" y="1750909"/>
                  <a:ext cx="112830" cy="2854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</p:grpSp>
        <p:sp>
          <p:nvSpPr>
            <p:cNvPr id="233" name="TextBox 232">
              <a:extLst>
                <a:ext uri="{FF2B5EF4-FFF2-40B4-BE49-F238E27FC236}">
                  <a16:creationId xmlns:a16="http://schemas.microsoft.com/office/drawing/2014/main" id="{6F24FF68-3D02-4685-2E63-A58697FF8FEA}"/>
                </a:ext>
              </a:extLst>
            </p:cNvPr>
            <p:cNvSpPr txBox="1"/>
            <p:nvPr/>
          </p:nvSpPr>
          <p:spPr>
            <a:xfrm>
              <a:off x="5309483" y="895089"/>
              <a:ext cx="11102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Node </a:t>
              </a:r>
              <a:r>
                <a:rPr lang="en-US" i="1" dirty="0">
                  <a:solidFill>
                    <a:schemeClr val="bg1"/>
                  </a:solidFill>
                </a:rPr>
                <a:t>j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1" name="Group 240">
            <a:extLst>
              <a:ext uri="{FF2B5EF4-FFF2-40B4-BE49-F238E27FC236}">
                <a16:creationId xmlns:a16="http://schemas.microsoft.com/office/drawing/2014/main" id="{2666BE32-5A1E-3FB9-4898-35660B73B7AC}"/>
              </a:ext>
            </a:extLst>
          </p:cNvPr>
          <p:cNvGrpSpPr/>
          <p:nvPr/>
        </p:nvGrpSpPr>
        <p:grpSpPr>
          <a:xfrm>
            <a:off x="3805082" y="2724150"/>
            <a:ext cx="5326365" cy="2401219"/>
            <a:chOff x="3805082" y="2724150"/>
            <a:chExt cx="5326365" cy="2401219"/>
          </a:xfrm>
        </p:grpSpPr>
        <p:grpSp>
          <p:nvGrpSpPr>
            <p:cNvPr id="239" name="Group 238">
              <a:extLst>
                <a:ext uri="{FF2B5EF4-FFF2-40B4-BE49-F238E27FC236}">
                  <a16:creationId xmlns:a16="http://schemas.microsoft.com/office/drawing/2014/main" id="{BC1E061A-0A4B-498D-BC61-6078E36C0CB1}"/>
                </a:ext>
              </a:extLst>
            </p:cNvPr>
            <p:cNvGrpSpPr/>
            <p:nvPr/>
          </p:nvGrpSpPr>
          <p:grpSpPr>
            <a:xfrm>
              <a:off x="3805082" y="2724150"/>
              <a:ext cx="4119716" cy="2401219"/>
              <a:chOff x="3805082" y="2724150"/>
              <a:chExt cx="4119716" cy="2401219"/>
            </a:xfrm>
          </p:grpSpPr>
          <p:sp>
            <p:nvSpPr>
              <p:cNvPr id="229" name="Rectangle 228">
                <a:extLst>
                  <a:ext uri="{FF2B5EF4-FFF2-40B4-BE49-F238E27FC236}">
                    <a16:creationId xmlns:a16="http://schemas.microsoft.com/office/drawing/2014/main" id="{034F01A4-A57F-3F57-57E4-9B16D25D0140}"/>
                  </a:ext>
                </a:extLst>
              </p:cNvPr>
              <p:cNvSpPr/>
              <p:nvPr/>
            </p:nvSpPr>
            <p:spPr bwMode="auto">
              <a:xfrm>
                <a:off x="3805082" y="2759218"/>
                <a:ext cx="4119716" cy="2366151"/>
              </a:xfrm>
              <a:custGeom>
                <a:avLst/>
                <a:gdLst>
                  <a:gd name="connsiteX0" fmla="*/ 0 w 4111249"/>
                  <a:gd name="connsiteY0" fmla="*/ 0 h 2366151"/>
                  <a:gd name="connsiteX1" fmla="*/ 4111249 w 4111249"/>
                  <a:gd name="connsiteY1" fmla="*/ 0 h 2366151"/>
                  <a:gd name="connsiteX2" fmla="*/ 4111249 w 4111249"/>
                  <a:gd name="connsiteY2" fmla="*/ 2366151 h 2366151"/>
                  <a:gd name="connsiteX3" fmla="*/ 0 w 4111249"/>
                  <a:gd name="connsiteY3" fmla="*/ 2366151 h 2366151"/>
                  <a:gd name="connsiteX4" fmla="*/ 0 w 4111249"/>
                  <a:gd name="connsiteY4" fmla="*/ 0 h 2366151"/>
                  <a:gd name="connsiteX0" fmla="*/ 0 w 4111249"/>
                  <a:gd name="connsiteY0" fmla="*/ 0 h 2366151"/>
                  <a:gd name="connsiteX1" fmla="*/ 716118 w 4111249"/>
                  <a:gd name="connsiteY1" fmla="*/ 915 h 2366151"/>
                  <a:gd name="connsiteX2" fmla="*/ 4111249 w 4111249"/>
                  <a:gd name="connsiteY2" fmla="*/ 0 h 2366151"/>
                  <a:gd name="connsiteX3" fmla="*/ 4111249 w 4111249"/>
                  <a:gd name="connsiteY3" fmla="*/ 2366151 h 2366151"/>
                  <a:gd name="connsiteX4" fmla="*/ 0 w 4111249"/>
                  <a:gd name="connsiteY4" fmla="*/ 2366151 h 2366151"/>
                  <a:gd name="connsiteX5" fmla="*/ 0 w 4111249"/>
                  <a:gd name="connsiteY5" fmla="*/ 0 h 2366151"/>
                  <a:gd name="connsiteX0" fmla="*/ 0 w 4119716"/>
                  <a:gd name="connsiteY0" fmla="*/ 364067 h 2366151"/>
                  <a:gd name="connsiteX1" fmla="*/ 724585 w 4119716"/>
                  <a:gd name="connsiteY1" fmla="*/ 915 h 2366151"/>
                  <a:gd name="connsiteX2" fmla="*/ 4119716 w 4119716"/>
                  <a:gd name="connsiteY2" fmla="*/ 0 h 2366151"/>
                  <a:gd name="connsiteX3" fmla="*/ 4119716 w 4119716"/>
                  <a:gd name="connsiteY3" fmla="*/ 2366151 h 2366151"/>
                  <a:gd name="connsiteX4" fmla="*/ 8467 w 4119716"/>
                  <a:gd name="connsiteY4" fmla="*/ 2366151 h 2366151"/>
                  <a:gd name="connsiteX5" fmla="*/ 0 w 4119716"/>
                  <a:gd name="connsiteY5" fmla="*/ 364067 h 2366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19716" h="2366151">
                    <a:moveTo>
                      <a:pt x="0" y="364067"/>
                    </a:moveTo>
                    <a:lnTo>
                      <a:pt x="724585" y="915"/>
                    </a:lnTo>
                    <a:lnTo>
                      <a:pt x="4119716" y="0"/>
                    </a:lnTo>
                    <a:lnTo>
                      <a:pt x="4119716" y="2366151"/>
                    </a:lnTo>
                    <a:lnTo>
                      <a:pt x="8467" y="2366151"/>
                    </a:lnTo>
                    <a:cubicBezTo>
                      <a:pt x="5645" y="1698790"/>
                      <a:pt x="2822" y="1031428"/>
                      <a:pt x="0" y="36406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-109" charset="0"/>
                </a:endParaRPr>
              </a:p>
            </p:txBody>
          </p:sp>
          <p:grpSp>
            <p:nvGrpSpPr>
              <p:cNvPr id="225" name="Group 224">
                <a:extLst>
                  <a:ext uri="{FF2B5EF4-FFF2-40B4-BE49-F238E27FC236}">
                    <a16:creationId xmlns:a16="http://schemas.microsoft.com/office/drawing/2014/main" id="{BC74CA7F-1240-8B99-EF4C-1F9F094F4779}"/>
                  </a:ext>
                </a:extLst>
              </p:cNvPr>
              <p:cNvGrpSpPr/>
              <p:nvPr/>
            </p:nvGrpSpPr>
            <p:grpSpPr>
              <a:xfrm>
                <a:off x="3849861" y="2724150"/>
                <a:ext cx="4011915" cy="2374673"/>
                <a:chOff x="4444150" y="2706493"/>
                <a:chExt cx="4011915" cy="2374673"/>
              </a:xfrm>
            </p:grpSpPr>
            <p:grpSp>
              <p:nvGrpSpPr>
                <p:cNvPr id="186" name="Group 185">
                  <a:extLst>
                    <a:ext uri="{FF2B5EF4-FFF2-40B4-BE49-F238E27FC236}">
                      <a16:creationId xmlns:a16="http://schemas.microsoft.com/office/drawing/2014/main" id="{107D348D-AE50-085C-C74C-218E198B0156}"/>
                    </a:ext>
                  </a:extLst>
                </p:cNvPr>
                <p:cNvGrpSpPr/>
                <p:nvPr/>
              </p:nvGrpSpPr>
              <p:grpSpPr>
                <a:xfrm>
                  <a:off x="4444150" y="2959562"/>
                  <a:ext cx="4011915" cy="2121604"/>
                  <a:chOff x="4396827" y="2671060"/>
                  <a:chExt cx="4011915" cy="2121604"/>
                </a:xfrm>
              </p:grpSpPr>
              <p:pic>
                <p:nvPicPr>
                  <p:cNvPr id="164" name="Picture 163">
                    <a:extLst>
                      <a:ext uri="{FF2B5EF4-FFF2-40B4-BE49-F238E27FC236}">
                        <a16:creationId xmlns:a16="http://schemas.microsoft.com/office/drawing/2014/main" id="{18EF8158-78CD-DBE2-DCDE-EE182F8CB1C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5"/>
                  <a:stretch>
                    <a:fillRect/>
                  </a:stretch>
                </p:blipFill>
                <p:spPr>
                  <a:xfrm>
                    <a:off x="4396827" y="2671060"/>
                    <a:ext cx="4011915" cy="1413921"/>
                  </a:xfrm>
                  <a:prstGeom prst="rect">
                    <a:avLst/>
                  </a:prstGeom>
                </p:spPr>
              </p:pic>
              <p:pic>
                <p:nvPicPr>
                  <p:cNvPr id="165" name="Picture 164">
                    <a:extLst>
                      <a:ext uri="{FF2B5EF4-FFF2-40B4-BE49-F238E27FC236}">
                        <a16:creationId xmlns:a16="http://schemas.microsoft.com/office/drawing/2014/main" id="{3EEEF4D6-CC7A-B5C9-6144-B1721B80F5D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6"/>
                  <a:stretch>
                    <a:fillRect/>
                  </a:stretch>
                </p:blipFill>
                <p:spPr>
                  <a:xfrm>
                    <a:off x="5586138" y="4424364"/>
                    <a:ext cx="1676400" cy="368300"/>
                  </a:xfrm>
                  <a:prstGeom prst="rect">
                    <a:avLst/>
                  </a:prstGeom>
                </p:spPr>
              </p:pic>
              <p:cxnSp>
                <p:nvCxnSpPr>
                  <p:cNvPr id="167" name="Straight Arrow Connector 166">
                    <a:extLst>
                      <a:ext uri="{FF2B5EF4-FFF2-40B4-BE49-F238E27FC236}">
                        <a16:creationId xmlns:a16="http://schemas.microsoft.com/office/drawing/2014/main" id="{08D6A2DC-FA4D-AF95-3480-86FDB5C65251}"/>
                      </a:ext>
                    </a:extLst>
                  </p:cNvPr>
                  <p:cNvCxnSpPr>
                    <a:cxnSpLocks/>
                    <a:stCxn id="165" idx="1"/>
                  </p:cNvCxnSpPr>
                  <p:nvPr/>
                </p:nvCxnSpPr>
                <p:spPr bwMode="auto">
                  <a:xfrm flipH="1" flipV="1">
                    <a:off x="4811956" y="4014196"/>
                    <a:ext cx="774182" cy="594318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triangle"/>
                  </a:ln>
                  <a:effectLst/>
                </p:spPr>
              </p:cxnSp>
              <p:cxnSp>
                <p:nvCxnSpPr>
                  <p:cNvPr id="168" name="Straight Arrow Connector 167">
                    <a:extLst>
                      <a:ext uri="{FF2B5EF4-FFF2-40B4-BE49-F238E27FC236}">
                        <a16:creationId xmlns:a16="http://schemas.microsoft.com/office/drawing/2014/main" id="{70252F5D-3DFA-435D-BE11-B6FB8539C7D4}"/>
                      </a:ext>
                    </a:extLst>
                  </p:cNvPr>
                  <p:cNvCxnSpPr>
                    <a:cxnSpLocks/>
                    <a:stCxn id="165" idx="0"/>
                    <a:endCxn id="164" idx="2"/>
                  </p:cNvCxnSpPr>
                  <p:nvPr/>
                </p:nvCxnSpPr>
                <p:spPr bwMode="auto">
                  <a:xfrm flipH="1" flipV="1">
                    <a:off x="6402785" y="4084981"/>
                    <a:ext cx="21553" cy="339383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triangle"/>
                  </a:ln>
                  <a:effectLst/>
                </p:spPr>
              </p:cxnSp>
              <p:cxnSp>
                <p:nvCxnSpPr>
                  <p:cNvPr id="173" name="Straight Arrow Connector 172">
                    <a:extLst>
                      <a:ext uri="{FF2B5EF4-FFF2-40B4-BE49-F238E27FC236}">
                        <a16:creationId xmlns:a16="http://schemas.microsoft.com/office/drawing/2014/main" id="{0FC4B3D0-E300-2FA4-24DF-5F19AB3FD946}"/>
                      </a:ext>
                    </a:extLst>
                  </p:cNvPr>
                  <p:cNvCxnSpPr>
                    <a:cxnSpLocks/>
                    <a:stCxn id="165" idx="3"/>
                  </p:cNvCxnSpPr>
                  <p:nvPr/>
                </p:nvCxnSpPr>
                <p:spPr bwMode="auto">
                  <a:xfrm flipV="1">
                    <a:off x="7262538" y="4014196"/>
                    <a:ext cx="528456" cy="594318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triangle"/>
                  </a:ln>
                  <a:effectLst/>
                </p:spPr>
              </p:cxnSp>
              <p:sp>
                <p:nvSpPr>
                  <p:cNvPr id="176" name="Rectangle 175">
                    <a:extLst>
                      <a:ext uri="{FF2B5EF4-FFF2-40B4-BE49-F238E27FC236}">
                        <a16:creationId xmlns:a16="http://schemas.microsoft.com/office/drawing/2014/main" id="{4A311E96-5A42-7DFF-A1F4-C8BD32D5876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07134" y="4378201"/>
                    <a:ext cx="382162" cy="414463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rgbClr val="0099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-109" charset="0"/>
                    </a:endParaRPr>
                  </a:p>
                </p:txBody>
              </p:sp>
              <p:sp>
                <p:nvSpPr>
                  <p:cNvPr id="177" name="Rectangle 176">
                    <a:extLst>
                      <a:ext uri="{FF2B5EF4-FFF2-40B4-BE49-F238E27FC236}">
                        <a16:creationId xmlns:a16="http://schemas.microsoft.com/office/drawing/2014/main" id="{CF2C4ABD-4CEB-9DFF-1E45-FBD4F855D53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238635" y="4378201"/>
                    <a:ext cx="467307" cy="414463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rgbClr val="0099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-109" charset="0"/>
                    </a:endParaRPr>
                  </a:p>
                </p:txBody>
              </p:sp>
              <p:sp>
                <p:nvSpPr>
                  <p:cNvPr id="178" name="Rectangle 177">
                    <a:extLst>
                      <a:ext uri="{FF2B5EF4-FFF2-40B4-BE49-F238E27FC236}">
                        <a16:creationId xmlns:a16="http://schemas.microsoft.com/office/drawing/2014/main" id="{73B2D4E1-D3B8-A3EB-95D3-4CF382E2D5A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05942" y="4378201"/>
                    <a:ext cx="556595" cy="414463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rgbClr val="0099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-109" charset="0"/>
                    </a:endParaRPr>
                  </a:p>
                </p:txBody>
              </p:sp>
            </p:grpSp>
            <p:sp>
              <p:nvSpPr>
                <p:cNvPr id="223" name="TextBox 222">
                  <a:extLst>
                    <a:ext uri="{FF2B5EF4-FFF2-40B4-BE49-F238E27FC236}">
                      <a16:creationId xmlns:a16="http://schemas.microsoft.com/office/drawing/2014/main" id="{6137D7E1-362F-56EC-F181-A4E5D349AE80}"/>
                    </a:ext>
                  </a:extLst>
                </p:cNvPr>
                <p:cNvSpPr txBox="1"/>
                <p:nvPr/>
              </p:nvSpPr>
              <p:spPr>
                <a:xfrm>
                  <a:off x="7069114" y="2706493"/>
                  <a:ext cx="22930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800" i="1" dirty="0">
                      <a:solidFill>
                        <a:srgbClr val="009900"/>
                      </a:solidFill>
                    </a:rPr>
                    <a:t>b</a:t>
                  </a:r>
                </a:p>
              </p:txBody>
            </p:sp>
          </p:grpSp>
        </p:grpSp>
        <p:pic>
          <p:nvPicPr>
            <p:cNvPr id="235" name="Picture 234">
              <a:extLst>
                <a:ext uri="{FF2B5EF4-FFF2-40B4-BE49-F238E27FC236}">
                  <a16:creationId xmlns:a16="http://schemas.microsoft.com/office/drawing/2014/main" id="{42FA840D-3A6B-6150-38EE-0FECF0DF4DF0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7599808" y="4415704"/>
              <a:ext cx="1531639" cy="6927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24283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141A89A7-9A5D-2383-EA89-494568D40C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Derivatives of loss function with respect to parameters are needed for learning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AE022D-4E80-9CE3-4DB9-3CC25245FC0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722CB-CB2A-6F4D-A54B-21F740C171DA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2" name="Content Placeholder 41">
            <a:extLst>
              <a:ext uri="{FF2B5EF4-FFF2-40B4-BE49-F238E27FC236}">
                <a16:creationId xmlns:a16="http://schemas.microsoft.com/office/drawing/2014/main" id="{224FFCE5-8303-1C2B-8B4F-B78E873252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7867" y="884285"/>
            <a:ext cx="8763000" cy="3581400"/>
          </a:xfrm>
        </p:spPr>
        <p:txBody>
          <a:bodyPr/>
          <a:lstStyle/>
          <a:p>
            <a:r>
              <a:rPr lang="en-US" dirty="0"/>
              <a:t>Loss function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Derivative matrix represents all derivatives for layer </a:t>
            </a:r>
            <a:r>
              <a:rPr lang="en-US" i="1" dirty="0"/>
              <a:t>l</a:t>
            </a:r>
            <a:endParaRPr lang="en-US" dirty="0"/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9CA1EF6B-ABB1-68AF-FA26-6D31A96668B6}"/>
              </a:ext>
            </a:extLst>
          </p:cNvPr>
          <p:cNvGrpSpPr/>
          <p:nvPr/>
        </p:nvGrpSpPr>
        <p:grpSpPr>
          <a:xfrm>
            <a:off x="195559" y="2843775"/>
            <a:ext cx="8752882" cy="2278075"/>
            <a:chOff x="195559" y="2843775"/>
            <a:chExt cx="8752882" cy="2278075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EDACD783-ED7F-E47B-C84B-88FD8362C5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12563" y="4422201"/>
              <a:ext cx="3635878" cy="699649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FD94C514-4351-F629-90EB-9255B04464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5559" y="2843775"/>
              <a:ext cx="7772400" cy="1754711"/>
            </a:xfrm>
            <a:prstGeom prst="rect">
              <a:avLst/>
            </a:prstGeom>
          </p:spPr>
        </p:pic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C68CDFCC-E91D-D1BE-BCDB-897973219F41}"/>
              </a:ext>
            </a:extLst>
          </p:cNvPr>
          <p:cNvGrpSpPr/>
          <p:nvPr/>
        </p:nvGrpSpPr>
        <p:grpSpPr>
          <a:xfrm>
            <a:off x="115444" y="1504950"/>
            <a:ext cx="8935423" cy="874822"/>
            <a:chOff x="104288" y="794087"/>
            <a:chExt cx="8935423" cy="874822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68ACBB46-75D6-6A4B-B571-69F348B6EB1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288" y="794087"/>
              <a:ext cx="8935423" cy="654862"/>
            </a:xfrm>
            <a:prstGeom prst="rect">
              <a:avLst/>
            </a:prstGeom>
          </p:spPr>
        </p:pic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87438771-1685-4588-F1F0-501F704A350C}"/>
                </a:ext>
              </a:extLst>
            </p:cNvPr>
            <p:cNvGrpSpPr/>
            <p:nvPr/>
          </p:nvGrpSpPr>
          <p:grpSpPr>
            <a:xfrm>
              <a:off x="6858000" y="1200150"/>
              <a:ext cx="1676400" cy="468759"/>
              <a:chOff x="6858000" y="1200150"/>
              <a:chExt cx="1676400" cy="468759"/>
            </a:xfrm>
          </p:grpSpPr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5F27D8CD-5D88-7AF7-FE3A-F85DECD84316}"/>
                  </a:ext>
                </a:extLst>
              </p:cNvPr>
              <p:cNvSpPr txBox="1"/>
              <p:nvPr/>
            </p:nvSpPr>
            <p:spPr>
              <a:xfrm>
                <a:off x="7119346" y="1361132"/>
                <a:ext cx="141505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solidFill>
                      <a:srgbClr val="0099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sample index, </a:t>
                </a:r>
                <a:r>
                  <a:rPr lang="en-US" sz="1400" i="1" dirty="0">
                    <a:solidFill>
                      <a:srgbClr val="009900"/>
                    </a:solidFill>
                    <a:latin typeface="+mn-lt"/>
                    <a:cs typeface="Arial" panose="020B0604020202020204" pitchFamily="34" charset="0"/>
                  </a:rPr>
                  <a:t>i</a:t>
                </a:r>
                <a:endParaRPr lang="en-US" sz="1200" dirty="0">
                  <a:solidFill>
                    <a:srgbClr val="009900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cxnSp>
            <p:nvCxnSpPr>
              <p:cNvPr id="27" name="Straight Arrow Connector 26">
                <a:extLst>
                  <a:ext uri="{FF2B5EF4-FFF2-40B4-BE49-F238E27FC236}">
                    <a16:creationId xmlns:a16="http://schemas.microsoft.com/office/drawing/2014/main" id="{9D46AD3F-9250-19BD-3444-457AB6F7E064}"/>
                  </a:ext>
                </a:extLst>
              </p:cNvPr>
              <p:cNvCxnSpPr>
                <a:cxnSpLocks/>
                <a:stCxn id="26" idx="1"/>
              </p:cNvCxnSpPr>
              <p:nvPr/>
            </p:nvCxnSpPr>
            <p:spPr bwMode="auto">
              <a:xfrm flipH="1" flipV="1">
                <a:off x="6858000" y="1200150"/>
                <a:ext cx="261346" cy="314871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990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30" name="Straight Arrow Connector 29">
                <a:extLst>
                  <a:ext uri="{FF2B5EF4-FFF2-40B4-BE49-F238E27FC236}">
                    <a16:creationId xmlns:a16="http://schemas.microsoft.com/office/drawing/2014/main" id="{61EF9496-4631-2F82-9D03-4A1786072E2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7380692" y="1202267"/>
                <a:ext cx="120775" cy="246682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990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</p:grpSp>
      </p:grpSp>
      <p:pic>
        <p:nvPicPr>
          <p:cNvPr id="43" name="Picture 42">
            <a:extLst>
              <a:ext uri="{FF2B5EF4-FFF2-40B4-BE49-F238E27FC236}">
                <a16:creationId xmlns:a16="http://schemas.microsoft.com/office/drawing/2014/main" id="{76CBC64F-5AEB-968A-488F-907461673E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5446" y="962892"/>
            <a:ext cx="2015421" cy="409146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DECFE496-5CA6-2E91-BAC0-439B939D32AB}"/>
              </a:ext>
            </a:extLst>
          </p:cNvPr>
          <p:cNvGrpSpPr/>
          <p:nvPr/>
        </p:nvGrpSpPr>
        <p:grpSpPr>
          <a:xfrm>
            <a:off x="6869156" y="1264551"/>
            <a:ext cx="2319867" cy="1108566"/>
            <a:chOff x="6869156" y="1264551"/>
            <a:chExt cx="2319867" cy="1108566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76ADDE92-E756-698C-4C74-CD4C2D34BBF3}"/>
                </a:ext>
              </a:extLst>
            </p:cNvPr>
            <p:cNvSpPr txBox="1"/>
            <p:nvPr/>
          </p:nvSpPr>
          <p:spPr>
            <a:xfrm>
              <a:off x="6869156" y="1726786"/>
              <a:ext cx="23198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12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θ</a:t>
              </a:r>
              <a:r>
                <a:rPr lang="en-US" sz="12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is a generic symbol for a NN parameter. In our case, it is the </a:t>
              </a:r>
              <a:r>
                <a:rPr lang="en-US" sz="1200" i="1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</a:t>
              </a:r>
              <a:r>
                <a:rPr lang="en-US" sz="12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matrices</a:t>
              </a:r>
              <a:endParaRPr lang="en-US" sz="1200" dirty="0">
                <a:solidFill>
                  <a:srgbClr val="009900"/>
                </a:solidFill>
                <a:latin typeface="+mn-lt"/>
                <a:cs typeface="Arial" panose="020B0604020202020204" pitchFamily="34" charset="0"/>
              </a:endParaRPr>
            </a:p>
          </p:txBody>
        </p: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9BFE621E-D514-0D8D-C03D-AE4E9A7CF80F}"/>
                </a:ext>
              </a:extLst>
            </p:cNvPr>
            <p:cNvCxnSpPr>
              <a:cxnSpLocks/>
              <a:stCxn id="45" idx="0"/>
            </p:cNvCxnSpPr>
            <p:nvPr/>
          </p:nvCxnSpPr>
          <p:spPr bwMode="auto">
            <a:xfrm flipH="1" flipV="1">
              <a:off x="7924800" y="1264551"/>
              <a:ext cx="104290" cy="462235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99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909496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7D16E0-1535-0B8C-10E2-82B3D9A107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0"/>
            <a:ext cx="8991600" cy="514350"/>
          </a:xfrm>
        </p:spPr>
        <p:txBody>
          <a:bodyPr/>
          <a:lstStyle/>
          <a:p>
            <a:r>
              <a:rPr lang="en-US" dirty="0"/>
              <a:t>ŷ is given as a series of nested operations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E27987B-83FB-8194-A3BE-B5C57690F8B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4</a:t>
            </a:fld>
            <a:endParaRPr lang="en-US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6C2BB582-03D7-80B7-8C00-CDEC7A192457}"/>
              </a:ext>
            </a:extLst>
          </p:cNvPr>
          <p:cNvGrpSpPr/>
          <p:nvPr/>
        </p:nvGrpSpPr>
        <p:grpSpPr>
          <a:xfrm>
            <a:off x="4537660" y="2339754"/>
            <a:ext cx="1728095" cy="1211388"/>
            <a:chOff x="4537660" y="2339754"/>
            <a:chExt cx="1728095" cy="121138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869D182-1C28-8D5A-B2DF-8EDEE4D5BF3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81766" y="2834248"/>
              <a:ext cx="1283989" cy="71689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83B935F-CFA4-9C10-86CC-8116A24DF3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37660" y="2339754"/>
              <a:ext cx="1676400" cy="3683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9C745158-D94E-8573-09C4-84B7D4DC04DE}"/>
              </a:ext>
            </a:extLst>
          </p:cNvPr>
          <p:cNvGrpSpPr/>
          <p:nvPr/>
        </p:nvGrpSpPr>
        <p:grpSpPr>
          <a:xfrm>
            <a:off x="6423083" y="3028950"/>
            <a:ext cx="2601859" cy="1627875"/>
            <a:chOff x="4722788" y="1106790"/>
            <a:chExt cx="2059012" cy="1288238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68BCEBD-C449-548B-DE6C-A68B7D8D9909}"/>
                </a:ext>
              </a:extLst>
            </p:cNvPr>
            <p:cNvGrpSpPr/>
            <p:nvPr/>
          </p:nvGrpSpPr>
          <p:grpSpPr>
            <a:xfrm>
              <a:off x="4722788" y="1106790"/>
              <a:ext cx="2059012" cy="1288238"/>
              <a:chOff x="4722788" y="1106790"/>
              <a:chExt cx="2059012" cy="1288238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099D0E15-8743-BFD2-188D-71B61EEF6260}"/>
                  </a:ext>
                </a:extLst>
              </p:cNvPr>
              <p:cNvGrpSpPr/>
              <p:nvPr/>
            </p:nvGrpSpPr>
            <p:grpSpPr>
              <a:xfrm>
                <a:off x="4747549" y="1106790"/>
                <a:ext cx="2034251" cy="1288238"/>
                <a:chOff x="4747549" y="1106789"/>
                <a:chExt cx="3968545" cy="2513175"/>
              </a:xfrm>
            </p:grpSpPr>
            <p:cxnSp>
              <p:nvCxnSpPr>
                <p:cNvPr id="12" name="Straight Arrow Connector 11">
                  <a:extLst>
                    <a:ext uri="{FF2B5EF4-FFF2-40B4-BE49-F238E27FC236}">
                      <a16:creationId xmlns:a16="http://schemas.microsoft.com/office/drawing/2014/main" id="{541416E2-7FC0-A867-2752-DFCA09797201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876800" y="1737198"/>
                  <a:ext cx="502326" cy="600862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</p:spPr>
            </p:cxnSp>
            <p:cxnSp>
              <p:nvCxnSpPr>
                <p:cNvPr id="13" name="Straight Arrow Connector 12">
                  <a:extLst>
                    <a:ext uri="{FF2B5EF4-FFF2-40B4-BE49-F238E27FC236}">
                      <a16:creationId xmlns:a16="http://schemas.microsoft.com/office/drawing/2014/main" id="{1A883B85-85DC-8E9A-6D33-99A7CD071DEF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V="1">
                  <a:off x="8123092" y="1604154"/>
                  <a:ext cx="593002" cy="751574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</p:spPr>
            </p:cxnSp>
            <p:grpSp>
              <p:nvGrpSpPr>
                <p:cNvPr id="14" name="Group 13">
                  <a:extLst>
                    <a:ext uri="{FF2B5EF4-FFF2-40B4-BE49-F238E27FC236}">
                      <a16:creationId xmlns:a16="http://schemas.microsoft.com/office/drawing/2014/main" id="{96E9B2A5-4BA8-7790-2498-DF0A69FE1398}"/>
                    </a:ext>
                  </a:extLst>
                </p:cNvPr>
                <p:cNvGrpSpPr/>
                <p:nvPr/>
              </p:nvGrpSpPr>
              <p:grpSpPr>
                <a:xfrm>
                  <a:off x="4747549" y="1106789"/>
                  <a:ext cx="3903011" cy="2513175"/>
                  <a:chOff x="4747549" y="1106789"/>
                  <a:chExt cx="3903011" cy="2513175"/>
                </a:xfrm>
              </p:grpSpPr>
              <p:grpSp>
                <p:nvGrpSpPr>
                  <p:cNvPr id="15" name="Group 14">
                    <a:extLst>
                      <a:ext uri="{FF2B5EF4-FFF2-40B4-BE49-F238E27FC236}">
                        <a16:creationId xmlns:a16="http://schemas.microsoft.com/office/drawing/2014/main" id="{EA5B903B-8E45-88E3-85DA-602E6129E6D8}"/>
                      </a:ext>
                    </a:extLst>
                  </p:cNvPr>
                  <p:cNvGrpSpPr/>
                  <p:nvPr/>
                </p:nvGrpSpPr>
                <p:grpSpPr>
                  <a:xfrm>
                    <a:off x="4747549" y="1106789"/>
                    <a:ext cx="3903011" cy="2513175"/>
                    <a:chOff x="4267200" y="2190756"/>
                    <a:chExt cx="4948334" cy="3186266"/>
                  </a:xfrm>
                </p:grpSpPr>
                <p:sp>
                  <p:nvSpPr>
                    <p:cNvPr id="17" name="Oval 16">
                      <a:extLst>
                        <a:ext uri="{FF2B5EF4-FFF2-40B4-BE49-F238E27FC236}">
                          <a16:creationId xmlns:a16="http://schemas.microsoft.com/office/drawing/2014/main" id="{122EF80E-53C8-B71E-1CFC-8953066365E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5081460" y="2190756"/>
                      <a:ext cx="3186268" cy="3186266"/>
                    </a:xfrm>
                    <a:prstGeom prst="ellipse">
                      <a:avLst/>
                    </a:prstGeom>
                    <a:solidFill>
                      <a:srgbClr val="015BBC"/>
                    </a:solidFill>
                    <a:ln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-109" charset="0"/>
                      </a:endParaRPr>
                    </a:p>
                  </p:txBody>
                </p:sp>
                <p:cxnSp>
                  <p:nvCxnSpPr>
                    <p:cNvPr id="18" name="Straight Arrow Connector 17">
                      <a:extLst>
                        <a:ext uri="{FF2B5EF4-FFF2-40B4-BE49-F238E27FC236}">
                          <a16:creationId xmlns:a16="http://schemas.microsoft.com/office/drawing/2014/main" id="{A82B62EC-0678-9235-B16E-C76E77C0F74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267200" y="3781907"/>
                      <a:ext cx="814259" cy="2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triangle"/>
                    </a:ln>
                    <a:effectLst/>
                  </p:spPr>
                </p:cxnSp>
                <p:cxnSp>
                  <p:nvCxnSpPr>
                    <p:cNvPr id="19" name="Straight Arrow Connector 18">
                      <a:extLst>
                        <a:ext uri="{FF2B5EF4-FFF2-40B4-BE49-F238E27FC236}">
                          <a16:creationId xmlns:a16="http://schemas.microsoft.com/office/drawing/2014/main" id="{D66F6BA8-C421-4274-A15E-1EF2DB2A159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 flipV="1">
                      <a:off x="4319149" y="3804395"/>
                      <a:ext cx="751823" cy="952863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triangle"/>
                    </a:ln>
                    <a:effectLst/>
                  </p:spPr>
                </p:cxnSp>
                <p:sp>
                  <p:nvSpPr>
                    <p:cNvPr id="20" name="Rectangle 19">
                      <a:extLst>
                        <a:ext uri="{FF2B5EF4-FFF2-40B4-BE49-F238E27FC236}">
                          <a16:creationId xmlns:a16="http://schemas.microsoft.com/office/drawing/2014/main" id="{59AFBB28-BF80-DB05-AC6F-B63F1AF9847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5134998" y="3486150"/>
                      <a:ext cx="1100080" cy="609600"/>
                    </a:xfrm>
                    <a:prstGeom prst="rect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-109" charset="0"/>
                      </a:endParaRPr>
                    </a:p>
                  </p:txBody>
                </p:sp>
                <p:cxnSp>
                  <p:nvCxnSpPr>
                    <p:cNvPr id="21" name="Straight Arrow Connector 20">
                      <a:extLst>
                        <a:ext uri="{FF2B5EF4-FFF2-40B4-BE49-F238E27FC236}">
                          <a16:creationId xmlns:a16="http://schemas.microsoft.com/office/drawing/2014/main" id="{F00A0A33-7BF2-864C-6F2B-3AB95730F87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6235078" y="3790950"/>
                      <a:ext cx="443455" cy="0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triangle"/>
                    </a:ln>
                    <a:effectLst/>
                  </p:spPr>
                </p:cxnSp>
                <p:sp>
                  <p:nvSpPr>
                    <p:cNvPr id="22" name="Rectangle 21">
                      <a:extLst>
                        <a:ext uri="{FF2B5EF4-FFF2-40B4-BE49-F238E27FC236}">
                          <a16:creationId xmlns:a16="http://schemas.microsoft.com/office/drawing/2014/main" id="{22737444-2A85-7134-4FC0-0EEBA7FEAA3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678533" y="3469390"/>
                      <a:ext cx="1100080" cy="609600"/>
                    </a:xfrm>
                    <a:prstGeom prst="rect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1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-109" charset="0"/>
                      </a:endParaRPr>
                    </a:p>
                  </p:txBody>
                </p:sp>
                <p:cxnSp>
                  <p:nvCxnSpPr>
                    <p:cNvPr id="23" name="Straight Arrow Connector 22">
                      <a:extLst>
                        <a:ext uri="{FF2B5EF4-FFF2-40B4-BE49-F238E27FC236}">
                          <a16:creationId xmlns:a16="http://schemas.microsoft.com/office/drawing/2014/main" id="{CB320AFF-7E01-2968-4239-A770259ABC6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7801998" y="3790950"/>
                      <a:ext cx="443455" cy="0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triangle"/>
                    </a:ln>
                    <a:effectLst/>
                  </p:spPr>
                </p:cxnSp>
                <p:pic>
                  <p:nvPicPr>
                    <p:cNvPr id="24" name="Picture 23">
                      <a:extLst>
                        <a:ext uri="{FF2B5EF4-FFF2-40B4-BE49-F238E27FC236}">
                          <a16:creationId xmlns:a16="http://schemas.microsoft.com/office/drawing/2014/main" id="{0B2270CA-7DFE-A9E9-F8A9-0867B6901551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4"/>
                    <a:stretch>
                      <a:fillRect/>
                    </a:stretch>
                  </p:blipFill>
                  <p:spPr>
                    <a:xfrm>
                      <a:off x="7871089" y="3887263"/>
                      <a:ext cx="279400" cy="419100"/>
                    </a:xfrm>
                    <a:prstGeom prst="rect">
                      <a:avLst/>
                    </a:prstGeom>
                  </p:spPr>
                </p:pic>
                <p:cxnSp>
                  <p:nvCxnSpPr>
                    <p:cNvPr id="25" name="Straight Arrow Connector 24">
                      <a:extLst>
                        <a:ext uri="{FF2B5EF4-FFF2-40B4-BE49-F238E27FC236}">
                          <a16:creationId xmlns:a16="http://schemas.microsoft.com/office/drawing/2014/main" id="{D0643032-82BB-6E4D-EE01-2B72A35C3CA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8561760" y="3781935"/>
                      <a:ext cx="653774" cy="0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triangle"/>
                    </a:ln>
                    <a:effectLst/>
                  </p:spPr>
                </p:cxnSp>
                <p:cxnSp>
                  <p:nvCxnSpPr>
                    <p:cNvPr id="26" name="Straight Arrow Connector 25">
                      <a:extLst>
                        <a:ext uri="{FF2B5EF4-FFF2-40B4-BE49-F238E27FC236}">
                          <a16:creationId xmlns:a16="http://schemas.microsoft.com/office/drawing/2014/main" id="{0215FA01-63ED-341E-4121-015CC40735F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8561760" y="3781935"/>
                      <a:ext cx="653774" cy="980593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triangle"/>
                    </a:ln>
                    <a:effectLst/>
                  </p:spPr>
                </p:cxnSp>
                <p:pic>
                  <p:nvPicPr>
                    <p:cNvPr id="27" name="Picture 26">
                      <a:extLst>
                        <a:ext uri="{FF2B5EF4-FFF2-40B4-BE49-F238E27FC236}">
                          <a16:creationId xmlns:a16="http://schemas.microsoft.com/office/drawing/2014/main" id="{D0172ADA-1AFD-58CA-1B71-74EC589FF8EB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5"/>
                    <a:stretch>
                      <a:fillRect/>
                    </a:stretch>
                  </p:blipFill>
                  <p:spPr>
                    <a:xfrm>
                      <a:off x="6320050" y="3887263"/>
                      <a:ext cx="254001" cy="4191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28" name="Picture 27">
                      <a:extLst>
                        <a:ext uri="{FF2B5EF4-FFF2-40B4-BE49-F238E27FC236}">
                          <a16:creationId xmlns:a16="http://schemas.microsoft.com/office/drawing/2014/main" id="{A2D9AB2A-7D8F-9A24-6F0C-0290F706C0E8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6"/>
                    <a:stretch>
                      <a:fillRect/>
                    </a:stretch>
                  </p:blipFill>
                  <p:spPr>
                    <a:xfrm>
                      <a:off x="6791034" y="3587914"/>
                      <a:ext cx="800100" cy="419100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16" name="Picture 15">
                    <a:extLst>
                      <a:ext uri="{FF2B5EF4-FFF2-40B4-BE49-F238E27FC236}">
                        <a16:creationId xmlns:a16="http://schemas.microsoft.com/office/drawing/2014/main" id="{5947F9F9-A392-E47A-377D-A4C084B6DB1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>
                    <a:off x="5481471" y="2240726"/>
                    <a:ext cx="791357" cy="330567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98291E6F-65ED-3555-8EB9-774E177B94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722788" y="1781087"/>
                <a:ext cx="264327" cy="178267"/>
              </a:xfrm>
              <a:prstGeom prst="rect">
                <a:avLst/>
              </a:prstGeom>
            </p:spPr>
          </p:pic>
        </p:grp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EF181F37-42B9-5828-2991-DAB724978E10}"/>
                </a:ext>
              </a:extLst>
            </p:cNvPr>
            <p:cNvCxnSpPr>
              <a:stCxn id="17" idx="6"/>
            </p:cNvCxnSpPr>
            <p:nvPr/>
          </p:nvCxnSpPr>
          <p:spPr bwMode="auto">
            <a:xfrm>
              <a:off x="6365001" y="1750909"/>
              <a:ext cx="112830" cy="2854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pic>
        <p:nvPicPr>
          <p:cNvPr id="36" name="Picture 35">
            <a:extLst>
              <a:ext uri="{FF2B5EF4-FFF2-40B4-BE49-F238E27FC236}">
                <a16:creationId xmlns:a16="http://schemas.microsoft.com/office/drawing/2014/main" id="{0DDF7FFD-8F9D-4B51-BB25-D54446BCF84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40056" y="912178"/>
            <a:ext cx="2767914" cy="1959889"/>
          </a:xfrm>
          <a:prstGeom prst="rect">
            <a:avLst/>
          </a:prstGeom>
          <a:solidFill>
            <a:srgbClr val="FFFD78"/>
          </a:solidFill>
          <a:ln>
            <a:solidFill>
              <a:schemeClr val="tx1"/>
            </a:solidFill>
          </a:ln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8BF94D0A-117E-515D-CC3D-1CF0AEA6A1F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70835" y="797056"/>
            <a:ext cx="5943600" cy="863600"/>
          </a:xfrm>
          <a:prstGeom prst="rect">
            <a:avLst/>
          </a:prstGeom>
        </p:spPr>
      </p:pic>
      <p:sp>
        <p:nvSpPr>
          <p:cNvPr id="39" name="Arc 38">
            <a:extLst>
              <a:ext uri="{FF2B5EF4-FFF2-40B4-BE49-F238E27FC236}">
                <a16:creationId xmlns:a16="http://schemas.microsoft.com/office/drawing/2014/main" id="{A12B4D11-82B0-C90B-7A67-9853F54CC27A}"/>
              </a:ext>
            </a:extLst>
          </p:cNvPr>
          <p:cNvSpPr/>
          <p:nvPr/>
        </p:nvSpPr>
        <p:spPr bwMode="auto">
          <a:xfrm rot="14087517">
            <a:off x="340413" y="1104313"/>
            <a:ext cx="439619" cy="358941"/>
          </a:xfrm>
          <a:prstGeom prst="arc">
            <a:avLst/>
          </a:prstGeom>
          <a:noFill/>
          <a:ln w="9525" cap="flat" cmpd="sng" algn="ctr">
            <a:solidFill>
              <a:srgbClr val="009900"/>
            </a:solidFill>
            <a:prstDash val="solid"/>
            <a:round/>
            <a:headEnd type="triangl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557794B-28E9-5AF9-0C4C-F5F05CA5AB88}"/>
              </a:ext>
            </a:extLst>
          </p:cNvPr>
          <p:cNvSpPr txBox="1"/>
          <p:nvPr/>
        </p:nvSpPr>
        <p:spPr>
          <a:xfrm>
            <a:off x="321733" y="1093874"/>
            <a:ext cx="96338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define notation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77199F5-8FA2-9BF7-1DDA-8EC2085214CB}"/>
              </a:ext>
            </a:extLst>
          </p:cNvPr>
          <p:cNvSpPr txBox="1"/>
          <p:nvPr/>
        </p:nvSpPr>
        <p:spPr>
          <a:xfrm>
            <a:off x="47201" y="1667292"/>
            <a:ext cx="4934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15BBC"/>
                </a:solidFill>
              </a:rPr>
              <a:t>− Expression can end with any </a:t>
            </a:r>
            <a:r>
              <a:rPr lang="en-US" i="1" dirty="0">
                <a:solidFill>
                  <a:srgbClr val="015BBC"/>
                </a:solidFill>
              </a:rPr>
              <a:t>a</a:t>
            </a:r>
            <a:r>
              <a:rPr lang="en-US" dirty="0">
                <a:solidFill>
                  <a:srgbClr val="015BBC"/>
                </a:solidFill>
              </a:rPr>
              <a:t> or </a:t>
            </a:r>
            <a:r>
              <a:rPr lang="en-US" i="1" dirty="0">
                <a:solidFill>
                  <a:srgbClr val="015BBC"/>
                </a:solidFill>
              </a:rPr>
              <a:t>z</a:t>
            </a:r>
            <a:endParaRPr lang="en-US" dirty="0">
              <a:solidFill>
                <a:srgbClr val="015BBC"/>
              </a:solidFill>
            </a:endParaRP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EE1BBE07-1063-C1F1-FA9D-342C2C846BA5}"/>
              </a:ext>
            </a:extLst>
          </p:cNvPr>
          <p:cNvGrpSpPr/>
          <p:nvPr/>
        </p:nvGrpSpPr>
        <p:grpSpPr>
          <a:xfrm>
            <a:off x="139859" y="2112103"/>
            <a:ext cx="6873041" cy="2977155"/>
            <a:chOff x="139859" y="2112103"/>
            <a:chExt cx="6873041" cy="2977155"/>
          </a:xfrm>
        </p:grpSpPr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EDFF7483-E535-3AE3-DFF7-B4687210FD92}"/>
                </a:ext>
              </a:extLst>
            </p:cNvPr>
            <p:cNvGrpSpPr/>
            <p:nvPr/>
          </p:nvGrpSpPr>
          <p:grpSpPr>
            <a:xfrm>
              <a:off x="139859" y="2112103"/>
              <a:ext cx="6873041" cy="2977155"/>
              <a:chOff x="139859" y="2112103"/>
              <a:chExt cx="6873041" cy="2977155"/>
            </a:xfrm>
          </p:grpSpPr>
          <p:grpSp>
            <p:nvGrpSpPr>
              <p:cNvPr id="50" name="Group 49">
                <a:extLst>
                  <a:ext uri="{FF2B5EF4-FFF2-40B4-BE49-F238E27FC236}">
                    <a16:creationId xmlns:a16="http://schemas.microsoft.com/office/drawing/2014/main" id="{D2443A28-3571-1E79-2CDC-CBC8916ABAE3}"/>
                  </a:ext>
                </a:extLst>
              </p:cNvPr>
              <p:cNvGrpSpPr/>
              <p:nvPr/>
            </p:nvGrpSpPr>
            <p:grpSpPr>
              <a:xfrm>
                <a:off x="139859" y="2112103"/>
                <a:ext cx="6873041" cy="2977155"/>
                <a:chOff x="139859" y="2112103"/>
                <a:chExt cx="6873041" cy="2977155"/>
              </a:xfrm>
            </p:grpSpPr>
            <p:pic>
              <p:nvPicPr>
                <p:cNvPr id="45" name="Picture 44">
                  <a:extLst>
                    <a:ext uri="{FF2B5EF4-FFF2-40B4-BE49-F238E27FC236}">
                      <a16:creationId xmlns:a16="http://schemas.microsoft.com/office/drawing/2014/main" id="{5C553844-D0C2-D826-1C81-F0599E96761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39859" y="2112103"/>
                  <a:ext cx="6873041" cy="2977155"/>
                </a:xfrm>
                <a:prstGeom prst="rect">
                  <a:avLst/>
                </a:prstGeom>
              </p:spPr>
            </p:pic>
            <p:sp>
              <p:nvSpPr>
                <p:cNvPr id="46" name="TextBox 45">
                  <a:extLst>
                    <a:ext uri="{FF2B5EF4-FFF2-40B4-BE49-F238E27FC236}">
                      <a16:creationId xmlns:a16="http://schemas.microsoft.com/office/drawing/2014/main" id="{A53495D4-C548-1FE5-ED60-8E1801E68665}"/>
                    </a:ext>
                  </a:extLst>
                </p:cNvPr>
                <p:cNvSpPr txBox="1"/>
                <p:nvPr/>
              </p:nvSpPr>
              <p:spPr>
                <a:xfrm>
                  <a:off x="2681677" y="2128957"/>
                  <a:ext cx="1584046" cy="4154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50" dirty="0">
                      <a:solidFill>
                        <a:srgbClr val="0099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No activation function in output layer:</a:t>
                  </a:r>
                </a:p>
              </p:txBody>
            </p:sp>
          </p:grpSp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917A5CA2-FEBE-2541-49F2-71E39B2571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657600" y="2329827"/>
                <a:ext cx="685800" cy="190500"/>
              </a:xfrm>
              <a:prstGeom prst="rect">
                <a:avLst/>
              </a:prstGeom>
            </p:spPr>
          </p:pic>
        </p:grpSp>
        <p:sp>
          <p:nvSpPr>
            <p:cNvPr id="49" name="Left Brace 48">
              <a:extLst>
                <a:ext uri="{FF2B5EF4-FFF2-40B4-BE49-F238E27FC236}">
                  <a16:creationId xmlns:a16="http://schemas.microsoft.com/office/drawing/2014/main" id="{3624A0D5-AF30-DE98-13DE-54E5E288BC39}"/>
                </a:ext>
              </a:extLst>
            </p:cNvPr>
            <p:cNvSpPr/>
            <p:nvPr/>
          </p:nvSpPr>
          <p:spPr bwMode="auto">
            <a:xfrm rot="10800000">
              <a:off x="2565851" y="2145676"/>
              <a:ext cx="186842" cy="368301"/>
            </a:xfrm>
            <a:prstGeom prst="leftBrace">
              <a:avLst>
                <a:gd name="adj1" fmla="val 0"/>
                <a:gd name="adj2" fmla="val 50962"/>
              </a:avLst>
            </a:prstGeom>
            <a:noFill/>
            <a:ln w="12700" cap="flat" cmpd="sng" algn="ctr">
              <a:solidFill>
                <a:srgbClr val="0099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109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5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5FC559-56B7-061F-8C05-E7742D704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layer-</a:t>
            </a:r>
            <a:r>
              <a:rPr lang="en-US" i="1" dirty="0">
                <a:latin typeface="+mn-lt"/>
              </a:rPr>
              <a:t>l</a:t>
            </a:r>
            <a:r>
              <a:rPr lang="en-US" dirty="0"/>
              <a:t> </a:t>
            </a:r>
            <a:r>
              <a:rPr lang="en-US" i="1" dirty="0"/>
              <a:t>z</a:t>
            </a:r>
            <a:r>
              <a:rPr lang="en-US" dirty="0"/>
              <a:t> derivative (</a:t>
            </a:r>
            <a:r>
              <a:rPr lang="el-GR" b="0" dirty="0"/>
              <a:t>δ</a:t>
            </a:r>
            <a:r>
              <a:rPr kumimoji="0" lang="en-US" sz="2800" b="1" i="1" u="none" strike="noStrike" kern="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+mj-ea"/>
                <a:cs typeface="Arial"/>
              </a:rPr>
              <a:t>l</a:t>
            </a:r>
            <a:r>
              <a:rPr lang="en-US" dirty="0"/>
              <a:t>) can be used to get the desired </a:t>
            </a:r>
            <a:r>
              <a:rPr lang="en-US" i="1" dirty="0"/>
              <a:t>W</a:t>
            </a:r>
            <a:r>
              <a:rPr lang="en-US" sz="1600" i="1" dirty="0"/>
              <a:t> </a:t>
            </a:r>
            <a:r>
              <a:rPr lang="en-US" i="1" baseline="30000" dirty="0">
                <a:latin typeface="+mn-lt"/>
              </a:rPr>
              <a:t>l</a:t>
            </a:r>
            <a:r>
              <a:rPr lang="en-US" dirty="0"/>
              <a:t> derivatives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1E52A19-0B43-28DB-FBC4-8390FF6CB00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9FD682C-36E8-9A30-0C62-9794ADF005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65" y="2436187"/>
            <a:ext cx="1046217" cy="22985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8AF4A650-B235-26E4-71A1-881AFD01EE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800" y="906316"/>
            <a:ext cx="5168900" cy="1041400"/>
          </a:xfrm>
          <a:prstGeom prst="rect">
            <a:avLst/>
          </a:prstGeom>
        </p:spPr>
      </p:pic>
      <p:grpSp>
        <p:nvGrpSpPr>
          <p:cNvPr id="106" name="Group 105">
            <a:extLst>
              <a:ext uri="{FF2B5EF4-FFF2-40B4-BE49-F238E27FC236}">
                <a16:creationId xmlns:a16="http://schemas.microsoft.com/office/drawing/2014/main" id="{3652ECAA-1B4B-3E1C-FB1B-BFF9EFD5244F}"/>
              </a:ext>
            </a:extLst>
          </p:cNvPr>
          <p:cNvGrpSpPr/>
          <p:nvPr/>
        </p:nvGrpSpPr>
        <p:grpSpPr>
          <a:xfrm>
            <a:off x="61265" y="967081"/>
            <a:ext cx="2148535" cy="964412"/>
            <a:chOff x="61265" y="967081"/>
            <a:chExt cx="2148535" cy="964412"/>
          </a:xfrm>
        </p:grpSpPr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6A2D56B4-1272-B799-B51D-27BA3701CC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 l="12542" r="45652"/>
            <a:stretch/>
          </p:blipFill>
          <p:spPr>
            <a:xfrm>
              <a:off x="61265" y="967081"/>
              <a:ext cx="1785837" cy="964412"/>
            </a:xfrm>
            <a:prstGeom prst="rect">
              <a:avLst/>
            </a:prstGeom>
          </p:spPr>
        </p:pic>
        <p:cxnSp>
          <p:nvCxnSpPr>
            <p:cNvPr id="53" name="Straight Arrow Connector 52">
              <a:extLst>
                <a:ext uri="{FF2B5EF4-FFF2-40B4-BE49-F238E27FC236}">
                  <a16:creationId xmlns:a16="http://schemas.microsoft.com/office/drawing/2014/main" id="{51C1ADD8-867C-67D6-A0BF-4E96B6588E12}"/>
                </a:ext>
              </a:extLst>
            </p:cNvPr>
            <p:cNvCxnSpPr>
              <a:cxnSpLocks/>
              <a:stCxn id="47" idx="1"/>
              <a:endCxn id="52" idx="3"/>
            </p:cNvCxnSpPr>
            <p:nvPr/>
          </p:nvCxnSpPr>
          <p:spPr bwMode="auto">
            <a:xfrm flipH="1">
              <a:off x="1847102" y="1427016"/>
              <a:ext cx="362698" cy="2227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15BBC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9F33F5D2-0EE9-37FE-74EA-879DAF73AC3D}"/>
              </a:ext>
            </a:extLst>
          </p:cNvPr>
          <p:cNvGrpSpPr/>
          <p:nvPr/>
        </p:nvGrpSpPr>
        <p:grpSpPr>
          <a:xfrm>
            <a:off x="3962400" y="965288"/>
            <a:ext cx="3471391" cy="1223978"/>
            <a:chOff x="3962400" y="965288"/>
            <a:chExt cx="3471391" cy="1223978"/>
          </a:xfrm>
        </p:grpSpPr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4DCEED18-8AE8-B3BE-7160-C2FB358E0077}"/>
                </a:ext>
              </a:extLst>
            </p:cNvPr>
            <p:cNvSpPr/>
            <p:nvPr/>
          </p:nvSpPr>
          <p:spPr>
            <a:xfrm>
              <a:off x="3962400" y="965288"/>
              <a:ext cx="652563" cy="996861"/>
            </a:xfrm>
            <a:prstGeom prst="rect">
              <a:avLst/>
            </a:prstGeom>
            <a:noFill/>
            <a:ln w="12700">
              <a:solidFill>
                <a:srgbClr val="015BB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D63DA336-2E5B-B455-27B3-78B570D1D6FA}"/>
                </a:ext>
              </a:extLst>
            </p:cNvPr>
            <p:cNvGrpSpPr/>
            <p:nvPr/>
          </p:nvGrpSpPr>
          <p:grpSpPr>
            <a:xfrm>
              <a:off x="4288682" y="1739274"/>
              <a:ext cx="3145109" cy="449992"/>
              <a:chOff x="4288682" y="1739274"/>
              <a:chExt cx="3145109" cy="449992"/>
            </a:xfrm>
          </p:grpSpPr>
          <p:cxnSp>
            <p:nvCxnSpPr>
              <p:cNvPr id="58" name="Elbow Connector 57">
                <a:extLst>
                  <a:ext uri="{FF2B5EF4-FFF2-40B4-BE49-F238E27FC236}">
                    <a16:creationId xmlns:a16="http://schemas.microsoft.com/office/drawing/2014/main" id="{9ABE8F4A-2494-C42B-3B16-87EAFB25A711}"/>
                  </a:ext>
                </a:extLst>
              </p:cNvPr>
              <p:cNvCxnSpPr>
                <a:cxnSpLocks/>
                <a:stCxn id="56" idx="2"/>
              </p:cNvCxnSpPr>
              <p:nvPr/>
            </p:nvCxnSpPr>
            <p:spPr bwMode="auto">
              <a:xfrm rot="5400000" flipH="1" flipV="1">
                <a:off x="5271404" y="756552"/>
                <a:ext cx="222875" cy="2188320"/>
              </a:xfrm>
              <a:prstGeom prst="bentConnector4">
                <a:avLst>
                  <a:gd name="adj1" fmla="val -86480"/>
                  <a:gd name="adj2" fmla="val 100060"/>
                </a:avLst>
              </a:prstGeom>
              <a:solidFill>
                <a:schemeClr val="accent1"/>
              </a:solidFill>
              <a:ln w="9525" cap="flat" cmpd="sng" algn="ctr">
                <a:solidFill>
                  <a:srgbClr val="015BBC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D8F09739-3218-4681-37FD-41B4584FFEA5}"/>
                  </a:ext>
                </a:extLst>
              </p:cNvPr>
              <p:cNvSpPr txBox="1"/>
              <p:nvPr/>
            </p:nvSpPr>
            <p:spPr>
              <a:xfrm>
                <a:off x="4927797" y="1850712"/>
                <a:ext cx="1125599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15BBC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define</a:t>
                </a:r>
                <a:endParaRPr lang="en-US" sz="1600" dirty="0">
                  <a:solidFill>
                    <a:srgbClr val="015BBC"/>
                  </a:solidFill>
                  <a:latin typeface="+mn-lt"/>
                </a:endParaRPr>
              </a:p>
            </p:txBody>
          </p:sp>
          <p:cxnSp>
            <p:nvCxnSpPr>
              <p:cNvPr id="67" name="Straight Arrow Connector 66">
                <a:extLst>
                  <a:ext uri="{FF2B5EF4-FFF2-40B4-BE49-F238E27FC236}">
                    <a16:creationId xmlns:a16="http://schemas.microsoft.com/office/drawing/2014/main" id="{B54A557A-7161-8F95-C52C-67BB35AC16F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6477002" y="2156703"/>
                <a:ext cx="956789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15BBC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</p:grp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D640ABA5-28E5-9831-E4B5-6D8524333DA5}"/>
                </a:ext>
              </a:extLst>
            </p:cNvPr>
            <p:cNvSpPr/>
            <p:nvPr/>
          </p:nvSpPr>
          <p:spPr>
            <a:xfrm>
              <a:off x="6321775" y="1135893"/>
              <a:ext cx="310453" cy="579432"/>
            </a:xfrm>
            <a:prstGeom prst="rect">
              <a:avLst/>
            </a:prstGeom>
            <a:noFill/>
            <a:ln w="12700">
              <a:solidFill>
                <a:srgbClr val="015BB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71" name="Picture 70">
            <a:extLst>
              <a:ext uri="{FF2B5EF4-FFF2-40B4-BE49-F238E27FC236}">
                <a16:creationId xmlns:a16="http://schemas.microsoft.com/office/drawing/2014/main" id="{F1AA73BD-8B19-084C-453E-01FB0CD2FC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6306" y="1506832"/>
            <a:ext cx="1371600" cy="1278082"/>
          </a:xfrm>
          <a:prstGeom prst="rect">
            <a:avLst/>
          </a:prstGeom>
        </p:spPr>
      </p:pic>
      <p:grpSp>
        <p:nvGrpSpPr>
          <p:cNvPr id="103" name="Group 102">
            <a:extLst>
              <a:ext uri="{FF2B5EF4-FFF2-40B4-BE49-F238E27FC236}">
                <a16:creationId xmlns:a16="http://schemas.microsoft.com/office/drawing/2014/main" id="{3D173693-655A-18A8-538F-59F550FC6B07}"/>
              </a:ext>
            </a:extLst>
          </p:cNvPr>
          <p:cNvGrpSpPr/>
          <p:nvPr/>
        </p:nvGrpSpPr>
        <p:grpSpPr>
          <a:xfrm>
            <a:off x="1295400" y="1832844"/>
            <a:ext cx="3749290" cy="1110193"/>
            <a:chOff x="1295400" y="1832844"/>
            <a:chExt cx="3749290" cy="1110193"/>
          </a:xfrm>
        </p:grpSpPr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D184E907-39D7-1DF5-93E1-A9C5542E789A}"/>
                </a:ext>
              </a:extLst>
            </p:cNvPr>
            <p:cNvSpPr txBox="1"/>
            <p:nvPr/>
          </p:nvSpPr>
          <p:spPr>
            <a:xfrm>
              <a:off x="3625311" y="2255626"/>
              <a:ext cx="14193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Each </a:t>
              </a:r>
              <a:r>
                <a:rPr lang="en-US" sz="1200" dirty="0" err="1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z</a:t>
              </a:r>
              <a:r>
                <a:rPr lang="en-US" sz="1200" baseline="-25000" dirty="0" err="1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j</a:t>
              </a:r>
              <a:r>
                <a:rPr lang="en-US" sz="12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depends only on row </a:t>
              </a:r>
              <a:r>
                <a:rPr lang="en-US" sz="1200" i="1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j</a:t>
              </a:r>
              <a:r>
                <a:rPr lang="en-US" sz="12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of </a:t>
              </a:r>
              <a:r>
                <a:rPr lang="en-US" sz="1200" i="1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</a:t>
              </a:r>
              <a:endPara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71111B1A-E565-9F9D-BB57-A91AA4212CB5}"/>
                </a:ext>
              </a:extLst>
            </p:cNvPr>
            <p:cNvGrpSpPr/>
            <p:nvPr/>
          </p:nvGrpSpPr>
          <p:grpSpPr>
            <a:xfrm>
              <a:off x="1295400" y="1832844"/>
              <a:ext cx="3144526" cy="1110193"/>
              <a:chOff x="1295400" y="1832844"/>
              <a:chExt cx="3144526" cy="1110193"/>
            </a:xfrm>
          </p:grpSpPr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72262199-252F-7C0B-0035-84FDA289158B}"/>
                  </a:ext>
                </a:extLst>
              </p:cNvPr>
              <p:cNvSpPr txBox="1"/>
              <p:nvPr/>
            </p:nvSpPr>
            <p:spPr>
              <a:xfrm>
                <a:off x="3020547" y="1832844"/>
                <a:ext cx="141937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solidFill>
                      <a:srgbClr val="0099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  <a:endParaRPr lang="en-US" sz="12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93" name="Group 92">
                <a:extLst>
                  <a:ext uri="{FF2B5EF4-FFF2-40B4-BE49-F238E27FC236}">
                    <a16:creationId xmlns:a16="http://schemas.microsoft.com/office/drawing/2014/main" id="{1BF137DB-EAE8-2016-917F-4E763896EA27}"/>
                  </a:ext>
                </a:extLst>
              </p:cNvPr>
              <p:cNvGrpSpPr/>
              <p:nvPr/>
            </p:nvGrpSpPr>
            <p:grpSpPr>
              <a:xfrm>
                <a:off x="1295400" y="2118299"/>
                <a:ext cx="2256380" cy="824738"/>
                <a:chOff x="175570" y="2118299"/>
                <a:chExt cx="2256380" cy="824738"/>
              </a:xfrm>
            </p:grpSpPr>
            <p:pic>
              <p:nvPicPr>
                <p:cNvPr id="51" name="Picture 50">
                  <a:extLst>
                    <a:ext uri="{FF2B5EF4-FFF2-40B4-BE49-F238E27FC236}">
                      <a16:creationId xmlns:a16="http://schemas.microsoft.com/office/drawing/2014/main" id="{14A13365-79A8-A6CA-6942-292931BCDF3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75570" y="2127150"/>
                  <a:ext cx="2256380" cy="795217"/>
                </a:xfrm>
                <a:prstGeom prst="rect">
                  <a:avLst/>
                </a:prstGeom>
              </p:spPr>
            </p:pic>
            <p:sp>
              <p:nvSpPr>
                <p:cNvPr id="76" name="Rectangle 75">
                  <a:extLst>
                    <a:ext uri="{FF2B5EF4-FFF2-40B4-BE49-F238E27FC236}">
                      <a16:creationId xmlns:a16="http://schemas.microsoft.com/office/drawing/2014/main" id="{BAD207E3-12FC-6A6E-DEAB-B887A4D9D9C0}"/>
                    </a:ext>
                  </a:extLst>
                </p:cNvPr>
                <p:cNvSpPr/>
                <p:nvPr/>
              </p:nvSpPr>
              <p:spPr bwMode="auto">
                <a:xfrm>
                  <a:off x="727166" y="2124891"/>
                  <a:ext cx="1219200" cy="15114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rgbClr val="0099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-109" charset="0"/>
                  </a:endParaRPr>
                </a:p>
              </p:txBody>
            </p:sp>
            <p:sp>
              <p:nvSpPr>
                <p:cNvPr id="77" name="Rectangle 76">
                  <a:extLst>
                    <a:ext uri="{FF2B5EF4-FFF2-40B4-BE49-F238E27FC236}">
                      <a16:creationId xmlns:a16="http://schemas.microsoft.com/office/drawing/2014/main" id="{A8D8E654-DF76-B564-0A4E-2E27120C4AF4}"/>
                    </a:ext>
                  </a:extLst>
                </p:cNvPr>
                <p:cNvSpPr/>
                <p:nvPr/>
              </p:nvSpPr>
              <p:spPr bwMode="auto">
                <a:xfrm>
                  <a:off x="2113972" y="2118299"/>
                  <a:ext cx="248228" cy="824738"/>
                </a:xfrm>
                <a:prstGeom prst="rect">
                  <a:avLst/>
                </a:prstGeom>
                <a:noFill/>
                <a:ln w="9525" cap="flat" cmpd="sng" algn="ctr">
                  <a:solidFill>
                    <a:srgbClr val="0099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-109" charset="0"/>
                  </a:endParaRPr>
                </a:p>
              </p:txBody>
            </p:sp>
            <p:cxnSp>
              <p:nvCxnSpPr>
                <p:cNvPr id="79" name="Straight Arrow Connector 78">
                  <a:extLst>
                    <a:ext uri="{FF2B5EF4-FFF2-40B4-BE49-F238E27FC236}">
                      <a16:creationId xmlns:a16="http://schemas.microsoft.com/office/drawing/2014/main" id="{DACBA92B-DA88-819E-6B96-C3365D1A23B3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>
                  <a:off x="361950" y="2200464"/>
                  <a:ext cx="360300" cy="66486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009900"/>
                  </a:solidFill>
                  <a:prstDash val="solid"/>
                  <a:round/>
                  <a:headEnd type="none" w="med" len="med"/>
                  <a:tailEnd type="triangle" w="sm" len="sm"/>
                </a:ln>
                <a:effectLst/>
              </p:spPr>
            </p:cxnSp>
          </p:grpSp>
        </p:grpSp>
      </p:grpSp>
      <p:pic>
        <p:nvPicPr>
          <p:cNvPr id="74" name="Picture 73">
            <a:extLst>
              <a:ext uri="{FF2B5EF4-FFF2-40B4-BE49-F238E27FC236}">
                <a16:creationId xmlns:a16="http://schemas.microsoft.com/office/drawing/2014/main" id="{D3DB8AA9-B574-B83A-D1F7-0B3574E73E5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2481" y="3025202"/>
            <a:ext cx="7772400" cy="1011302"/>
          </a:xfrm>
          <a:prstGeom prst="rect">
            <a:avLst/>
          </a:prstGeom>
        </p:spPr>
      </p:pic>
      <p:grpSp>
        <p:nvGrpSpPr>
          <p:cNvPr id="104" name="Group 103">
            <a:extLst>
              <a:ext uri="{FF2B5EF4-FFF2-40B4-BE49-F238E27FC236}">
                <a16:creationId xmlns:a16="http://schemas.microsoft.com/office/drawing/2014/main" id="{CE671F04-F1BD-B985-375D-A099A4845836}"/>
              </a:ext>
            </a:extLst>
          </p:cNvPr>
          <p:cNvGrpSpPr/>
          <p:nvPr/>
        </p:nvGrpSpPr>
        <p:grpSpPr>
          <a:xfrm>
            <a:off x="3322006" y="3014174"/>
            <a:ext cx="687045" cy="324916"/>
            <a:chOff x="3322006" y="3014174"/>
            <a:chExt cx="687045" cy="324916"/>
          </a:xfrm>
        </p:grpSpPr>
        <p:cxnSp>
          <p:nvCxnSpPr>
            <p:cNvPr id="84" name="Straight Arrow Connector 83">
              <a:extLst>
                <a:ext uri="{FF2B5EF4-FFF2-40B4-BE49-F238E27FC236}">
                  <a16:creationId xmlns:a16="http://schemas.microsoft.com/office/drawing/2014/main" id="{C1757296-92B0-7376-5FDA-D435DD5FDC6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322006" y="3162655"/>
              <a:ext cx="640394" cy="176435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9900"/>
              </a:solidFill>
              <a:prstDash val="solid"/>
              <a:round/>
              <a:headEnd type="triangle" w="med" len="med"/>
              <a:tailEnd type="triangle" w="med" len="med"/>
            </a:ln>
            <a:effectLst/>
          </p:spPr>
        </p:cxn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01F19F41-2864-FA62-8266-84028739F3A9}"/>
                </a:ext>
              </a:extLst>
            </p:cNvPr>
            <p:cNvSpPr txBox="1"/>
            <p:nvPr/>
          </p:nvSpPr>
          <p:spPr>
            <a:xfrm rot="858188">
              <a:off x="3400719" y="3014174"/>
              <a:ext cx="6083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same</a:t>
              </a:r>
            </a:p>
          </p:txBody>
        </p:sp>
      </p:grpSp>
      <p:pic>
        <p:nvPicPr>
          <p:cNvPr id="97" name="Picture 96">
            <a:extLst>
              <a:ext uri="{FF2B5EF4-FFF2-40B4-BE49-F238E27FC236}">
                <a16:creationId xmlns:a16="http://schemas.microsoft.com/office/drawing/2014/main" id="{4556A15D-4900-8422-2423-E05C8ECD86F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19200" y="4150554"/>
            <a:ext cx="4639840" cy="949931"/>
          </a:xfrm>
          <a:prstGeom prst="rect">
            <a:avLst/>
          </a:prstGeom>
        </p:spPr>
      </p:pic>
      <p:grpSp>
        <p:nvGrpSpPr>
          <p:cNvPr id="105" name="Group 104">
            <a:extLst>
              <a:ext uri="{FF2B5EF4-FFF2-40B4-BE49-F238E27FC236}">
                <a16:creationId xmlns:a16="http://schemas.microsoft.com/office/drawing/2014/main" id="{11EB2D4A-64D2-FD98-AB67-E2A8EDC07D27}"/>
              </a:ext>
            </a:extLst>
          </p:cNvPr>
          <p:cNvGrpSpPr/>
          <p:nvPr/>
        </p:nvGrpSpPr>
        <p:grpSpPr>
          <a:xfrm>
            <a:off x="5943600" y="4339764"/>
            <a:ext cx="2994201" cy="723900"/>
            <a:chOff x="5943600" y="4339764"/>
            <a:chExt cx="2994201" cy="723900"/>
          </a:xfrm>
        </p:grpSpPr>
        <p:pic>
          <p:nvPicPr>
            <p:cNvPr id="95" name="Picture 94">
              <a:extLst>
                <a:ext uri="{FF2B5EF4-FFF2-40B4-BE49-F238E27FC236}">
                  <a16:creationId xmlns:a16="http://schemas.microsoft.com/office/drawing/2014/main" id="{26F873C9-B4AE-0D5A-267B-3B0BE8DB1C2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499401" y="4339764"/>
              <a:ext cx="2438400" cy="7239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cxnSp>
          <p:nvCxnSpPr>
            <p:cNvPr id="98" name="Straight Arrow Connector 97">
              <a:extLst>
                <a:ext uri="{FF2B5EF4-FFF2-40B4-BE49-F238E27FC236}">
                  <a16:creationId xmlns:a16="http://schemas.microsoft.com/office/drawing/2014/main" id="{B2D7BCE7-728A-A300-9368-FDBCDDA9AAA2}"/>
                </a:ext>
              </a:extLst>
            </p:cNvPr>
            <p:cNvCxnSpPr>
              <a:cxnSpLocks/>
              <a:endCxn id="95" idx="1"/>
            </p:cNvCxnSpPr>
            <p:nvPr/>
          </p:nvCxnSpPr>
          <p:spPr bwMode="auto">
            <a:xfrm>
              <a:off x="5943600" y="4625519"/>
              <a:ext cx="555801" cy="76195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706315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Picture 64">
            <a:extLst>
              <a:ext uri="{FF2B5EF4-FFF2-40B4-BE49-F238E27FC236}">
                <a16:creationId xmlns:a16="http://schemas.microsoft.com/office/drawing/2014/main" id="{4B75F299-D33F-E63D-EA05-B30CD7E37C2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6276"/>
          <a:stretch/>
        </p:blipFill>
        <p:spPr>
          <a:xfrm>
            <a:off x="142323" y="2591011"/>
            <a:ext cx="4175677" cy="756113"/>
          </a:xfrm>
          <a:prstGeom prst="rect">
            <a:avLst/>
          </a:prstGeom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80395DB3-D10D-20AB-24B0-28A6B9D35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8077200" cy="514350"/>
          </a:xfrm>
        </p:spPr>
        <p:txBody>
          <a:bodyPr/>
          <a:lstStyle/>
          <a:p>
            <a:r>
              <a:rPr lang="en-US" dirty="0"/>
              <a:t>Recursion can be used to compute </a:t>
            </a:r>
            <a:r>
              <a:rPr lang="el-GR" b="0" dirty="0"/>
              <a:t>δ</a:t>
            </a:r>
            <a:r>
              <a:rPr kumimoji="0" lang="en-US" sz="3600" b="1" i="1" u="none" strike="noStrike" kern="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+mj-ea"/>
                <a:cs typeface="Arial"/>
              </a:rPr>
              <a:t>l</a:t>
            </a:r>
            <a:r>
              <a:rPr lang="en-US" dirty="0"/>
              <a:t> 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1E52A19-0B43-28DB-FBC4-8390FF6CB00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10D735A-36BB-3974-101B-16EE8A9C7E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612" y="1733550"/>
            <a:ext cx="3517900" cy="762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C5640ED-52C1-29F2-97ED-6FF5C7773F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1581" y="3743565"/>
            <a:ext cx="1937085" cy="1371600"/>
          </a:xfrm>
          <a:prstGeom prst="rect">
            <a:avLst/>
          </a:prstGeom>
          <a:solidFill>
            <a:srgbClr val="FFFD78"/>
          </a:solidFill>
          <a:ln>
            <a:solidFill>
              <a:schemeClr val="tx1"/>
            </a:solidFill>
          </a:ln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28B6D440-3478-C6BF-253C-B3092CF4DE33}"/>
              </a:ext>
            </a:extLst>
          </p:cNvPr>
          <p:cNvSpPr txBox="1"/>
          <p:nvPr/>
        </p:nvSpPr>
        <p:spPr>
          <a:xfrm>
            <a:off x="429208" y="3967700"/>
            <a:ext cx="64008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15BB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This is the basis for </a:t>
            </a:r>
            <a:r>
              <a:rPr kumimoji="0" lang="en-US" sz="1800" b="0" i="1" u="none" strike="noStrike" kern="0" cap="none" spc="0" normalizeH="0" baseline="0" noProof="0" dirty="0">
                <a:ln>
                  <a:noFill/>
                </a:ln>
                <a:solidFill>
                  <a:srgbClr val="015BB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backpropagation</a:t>
            </a:r>
            <a:r>
              <a:rPr kumimoji="0" lang="en-US" sz="1800" b="0" u="none" strike="noStrike" kern="0" cap="none" spc="0" normalizeH="0" baseline="0" noProof="0" dirty="0">
                <a:ln>
                  <a:noFill/>
                </a:ln>
                <a:solidFill>
                  <a:srgbClr val="015BB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Compute derivatives for output layer, and sweep</a:t>
            </a:r>
            <a:r>
              <a:rPr lang="en-US" sz="1800" kern="0" dirty="0">
                <a:solidFill>
                  <a:srgbClr val="015BBC"/>
                </a:solidFill>
                <a:latin typeface="+mn-lt"/>
              </a:rPr>
              <a:t> back to get derivatives for each lower layer in succession (</a:t>
            </a:r>
            <a:r>
              <a:rPr lang="en-US" sz="1800" i="1" kern="0" dirty="0">
                <a:solidFill>
                  <a:srgbClr val="015BBC"/>
                </a:solidFill>
                <a:latin typeface="+mn-lt"/>
              </a:rPr>
              <a:t>l</a:t>
            </a:r>
            <a:r>
              <a:rPr lang="en-US" sz="1800" kern="0" dirty="0">
                <a:solidFill>
                  <a:srgbClr val="015BBC"/>
                </a:solidFill>
                <a:latin typeface="+mn-lt"/>
              </a:rPr>
              <a:t> </a:t>
            </a:r>
            <a:r>
              <a:rPr lang="en-US" sz="1800" kern="0" dirty="0">
                <a:solidFill>
                  <a:srgbClr val="015BBC"/>
                </a:solidFill>
                <a:latin typeface="+mn-lt"/>
                <a:sym typeface="Wingdings" pitchFamily="2" charset="2"/>
              </a:rPr>
              <a:t> </a:t>
            </a:r>
            <a:r>
              <a:rPr lang="en-US" sz="1800" i="1" kern="0" dirty="0">
                <a:solidFill>
                  <a:srgbClr val="015BBC"/>
                </a:solidFill>
                <a:latin typeface="+mn-lt"/>
                <a:sym typeface="Wingdings" pitchFamily="2" charset="2"/>
              </a:rPr>
              <a:t>l</a:t>
            </a:r>
            <a:r>
              <a:rPr lang="en-US" sz="1800" kern="0" dirty="0">
                <a:solidFill>
                  <a:srgbClr val="015BBC"/>
                </a:solidFill>
                <a:latin typeface="+mn-lt"/>
                <a:sym typeface="Wingdings" pitchFamily="2" charset="2"/>
              </a:rPr>
              <a:t>-1)</a:t>
            </a:r>
            <a:r>
              <a:rPr lang="en-US" sz="1800" i="1" kern="0" dirty="0">
                <a:solidFill>
                  <a:srgbClr val="015BBC"/>
                </a:solidFill>
                <a:latin typeface="+mn-lt"/>
              </a:rPr>
              <a:t>,</a:t>
            </a:r>
            <a:r>
              <a:rPr lang="en-US" sz="1800" kern="0" dirty="0">
                <a:solidFill>
                  <a:srgbClr val="015BBC"/>
                </a:solidFill>
                <a:latin typeface="+mn-lt"/>
              </a:rPr>
              <a:t> to the first one</a:t>
            </a:r>
            <a:endParaRPr lang="en-US" sz="1800" dirty="0">
              <a:solidFill>
                <a:srgbClr val="015BBC"/>
              </a:solidFill>
              <a:latin typeface="+mn-lt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B11DA557-A9B1-37A6-785C-2614CA712B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1" y="790575"/>
            <a:ext cx="7505700" cy="863600"/>
          </a:xfrm>
          <a:prstGeom prst="rect">
            <a:avLst/>
          </a:prstGeom>
        </p:spPr>
      </p:pic>
      <p:grpSp>
        <p:nvGrpSpPr>
          <p:cNvPr id="73" name="Group 72">
            <a:extLst>
              <a:ext uri="{FF2B5EF4-FFF2-40B4-BE49-F238E27FC236}">
                <a16:creationId xmlns:a16="http://schemas.microsoft.com/office/drawing/2014/main" id="{6E13433A-B996-6FC2-E3E9-C36A0749572E}"/>
              </a:ext>
            </a:extLst>
          </p:cNvPr>
          <p:cNvGrpSpPr/>
          <p:nvPr/>
        </p:nvGrpSpPr>
        <p:grpSpPr>
          <a:xfrm>
            <a:off x="1295400" y="2566713"/>
            <a:ext cx="3657600" cy="996861"/>
            <a:chOff x="1295400" y="2566713"/>
            <a:chExt cx="3657600" cy="996861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FFCB4712-2A33-CC77-5EE2-2A61DE9E7716}"/>
                </a:ext>
              </a:extLst>
            </p:cNvPr>
            <p:cNvSpPr/>
            <p:nvPr/>
          </p:nvSpPr>
          <p:spPr>
            <a:xfrm>
              <a:off x="1295400" y="2566713"/>
              <a:ext cx="2021923" cy="996861"/>
            </a:xfrm>
            <a:prstGeom prst="rect">
              <a:avLst/>
            </a:prstGeom>
            <a:noFill/>
            <a:ln w="12700">
              <a:solidFill>
                <a:srgbClr val="015BB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8" name="Elbow Connector 27">
              <a:extLst>
                <a:ext uri="{FF2B5EF4-FFF2-40B4-BE49-F238E27FC236}">
                  <a16:creationId xmlns:a16="http://schemas.microsoft.com/office/drawing/2014/main" id="{64A526E9-7AAA-450C-18D6-5F6A6F276300}"/>
                </a:ext>
              </a:extLst>
            </p:cNvPr>
            <p:cNvCxnSpPr>
              <a:cxnSpLocks/>
              <a:stCxn id="26" idx="2"/>
              <a:endCxn id="31" idx="2"/>
            </p:cNvCxnSpPr>
            <p:nvPr/>
          </p:nvCxnSpPr>
          <p:spPr bwMode="auto">
            <a:xfrm rot="5400000" flipH="1" flipV="1">
              <a:off x="3405728" y="2124252"/>
              <a:ext cx="339956" cy="2538688"/>
            </a:xfrm>
            <a:prstGeom prst="bentConnector3">
              <a:avLst>
                <a:gd name="adj1" fmla="val -67244"/>
              </a:avLst>
            </a:prstGeom>
            <a:solidFill>
              <a:schemeClr val="accent1"/>
            </a:solidFill>
            <a:ln w="9525" cap="flat" cmpd="sng" algn="ctr">
              <a:solidFill>
                <a:srgbClr val="015BBC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811D82FB-E655-BE46-969B-1BC4A6FB5544}"/>
                </a:ext>
              </a:extLst>
            </p:cNvPr>
            <p:cNvSpPr/>
            <p:nvPr/>
          </p:nvSpPr>
          <p:spPr>
            <a:xfrm>
              <a:off x="4737099" y="2726157"/>
              <a:ext cx="215901" cy="497461"/>
            </a:xfrm>
            <a:prstGeom prst="rect">
              <a:avLst/>
            </a:prstGeom>
            <a:noFill/>
            <a:ln w="12700">
              <a:solidFill>
                <a:srgbClr val="015BB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141DC6A3-091F-1DB3-D720-4324E6122913}"/>
              </a:ext>
            </a:extLst>
          </p:cNvPr>
          <p:cNvGrpSpPr/>
          <p:nvPr/>
        </p:nvGrpSpPr>
        <p:grpSpPr>
          <a:xfrm>
            <a:off x="3479800" y="2566714"/>
            <a:ext cx="4453467" cy="863600"/>
            <a:chOff x="3479800" y="2566714"/>
            <a:chExt cx="4453467" cy="863600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673F123A-E887-56DA-DC13-5ACA6F0C9558}"/>
                </a:ext>
              </a:extLst>
            </p:cNvPr>
            <p:cNvSpPr/>
            <p:nvPr/>
          </p:nvSpPr>
          <p:spPr>
            <a:xfrm>
              <a:off x="3479800" y="2566714"/>
              <a:ext cx="838200" cy="863600"/>
            </a:xfrm>
            <a:prstGeom prst="rect">
              <a:avLst/>
            </a:prstGeom>
            <a:noFill/>
            <a:ln w="12700">
              <a:solidFill>
                <a:srgbClr val="0099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9" name="Elbow Connector 38">
              <a:extLst>
                <a:ext uri="{FF2B5EF4-FFF2-40B4-BE49-F238E27FC236}">
                  <a16:creationId xmlns:a16="http://schemas.microsoft.com/office/drawing/2014/main" id="{3534EE2D-4F2C-6E4E-6E7D-2E382598784E}"/>
                </a:ext>
              </a:extLst>
            </p:cNvPr>
            <p:cNvCxnSpPr>
              <a:cxnSpLocks/>
              <a:stCxn id="38" idx="2"/>
              <a:endCxn id="40" idx="2"/>
            </p:cNvCxnSpPr>
            <p:nvPr/>
          </p:nvCxnSpPr>
          <p:spPr bwMode="auto">
            <a:xfrm rot="5400000" flipH="1" flipV="1">
              <a:off x="5133285" y="1989232"/>
              <a:ext cx="206696" cy="2675467"/>
            </a:xfrm>
            <a:prstGeom prst="bentConnector3">
              <a:avLst>
                <a:gd name="adj1" fmla="val -110597"/>
              </a:avLst>
            </a:prstGeom>
            <a:solidFill>
              <a:schemeClr val="accent1"/>
            </a:solidFill>
            <a:ln w="9525" cap="flat" cmpd="sng" algn="ctr">
              <a:solidFill>
                <a:srgbClr val="0099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0964DB8F-DDB3-3539-2CE2-67AC1DCEEA7F}"/>
                </a:ext>
              </a:extLst>
            </p:cNvPr>
            <p:cNvSpPr/>
            <p:nvPr/>
          </p:nvSpPr>
          <p:spPr>
            <a:xfrm>
              <a:off x="5215466" y="2726157"/>
              <a:ext cx="2717801" cy="497461"/>
            </a:xfrm>
            <a:prstGeom prst="rect">
              <a:avLst/>
            </a:prstGeom>
            <a:noFill/>
            <a:ln w="12700">
              <a:solidFill>
                <a:srgbClr val="0099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871C2DE8-DA9B-BF30-82C9-CBE5C82957E8}"/>
              </a:ext>
            </a:extLst>
          </p:cNvPr>
          <p:cNvGrpSpPr/>
          <p:nvPr/>
        </p:nvGrpSpPr>
        <p:grpSpPr>
          <a:xfrm>
            <a:off x="5619090" y="675540"/>
            <a:ext cx="3116637" cy="2894185"/>
            <a:chOff x="5619090" y="675540"/>
            <a:chExt cx="3116637" cy="2894185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CDA85448-8443-B959-D3BF-B13756DC044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830008" y="3293396"/>
              <a:ext cx="1905719" cy="276329"/>
            </a:xfrm>
            <a:prstGeom prst="rect">
              <a:avLst/>
            </a:prstGeom>
          </p:spPr>
        </p:pic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626C356A-8F71-E721-2E70-76C65CC33D06}"/>
                </a:ext>
              </a:extLst>
            </p:cNvPr>
            <p:cNvSpPr/>
            <p:nvPr/>
          </p:nvSpPr>
          <p:spPr>
            <a:xfrm>
              <a:off x="5619090" y="675540"/>
              <a:ext cx="2633837" cy="1005922"/>
            </a:xfrm>
            <a:custGeom>
              <a:avLst/>
              <a:gdLst>
                <a:gd name="connsiteX0" fmla="*/ 0 w 2633837"/>
                <a:gd name="connsiteY0" fmla="*/ 0 h 996861"/>
                <a:gd name="connsiteX1" fmla="*/ 2633837 w 2633837"/>
                <a:gd name="connsiteY1" fmla="*/ 0 h 996861"/>
                <a:gd name="connsiteX2" fmla="*/ 2633837 w 2633837"/>
                <a:gd name="connsiteY2" fmla="*/ 996861 h 996861"/>
                <a:gd name="connsiteX3" fmla="*/ 0 w 2633837"/>
                <a:gd name="connsiteY3" fmla="*/ 996861 h 996861"/>
                <a:gd name="connsiteX4" fmla="*/ 0 w 2633837"/>
                <a:gd name="connsiteY4" fmla="*/ 0 h 996861"/>
                <a:gd name="connsiteX0" fmla="*/ 0 w 2633837"/>
                <a:gd name="connsiteY0" fmla="*/ 4171 h 1001032"/>
                <a:gd name="connsiteX1" fmla="*/ 1112948 w 2633837"/>
                <a:gd name="connsiteY1" fmla="*/ 0 h 1001032"/>
                <a:gd name="connsiteX2" fmla="*/ 2633837 w 2633837"/>
                <a:gd name="connsiteY2" fmla="*/ 4171 h 1001032"/>
                <a:gd name="connsiteX3" fmla="*/ 2633837 w 2633837"/>
                <a:gd name="connsiteY3" fmla="*/ 1001032 h 1001032"/>
                <a:gd name="connsiteX4" fmla="*/ 0 w 2633837"/>
                <a:gd name="connsiteY4" fmla="*/ 1001032 h 1001032"/>
                <a:gd name="connsiteX5" fmla="*/ 0 w 2633837"/>
                <a:gd name="connsiteY5" fmla="*/ 4171 h 1001032"/>
                <a:gd name="connsiteX0" fmla="*/ 0 w 2633837"/>
                <a:gd name="connsiteY0" fmla="*/ 4171 h 1001032"/>
                <a:gd name="connsiteX1" fmla="*/ 1112948 w 2633837"/>
                <a:gd name="connsiteY1" fmla="*/ 0 h 1001032"/>
                <a:gd name="connsiteX2" fmla="*/ 1327552 w 2633837"/>
                <a:gd name="connsiteY2" fmla="*/ 9330 h 1001032"/>
                <a:gd name="connsiteX3" fmla="*/ 2633837 w 2633837"/>
                <a:gd name="connsiteY3" fmla="*/ 4171 h 1001032"/>
                <a:gd name="connsiteX4" fmla="*/ 2633837 w 2633837"/>
                <a:gd name="connsiteY4" fmla="*/ 1001032 h 1001032"/>
                <a:gd name="connsiteX5" fmla="*/ 0 w 2633837"/>
                <a:gd name="connsiteY5" fmla="*/ 1001032 h 1001032"/>
                <a:gd name="connsiteX6" fmla="*/ 0 w 2633837"/>
                <a:gd name="connsiteY6" fmla="*/ 4171 h 1001032"/>
                <a:gd name="connsiteX0" fmla="*/ 0 w 2633837"/>
                <a:gd name="connsiteY0" fmla="*/ 4171 h 1001032"/>
                <a:gd name="connsiteX1" fmla="*/ 1112948 w 2633837"/>
                <a:gd name="connsiteY1" fmla="*/ 0 h 1001032"/>
                <a:gd name="connsiteX2" fmla="*/ 1112948 w 2633837"/>
                <a:gd name="connsiteY2" fmla="*/ 522514 h 1001032"/>
                <a:gd name="connsiteX3" fmla="*/ 2633837 w 2633837"/>
                <a:gd name="connsiteY3" fmla="*/ 4171 h 1001032"/>
                <a:gd name="connsiteX4" fmla="*/ 2633837 w 2633837"/>
                <a:gd name="connsiteY4" fmla="*/ 1001032 h 1001032"/>
                <a:gd name="connsiteX5" fmla="*/ 0 w 2633837"/>
                <a:gd name="connsiteY5" fmla="*/ 1001032 h 1001032"/>
                <a:gd name="connsiteX6" fmla="*/ 0 w 2633837"/>
                <a:gd name="connsiteY6" fmla="*/ 4171 h 1001032"/>
                <a:gd name="connsiteX0" fmla="*/ 0 w 2652498"/>
                <a:gd name="connsiteY0" fmla="*/ 4171 h 1001032"/>
                <a:gd name="connsiteX1" fmla="*/ 1112948 w 2652498"/>
                <a:gd name="connsiteY1" fmla="*/ 0 h 1001032"/>
                <a:gd name="connsiteX2" fmla="*/ 1112948 w 2652498"/>
                <a:gd name="connsiteY2" fmla="*/ 522514 h 1001032"/>
                <a:gd name="connsiteX3" fmla="*/ 2652498 w 2652498"/>
                <a:gd name="connsiteY3" fmla="*/ 508024 h 1001032"/>
                <a:gd name="connsiteX4" fmla="*/ 2633837 w 2652498"/>
                <a:gd name="connsiteY4" fmla="*/ 1001032 h 1001032"/>
                <a:gd name="connsiteX5" fmla="*/ 0 w 2652498"/>
                <a:gd name="connsiteY5" fmla="*/ 1001032 h 1001032"/>
                <a:gd name="connsiteX6" fmla="*/ 0 w 2652498"/>
                <a:gd name="connsiteY6" fmla="*/ 4171 h 1001032"/>
                <a:gd name="connsiteX0" fmla="*/ 0 w 2633837"/>
                <a:gd name="connsiteY0" fmla="*/ 4171 h 1001032"/>
                <a:gd name="connsiteX1" fmla="*/ 1112948 w 2633837"/>
                <a:gd name="connsiteY1" fmla="*/ 0 h 1001032"/>
                <a:gd name="connsiteX2" fmla="*/ 1112948 w 2633837"/>
                <a:gd name="connsiteY2" fmla="*/ 522514 h 1001032"/>
                <a:gd name="connsiteX3" fmla="*/ 2615175 w 2633837"/>
                <a:gd name="connsiteY3" fmla="*/ 536015 h 1001032"/>
                <a:gd name="connsiteX4" fmla="*/ 2633837 w 2633837"/>
                <a:gd name="connsiteY4" fmla="*/ 1001032 h 1001032"/>
                <a:gd name="connsiteX5" fmla="*/ 0 w 2633837"/>
                <a:gd name="connsiteY5" fmla="*/ 1001032 h 1001032"/>
                <a:gd name="connsiteX6" fmla="*/ 0 w 2633837"/>
                <a:gd name="connsiteY6" fmla="*/ 4171 h 1001032"/>
                <a:gd name="connsiteX0" fmla="*/ 0 w 2671159"/>
                <a:gd name="connsiteY0" fmla="*/ 4171 h 1001032"/>
                <a:gd name="connsiteX1" fmla="*/ 1112948 w 2671159"/>
                <a:gd name="connsiteY1" fmla="*/ 0 h 1001032"/>
                <a:gd name="connsiteX2" fmla="*/ 1112948 w 2671159"/>
                <a:gd name="connsiteY2" fmla="*/ 522514 h 1001032"/>
                <a:gd name="connsiteX3" fmla="*/ 2671159 w 2671159"/>
                <a:gd name="connsiteY3" fmla="*/ 536015 h 1001032"/>
                <a:gd name="connsiteX4" fmla="*/ 2633837 w 2671159"/>
                <a:gd name="connsiteY4" fmla="*/ 1001032 h 1001032"/>
                <a:gd name="connsiteX5" fmla="*/ 0 w 2671159"/>
                <a:gd name="connsiteY5" fmla="*/ 1001032 h 1001032"/>
                <a:gd name="connsiteX6" fmla="*/ 0 w 2671159"/>
                <a:gd name="connsiteY6" fmla="*/ 4171 h 1001032"/>
                <a:gd name="connsiteX0" fmla="*/ 0 w 2633837"/>
                <a:gd name="connsiteY0" fmla="*/ 4171 h 1001032"/>
                <a:gd name="connsiteX1" fmla="*/ 1112948 w 2633837"/>
                <a:gd name="connsiteY1" fmla="*/ 0 h 1001032"/>
                <a:gd name="connsiteX2" fmla="*/ 1112948 w 2633837"/>
                <a:gd name="connsiteY2" fmla="*/ 522514 h 1001032"/>
                <a:gd name="connsiteX3" fmla="*/ 2624506 w 2633837"/>
                <a:gd name="connsiteY3" fmla="*/ 545346 h 1001032"/>
                <a:gd name="connsiteX4" fmla="*/ 2633837 w 2633837"/>
                <a:gd name="connsiteY4" fmla="*/ 1001032 h 1001032"/>
                <a:gd name="connsiteX5" fmla="*/ 0 w 2633837"/>
                <a:gd name="connsiteY5" fmla="*/ 1001032 h 1001032"/>
                <a:gd name="connsiteX6" fmla="*/ 0 w 2633837"/>
                <a:gd name="connsiteY6" fmla="*/ 4171 h 1001032"/>
                <a:gd name="connsiteX0" fmla="*/ 0 w 2633837"/>
                <a:gd name="connsiteY0" fmla="*/ 4171 h 1001032"/>
                <a:gd name="connsiteX1" fmla="*/ 1112948 w 2633837"/>
                <a:gd name="connsiteY1" fmla="*/ 0 h 1001032"/>
                <a:gd name="connsiteX2" fmla="*/ 1122728 w 2633837"/>
                <a:gd name="connsiteY2" fmla="*/ 546964 h 1001032"/>
                <a:gd name="connsiteX3" fmla="*/ 2624506 w 2633837"/>
                <a:gd name="connsiteY3" fmla="*/ 545346 h 1001032"/>
                <a:gd name="connsiteX4" fmla="*/ 2633837 w 2633837"/>
                <a:gd name="connsiteY4" fmla="*/ 1001032 h 1001032"/>
                <a:gd name="connsiteX5" fmla="*/ 0 w 2633837"/>
                <a:gd name="connsiteY5" fmla="*/ 1001032 h 1001032"/>
                <a:gd name="connsiteX6" fmla="*/ 0 w 2633837"/>
                <a:gd name="connsiteY6" fmla="*/ 4171 h 1001032"/>
                <a:gd name="connsiteX0" fmla="*/ 0 w 2633837"/>
                <a:gd name="connsiteY0" fmla="*/ 4171 h 1001032"/>
                <a:gd name="connsiteX1" fmla="*/ 1112948 w 2633837"/>
                <a:gd name="connsiteY1" fmla="*/ 0 h 1001032"/>
                <a:gd name="connsiteX2" fmla="*/ 1103168 w 2633837"/>
                <a:gd name="connsiteY2" fmla="*/ 542074 h 1001032"/>
                <a:gd name="connsiteX3" fmla="*/ 2624506 w 2633837"/>
                <a:gd name="connsiteY3" fmla="*/ 545346 h 1001032"/>
                <a:gd name="connsiteX4" fmla="*/ 2633837 w 2633837"/>
                <a:gd name="connsiteY4" fmla="*/ 1001032 h 1001032"/>
                <a:gd name="connsiteX5" fmla="*/ 0 w 2633837"/>
                <a:gd name="connsiteY5" fmla="*/ 1001032 h 1001032"/>
                <a:gd name="connsiteX6" fmla="*/ 0 w 2633837"/>
                <a:gd name="connsiteY6" fmla="*/ 4171 h 1001032"/>
                <a:gd name="connsiteX0" fmla="*/ 0 w 2633837"/>
                <a:gd name="connsiteY0" fmla="*/ 4171 h 1001032"/>
                <a:gd name="connsiteX1" fmla="*/ 1098279 w 2633837"/>
                <a:gd name="connsiteY1" fmla="*/ 0 h 1001032"/>
                <a:gd name="connsiteX2" fmla="*/ 1103168 w 2633837"/>
                <a:gd name="connsiteY2" fmla="*/ 542074 h 1001032"/>
                <a:gd name="connsiteX3" fmla="*/ 2624506 w 2633837"/>
                <a:gd name="connsiteY3" fmla="*/ 545346 h 1001032"/>
                <a:gd name="connsiteX4" fmla="*/ 2633837 w 2633837"/>
                <a:gd name="connsiteY4" fmla="*/ 1001032 h 1001032"/>
                <a:gd name="connsiteX5" fmla="*/ 0 w 2633837"/>
                <a:gd name="connsiteY5" fmla="*/ 1001032 h 1001032"/>
                <a:gd name="connsiteX6" fmla="*/ 0 w 2633837"/>
                <a:gd name="connsiteY6" fmla="*/ 4171 h 1001032"/>
                <a:gd name="connsiteX0" fmla="*/ 0 w 2633837"/>
                <a:gd name="connsiteY0" fmla="*/ 9061 h 1005922"/>
                <a:gd name="connsiteX1" fmla="*/ 1108058 w 2633837"/>
                <a:gd name="connsiteY1" fmla="*/ 0 h 1005922"/>
                <a:gd name="connsiteX2" fmla="*/ 1103168 w 2633837"/>
                <a:gd name="connsiteY2" fmla="*/ 546964 h 1005922"/>
                <a:gd name="connsiteX3" fmla="*/ 2624506 w 2633837"/>
                <a:gd name="connsiteY3" fmla="*/ 550236 h 1005922"/>
                <a:gd name="connsiteX4" fmla="*/ 2633837 w 2633837"/>
                <a:gd name="connsiteY4" fmla="*/ 1005922 h 1005922"/>
                <a:gd name="connsiteX5" fmla="*/ 0 w 2633837"/>
                <a:gd name="connsiteY5" fmla="*/ 1005922 h 1005922"/>
                <a:gd name="connsiteX6" fmla="*/ 0 w 2633837"/>
                <a:gd name="connsiteY6" fmla="*/ 9061 h 1005922"/>
                <a:gd name="connsiteX0" fmla="*/ 0 w 2633837"/>
                <a:gd name="connsiteY0" fmla="*/ 9061 h 1005922"/>
                <a:gd name="connsiteX1" fmla="*/ 1098279 w 2633837"/>
                <a:gd name="connsiteY1" fmla="*/ 0 h 1005922"/>
                <a:gd name="connsiteX2" fmla="*/ 1103168 w 2633837"/>
                <a:gd name="connsiteY2" fmla="*/ 546964 h 1005922"/>
                <a:gd name="connsiteX3" fmla="*/ 2624506 w 2633837"/>
                <a:gd name="connsiteY3" fmla="*/ 550236 h 1005922"/>
                <a:gd name="connsiteX4" fmla="*/ 2633837 w 2633837"/>
                <a:gd name="connsiteY4" fmla="*/ 1005922 h 1005922"/>
                <a:gd name="connsiteX5" fmla="*/ 0 w 2633837"/>
                <a:gd name="connsiteY5" fmla="*/ 1005922 h 1005922"/>
                <a:gd name="connsiteX6" fmla="*/ 0 w 2633837"/>
                <a:gd name="connsiteY6" fmla="*/ 9061 h 1005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33837" h="1005922">
                  <a:moveTo>
                    <a:pt x="0" y="9061"/>
                  </a:moveTo>
                  <a:lnTo>
                    <a:pt x="1098279" y="0"/>
                  </a:lnTo>
                  <a:cubicBezTo>
                    <a:pt x="1099909" y="180691"/>
                    <a:pt x="1101538" y="366273"/>
                    <a:pt x="1103168" y="546964"/>
                  </a:cubicBezTo>
                  <a:lnTo>
                    <a:pt x="2624506" y="550236"/>
                  </a:lnTo>
                  <a:lnTo>
                    <a:pt x="2633837" y="1005922"/>
                  </a:lnTo>
                  <a:lnTo>
                    <a:pt x="0" y="1005922"/>
                  </a:lnTo>
                  <a:lnTo>
                    <a:pt x="0" y="9061"/>
                  </a:lnTo>
                  <a:close/>
                </a:path>
              </a:pathLst>
            </a:custGeom>
            <a:noFill/>
            <a:ln w="12700">
              <a:solidFill>
                <a:srgbClr val="0099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8D5C48E4-0D93-658B-F6B5-830862BDB4ED}"/>
              </a:ext>
            </a:extLst>
          </p:cNvPr>
          <p:cNvGrpSpPr/>
          <p:nvPr/>
        </p:nvGrpSpPr>
        <p:grpSpPr>
          <a:xfrm>
            <a:off x="5970661" y="2342288"/>
            <a:ext cx="2335139" cy="525554"/>
            <a:chOff x="5970661" y="2342288"/>
            <a:chExt cx="2335139" cy="525554"/>
          </a:xfrm>
        </p:grpSpPr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id="{48C365FE-F992-B20C-4AA9-03920E6036A6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5970661" y="2630696"/>
              <a:ext cx="219086" cy="23714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99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BB90A1A1-53EC-7AA3-6246-32242B1894A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085835" y="2342288"/>
              <a:ext cx="2219965" cy="280501"/>
            </a:xfrm>
            <a:prstGeom prst="rect">
              <a:avLst/>
            </a:prstGeom>
          </p:spPr>
        </p:pic>
      </p:grpSp>
      <p:pic>
        <p:nvPicPr>
          <p:cNvPr id="77" name="Picture 76">
            <a:extLst>
              <a:ext uri="{FF2B5EF4-FFF2-40B4-BE49-F238E27FC236}">
                <a16:creationId xmlns:a16="http://schemas.microsoft.com/office/drawing/2014/main" id="{DF3B6E8A-435F-AD75-A574-64A142020E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3" y="2591011"/>
            <a:ext cx="7772400" cy="756113"/>
          </a:xfrm>
          <a:prstGeom prst="rect">
            <a:avLst/>
          </a:prstGeom>
        </p:spPr>
      </p:pic>
      <p:sp>
        <p:nvSpPr>
          <p:cNvPr id="78" name="Rectangle 77">
            <a:extLst>
              <a:ext uri="{FF2B5EF4-FFF2-40B4-BE49-F238E27FC236}">
                <a16:creationId xmlns:a16="http://schemas.microsoft.com/office/drawing/2014/main" id="{3D8DC944-F39B-E3EF-D6BF-3A13CA84D8F3}"/>
              </a:ext>
            </a:extLst>
          </p:cNvPr>
          <p:cNvSpPr/>
          <p:nvPr/>
        </p:nvSpPr>
        <p:spPr bwMode="auto">
          <a:xfrm>
            <a:off x="5619090" y="679527"/>
            <a:ext cx="1086510" cy="561646"/>
          </a:xfrm>
          <a:prstGeom prst="rect">
            <a:avLst/>
          </a:prstGeom>
          <a:noFill/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731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60494E-6 L 0.15104 0.09537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52" y="47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78" grpId="0" animBg="1"/>
      <p:bldP spid="78" grpId="1" animBg="1"/>
      <p:bldP spid="78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C424DAE-9FC1-BA31-D263-D47AB4491C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Feed-forward is just one of many types of neural networks that have been developed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E8BCBB-A349-E8A7-9809-30E1D83A6C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722CB-CB2A-6F4D-A54B-21F740C171DA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5B363B0-8CFE-8117-7066-2CD97A7A8E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" y="971822"/>
            <a:ext cx="4572000" cy="383983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404DF61-AD86-3DFC-0634-1D38D60D289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08648" y="971822"/>
            <a:ext cx="4452285" cy="383983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0946C8-9049-A5B5-003C-FB21311E8C7B}"/>
              </a:ext>
            </a:extLst>
          </p:cNvPr>
          <p:cNvSpPr txBox="1"/>
          <p:nvPr/>
        </p:nvSpPr>
        <p:spPr>
          <a:xfrm>
            <a:off x="5647268" y="4776400"/>
            <a:ext cx="352213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https://</a:t>
            </a:r>
            <a:r>
              <a:rPr lang="en-US" sz="1200" dirty="0" err="1"/>
              <a:t>www.asimovinstitute.org</a:t>
            </a:r>
            <a:r>
              <a:rPr lang="en-US" sz="1200" dirty="0"/>
              <a:t>/neural-network-zoo/</a:t>
            </a:r>
          </a:p>
        </p:txBody>
      </p:sp>
    </p:spTree>
    <p:extLst>
      <p:ext uri="{BB962C8B-B14F-4D97-AF65-F5344CB8AC3E}">
        <p14:creationId xmlns:p14="http://schemas.microsoft.com/office/powerpoint/2010/main" val="38768733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57FA1F1-27D7-0E5F-C94B-B47842FF2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Suggested Reading/Viewing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9B344EE-1EB7-4912-3B3B-109EFBD316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685800"/>
            <a:ext cx="8915400" cy="4171950"/>
          </a:xfrm>
        </p:spPr>
        <p:txBody>
          <a:bodyPr>
            <a:normAutofit fontScale="85000" lnSpcReduction="20000"/>
          </a:bodyPr>
          <a:lstStyle/>
          <a:p>
            <a:r>
              <a:rPr lang="en-US" dirty="0" err="1"/>
              <a:t>Dral</a:t>
            </a:r>
            <a:r>
              <a:rPr lang="en-US" dirty="0"/>
              <a:t>, </a:t>
            </a:r>
            <a:r>
              <a:rPr lang="en-US" dirty="0" err="1"/>
              <a:t>Pavlo</a:t>
            </a:r>
            <a:r>
              <a:rPr lang="en-US" dirty="0"/>
              <a:t> O; </a:t>
            </a:r>
            <a:r>
              <a:rPr lang="en-US" dirty="0" err="1"/>
              <a:t>Kananenka</a:t>
            </a:r>
            <a:r>
              <a:rPr lang="en-US" dirty="0"/>
              <a:t>, Alexei A; Ge, </a:t>
            </a:r>
            <a:r>
              <a:rPr lang="en-US" dirty="0" err="1"/>
              <a:t>Fuchun</a:t>
            </a:r>
            <a:r>
              <a:rPr lang="en-US" dirty="0"/>
              <a:t>; </a:t>
            </a:r>
            <a:r>
              <a:rPr lang="en-US" dirty="0" err="1"/>
              <a:t>Xue</a:t>
            </a:r>
            <a:r>
              <a:rPr lang="en-US" dirty="0"/>
              <a:t>, Bao-Xin, Chapter 8, Neural Networks. In </a:t>
            </a:r>
            <a:r>
              <a:rPr lang="en-US" i="1" dirty="0"/>
              <a:t>Quantum Chemistry in the Age of Machine Learning. </a:t>
            </a:r>
          </a:p>
          <a:p>
            <a:pPr lvl="1"/>
            <a:r>
              <a:rPr lang="en-US" dirty="0">
                <a:hlinkClick r:id="rId2" tooltip="Persistent link using digital object identifier"/>
              </a:rPr>
              <a:t>https://doi.org/10.1016/B978-0-323-90049-2.00011-1</a:t>
            </a:r>
            <a:endParaRPr lang="en-US" dirty="0"/>
          </a:p>
          <a:p>
            <a:pPr lvl="1"/>
            <a:r>
              <a:rPr lang="en-US" dirty="0"/>
              <a:t>Posted on UBLearns</a:t>
            </a:r>
          </a:p>
          <a:p>
            <a:r>
              <a:rPr lang="en-US" dirty="0" err="1"/>
              <a:t>Jinzhe</a:t>
            </a:r>
            <a:r>
              <a:rPr lang="en-US" dirty="0"/>
              <a:t> Zeng, </a:t>
            </a:r>
            <a:r>
              <a:rPr lang="en-US" dirty="0" err="1"/>
              <a:t>Liqun</a:t>
            </a:r>
            <a:r>
              <a:rPr lang="en-US" dirty="0"/>
              <a:t> Cao, and Tong Zhu, Chapter 12, Neural Network Potentials. In </a:t>
            </a:r>
            <a:r>
              <a:rPr lang="en-US" i="1" dirty="0"/>
              <a:t>Quantum Chemistry in the Age of Machine Learning.</a:t>
            </a:r>
          </a:p>
          <a:p>
            <a:pPr lvl="1"/>
            <a:r>
              <a:rPr lang="en-US" dirty="0"/>
              <a:t>Posted on UBLearns</a:t>
            </a:r>
          </a:p>
          <a:p>
            <a:r>
              <a:rPr lang="en-US" dirty="0">
                <a:hlinkClick r:id="rId3"/>
              </a:rPr>
              <a:t>https://en.wikipedia.org/wiki/Backpropagation</a:t>
            </a:r>
            <a:endParaRPr lang="en-US" dirty="0"/>
          </a:p>
          <a:p>
            <a:r>
              <a:rPr lang="en-US" dirty="0"/>
              <a:t>Using TensorFlow to solve regression problems, including the MPG example</a:t>
            </a:r>
          </a:p>
          <a:p>
            <a:pPr lvl="1"/>
            <a:r>
              <a:rPr lang="en-US" dirty="0">
                <a:hlinkClick r:id="rId4"/>
              </a:rPr>
              <a:t>https://www.youtube.com/watch?v=-vHQub0NXI4</a:t>
            </a:r>
            <a:endParaRPr lang="en-US" dirty="0"/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8889699-823C-83E4-4AD5-A72BB29ABAE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719420"/>
      </p:ext>
    </p:extLst>
  </p:cSld>
  <p:clrMapOvr>
    <a:masterClrMapping/>
  </p:clrMapOvr>
</p:sld>
</file>

<file path=ppt/theme/theme1.xml><?xml version="1.0" encoding="utf-8"?>
<a:theme xmlns:a="http://schemas.openxmlformats.org/drawingml/2006/main" name="UB Blue Bar">
  <a:themeElements>
    <a:clrScheme name="Office Theme 6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0C0C0"/>
      </a:accent1>
      <a:accent2>
        <a:srgbClr val="0066FF"/>
      </a:accent2>
      <a:accent3>
        <a:srgbClr val="FFFFFF"/>
      </a:accent3>
      <a:accent4>
        <a:srgbClr val="000000"/>
      </a:accent4>
      <a:accent5>
        <a:srgbClr val="DCDCDC"/>
      </a:accent5>
      <a:accent6>
        <a:srgbClr val="005CE7"/>
      </a:accent6>
      <a:hlink>
        <a:srgbClr val="FF0000"/>
      </a:hlink>
      <a:folHlink>
        <a:srgbClr val="009900"/>
      </a:folHlink>
    </a:clrScheme>
    <a:fontScheme name="Office Theme">
      <a:majorFont>
        <a:latin typeface="Comic Sans MS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itchFamily="-10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itchFamily="-109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4" id="{6B0A490E-4D09-5C40-A556-7245B0895941}" vid="{9CD2DE77-F722-FD44-A58B-FEF7E79E59D5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UB Blue Bar</Template>
  <TotalTime>7053</TotalTime>
  <Words>344</Words>
  <Application>Microsoft Macintosh PowerPoint</Application>
  <PresentationFormat>On-screen Show (16:9)</PresentationFormat>
  <Paragraphs>56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Comic Sans MS</vt:lpstr>
      <vt:lpstr>Helvetica</vt:lpstr>
      <vt:lpstr>Times New Roman</vt:lpstr>
      <vt:lpstr>UB Blue Bar</vt:lpstr>
      <vt:lpstr>Lecture 22 Neural Networks 2</vt:lpstr>
      <vt:lpstr>Here is a summary of the neural-network structure and notation</vt:lpstr>
      <vt:lpstr>Derivatives of loss function with respect to parameters are needed for learning</vt:lpstr>
      <vt:lpstr>ŷ is given as a series of nested operations</vt:lpstr>
      <vt:lpstr>The layer-l z derivative (δl) can be used to get the desired W l derivatives</vt:lpstr>
      <vt:lpstr>Recursion can be used to compute δl  </vt:lpstr>
      <vt:lpstr>Feed-forward is just one of many types of neural networks that have been developed</vt:lpstr>
      <vt:lpstr>Suggested Reading/Viewing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 22 Neural Networks 2</dc:title>
  <dc:creator>Microsoft Office User</dc:creator>
  <cp:lastModifiedBy>Microsoft Office User</cp:lastModifiedBy>
  <cp:revision>56</cp:revision>
  <dcterms:created xsi:type="dcterms:W3CDTF">2024-04-18T01:19:17Z</dcterms:created>
  <dcterms:modified xsi:type="dcterms:W3CDTF">2024-04-23T15:20:45Z</dcterms:modified>
</cp:coreProperties>
</file>