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86" r:id="rId2"/>
    <p:sldId id="500" r:id="rId3"/>
    <p:sldId id="537" r:id="rId4"/>
    <p:sldId id="562" r:id="rId5"/>
    <p:sldId id="538" r:id="rId6"/>
    <p:sldId id="539" r:id="rId7"/>
    <p:sldId id="540" r:id="rId8"/>
    <p:sldId id="563" r:id="rId9"/>
    <p:sldId id="541" r:id="rId10"/>
    <p:sldId id="542" r:id="rId11"/>
    <p:sldId id="543" r:id="rId12"/>
    <p:sldId id="544" r:id="rId13"/>
    <p:sldId id="545" r:id="rId14"/>
    <p:sldId id="529" r:id="rId15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FF9300"/>
    <a:srgbClr val="F99394"/>
    <a:srgbClr val="FFFFFF"/>
    <a:srgbClr val="9898B7"/>
    <a:srgbClr val="3299FF"/>
    <a:srgbClr val="99FFCC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5924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earch.lib.buffalo.edu/permalink/01SUNY_BUF/9qhqtp/alma993926581180480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16</a:t>
            </a:r>
            <a:br>
              <a:rPr lang="en-US" dirty="0"/>
            </a:br>
            <a:r>
              <a:rPr lang="en-US" dirty="0"/>
              <a:t>Electrostatics, Part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n-body expansion; multipole moments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83BB-C83C-D697-2D44-0F92A7C40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Multipole moments quantify the most important features of a charge distribution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3A70C-41C2-7D17-3876-09A6373818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EA1EB-759D-6FE0-3D64-8117F3C9B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4724400" cy="35814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electrostatic moments are</a:t>
            </a:r>
          </a:p>
          <a:p>
            <a:pPr lvl="1"/>
            <a:r>
              <a:rPr lang="en-US" i="1" dirty="0">
                <a:sym typeface="Wingdings" pitchFamily="2" charset="2"/>
              </a:rPr>
              <a:t>Charge</a:t>
            </a:r>
          </a:p>
          <a:p>
            <a:pPr lvl="1"/>
            <a:r>
              <a:rPr lang="en-US" i="1" dirty="0">
                <a:sym typeface="Wingdings" pitchFamily="2" charset="2"/>
              </a:rPr>
              <a:t>Dipole</a:t>
            </a:r>
          </a:p>
          <a:p>
            <a:pPr lvl="1"/>
            <a:r>
              <a:rPr lang="en-US" i="1" dirty="0">
                <a:sym typeface="Wingdings" pitchFamily="2" charset="2"/>
              </a:rPr>
              <a:t>Quadrupole </a:t>
            </a:r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631A061-DADA-5B5A-5CAF-E67CF5F7B7A5}"/>
              </a:ext>
            </a:extLst>
          </p:cNvPr>
          <p:cNvGrpSpPr/>
          <p:nvPr/>
        </p:nvGrpSpPr>
        <p:grpSpPr>
          <a:xfrm>
            <a:off x="5893242" y="819150"/>
            <a:ext cx="2840379" cy="2386617"/>
            <a:chOff x="1524000" y="1440710"/>
            <a:chExt cx="2840379" cy="238661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8E6B6AD-7C89-4F04-81D8-2AF9A2764431}"/>
                </a:ext>
              </a:extLst>
            </p:cNvPr>
            <p:cNvSpPr txBox="1"/>
            <p:nvPr/>
          </p:nvSpPr>
          <p:spPr>
            <a:xfrm>
              <a:off x="3792879" y="1440710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q'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0203FE7-9718-2876-DB27-D2D2AB29B8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24000" y="3389430"/>
              <a:ext cx="2743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4DC706-4B64-A67E-661A-F2F99147A81C}"/>
                </a:ext>
              </a:extLst>
            </p:cNvPr>
            <p:cNvSpPr/>
            <p:nvPr/>
          </p:nvSpPr>
          <p:spPr bwMode="auto">
            <a:xfrm>
              <a:off x="1905000" y="331323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DF0F845-6112-D072-2BD2-78398C7A52F9}"/>
                </a:ext>
              </a:extLst>
            </p:cNvPr>
            <p:cNvSpPr/>
            <p:nvPr/>
          </p:nvSpPr>
          <p:spPr bwMode="auto">
            <a:xfrm>
              <a:off x="3581400" y="331323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C48114-A689-60FC-21FD-42574C2B1457}"/>
                </a:ext>
              </a:extLst>
            </p:cNvPr>
            <p:cNvSpPr txBox="1"/>
            <p:nvPr/>
          </p:nvSpPr>
          <p:spPr>
            <a:xfrm>
              <a:off x="3447649" y="3364237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x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469E82-23A0-99FA-8184-7C8B4EF6F6D0}"/>
                </a:ext>
              </a:extLst>
            </p:cNvPr>
            <p:cNvSpPr txBox="1"/>
            <p:nvPr/>
          </p:nvSpPr>
          <p:spPr>
            <a:xfrm>
              <a:off x="1702926" y="3365662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-x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DC155B-7CB6-B8ED-7E62-7E06C8F0F3AF}"/>
                </a:ext>
              </a:extLst>
            </p:cNvPr>
            <p:cNvSpPr txBox="1"/>
            <p:nvPr/>
          </p:nvSpPr>
          <p:spPr>
            <a:xfrm>
              <a:off x="3221379" y="285156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BBB6031-B80D-F120-E6A4-8A2BA7C37FF0}"/>
                </a:ext>
              </a:extLst>
            </p:cNvPr>
            <p:cNvSpPr txBox="1"/>
            <p:nvPr/>
          </p:nvSpPr>
          <p:spPr>
            <a:xfrm flipH="1">
              <a:off x="1702926" y="2835511"/>
              <a:ext cx="5715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789AEAE-AB4E-95BB-F518-19AE1D8A5ACA}"/>
                </a:ext>
              </a:extLst>
            </p:cNvPr>
            <p:cNvCxnSpPr>
              <a:cxnSpLocks/>
              <a:stCxn id="12" idx="6"/>
            </p:cNvCxnSpPr>
            <p:nvPr/>
          </p:nvCxnSpPr>
          <p:spPr bwMode="auto">
            <a:xfrm flipV="1">
              <a:off x="2057400" y="1830270"/>
              <a:ext cx="1774664" cy="1559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A335DDD-7FD7-92E8-C2E9-007435A2F7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73981" y="1830269"/>
              <a:ext cx="1258083" cy="15752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10E8AE-8BA7-E081-CF45-99BC9B70AB4B}"/>
                </a:ext>
              </a:extLst>
            </p:cNvPr>
            <p:cNvCxnSpPr>
              <a:cxnSpLocks/>
              <a:stCxn id="13" idx="0"/>
            </p:cNvCxnSpPr>
            <p:nvPr/>
          </p:nvCxnSpPr>
          <p:spPr bwMode="auto">
            <a:xfrm flipV="1">
              <a:off x="3657600" y="1830268"/>
              <a:ext cx="174464" cy="148296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43D3CA0E-F434-B374-E565-FD343C44A6E5}"/>
                </a:ext>
              </a:extLst>
            </p:cNvPr>
            <p:cNvSpPr/>
            <p:nvPr/>
          </p:nvSpPr>
          <p:spPr bwMode="auto">
            <a:xfrm rot="21407412">
              <a:off x="2541225" y="3192815"/>
              <a:ext cx="439619" cy="358941"/>
            </a:xfrm>
            <a:prstGeom prst="arc">
              <a:avLst>
                <a:gd name="adj1" fmla="val 16200000"/>
                <a:gd name="adj2" fmla="val 511064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B85795-8A97-5F66-15D4-B50F0A411B4A}"/>
                </a:ext>
              </a:extLst>
            </p:cNvPr>
            <p:cNvSpPr txBox="1"/>
            <p:nvPr/>
          </p:nvSpPr>
          <p:spPr>
            <a:xfrm>
              <a:off x="2819075" y="2848096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/>
                <a:t>θ</a:t>
              </a:r>
              <a:r>
                <a:rPr lang="en-US" i="1" dirty="0"/>
                <a:t> </a:t>
              </a:r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2A1B3DB-AF31-B334-FE7D-76C27C396716}"/>
                </a:ext>
              </a:extLst>
            </p:cNvPr>
            <p:cNvSpPr txBox="1"/>
            <p:nvPr/>
          </p:nvSpPr>
          <p:spPr>
            <a:xfrm>
              <a:off x="3303025" y="2189888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r </a:t>
              </a:r>
              <a:endParaRPr lang="en-US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EB330E5-4530-A74A-45F3-AE5AAE5B3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545949">
              <a:off x="3194284" y="2528353"/>
              <a:ext cx="1359571" cy="145489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BFC3F12-3698-453E-0D2C-95A79F429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137156">
              <a:off x="1912418" y="2368537"/>
              <a:ext cx="1976241" cy="21148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5A41B76-E4E8-974D-985F-BAA6825EBC02}"/>
                </a:ext>
              </a:extLst>
            </p:cNvPr>
            <p:cNvSpPr txBox="1"/>
            <p:nvPr/>
          </p:nvSpPr>
          <p:spPr>
            <a:xfrm>
              <a:off x="2400300" y="3233789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D7369D1-8CD5-4BF9-3B33-CC6CDB2E7983}"/>
              </a:ext>
            </a:extLst>
          </p:cNvPr>
          <p:cNvSpPr txBox="1"/>
          <p:nvPr/>
        </p:nvSpPr>
        <p:spPr>
          <a:xfrm>
            <a:off x="1138429" y="9825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1B0EEB-5F48-1755-2AA5-AF2312C37A5D}"/>
              </a:ext>
            </a:extLst>
          </p:cNvPr>
          <p:cNvSpPr txBox="1"/>
          <p:nvPr/>
        </p:nvSpPr>
        <p:spPr>
          <a:xfrm>
            <a:off x="2974346" y="977276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0FEF1A-95BB-07BD-1602-6123FD10CEBD}"/>
              </a:ext>
            </a:extLst>
          </p:cNvPr>
          <p:cNvSpPr txBox="1"/>
          <p:nvPr/>
        </p:nvSpPr>
        <p:spPr>
          <a:xfrm>
            <a:off x="1712446" y="1648904"/>
            <a:ext cx="1028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38BB279-0898-05B2-C7D2-9E0B48715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6433" y="4564553"/>
            <a:ext cx="2286000" cy="368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51410B4-40C6-7630-0E48-2E9573780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636" y="4169673"/>
            <a:ext cx="2222500" cy="3683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055A47F-883D-9458-1382-95720A71A98D}"/>
              </a:ext>
            </a:extLst>
          </p:cNvPr>
          <p:cNvSpPr txBox="1"/>
          <p:nvPr/>
        </p:nvSpPr>
        <p:spPr>
          <a:xfrm>
            <a:off x="5109726" y="4866501"/>
            <a:ext cx="1899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would be octupole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34E6E78-6C92-AB32-DF7C-07F21067D8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5039" y="3777996"/>
            <a:ext cx="1536700" cy="3683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6B61BCD-CA5E-0A12-DDB4-C5084DD0AB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641" y="1240184"/>
            <a:ext cx="5536649" cy="130996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86E06E6-1F8E-75EE-3C16-AABCA38507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621" y="2632075"/>
            <a:ext cx="5196521" cy="54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80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F6088-A2B2-1DBE-B5A0-AC4CADEEB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first nonzero moment is independent of the origin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63EA7A-3F0E-9733-A870-93A6D0E20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8678E2-F0A5-DF6B-55C6-DA8407832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effect of shifting origin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BC5118-A2A1-7C26-1D78-0FF003FF0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2813050"/>
            <a:ext cx="7200900" cy="368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27DD67-D86C-E433-DFCB-A0303B2C14F5}"/>
              </a:ext>
            </a:extLst>
          </p:cNvPr>
          <p:cNvSpPr txBox="1"/>
          <p:nvPr/>
        </p:nvSpPr>
        <p:spPr>
          <a:xfrm>
            <a:off x="7162800" y="2499896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q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  <a:endParaRPr lang="en-US" sz="16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0A063CD-7630-46EC-70C1-8D4C3BEC1DA8}"/>
              </a:ext>
            </a:extLst>
          </p:cNvPr>
          <p:cNvGrpSpPr/>
          <p:nvPr/>
        </p:nvGrpSpPr>
        <p:grpSpPr>
          <a:xfrm>
            <a:off x="5334000" y="814200"/>
            <a:ext cx="3134691" cy="1109849"/>
            <a:chOff x="4942509" y="3958939"/>
            <a:chExt cx="3134691" cy="110984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E70DAF2-44B1-78A8-4780-6E5B42ADED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53000" y="4609359"/>
              <a:ext cx="2743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A57CD00-0F68-094D-E77C-F1D0E5A5BDAC}"/>
                </a:ext>
              </a:extLst>
            </p:cNvPr>
            <p:cNvSpPr/>
            <p:nvPr/>
          </p:nvSpPr>
          <p:spPr bwMode="auto">
            <a:xfrm>
              <a:off x="5334000" y="453315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92796C3-1283-EAF0-6ADC-2FC51C68F1B2}"/>
                </a:ext>
              </a:extLst>
            </p:cNvPr>
            <p:cNvSpPr/>
            <p:nvPr/>
          </p:nvSpPr>
          <p:spPr bwMode="auto">
            <a:xfrm>
              <a:off x="7410851" y="453315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B5E0BC6-F615-D634-86C2-4D32283B1507}"/>
                </a:ext>
              </a:extLst>
            </p:cNvPr>
            <p:cNvSpPr txBox="1"/>
            <p:nvPr/>
          </p:nvSpPr>
          <p:spPr>
            <a:xfrm>
              <a:off x="7277100" y="4584166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x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757669-0B79-1DA3-DD1E-850F8646803E}"/>
                </a:ext>
              </a:extLst>
            </p:cNvPr>
            <p:cNvSpPr txBox="1"/>
            <p:nvPr/>
          </p:nvSpPr>
          <p:spPr>
            <a:xfrm>
              <a:off x="5131926" y="4585591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-x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44B6754-179E-5053-2069-1A6CA97D80F6}"/>
                </a:ext>
              </a:extLst>
            </p:cNvPr>
            <p:cNvSpPr txBox="1"/>
            <p:nvPr/>
          </p:nvSpPr>
          <p:spPr>
            <a:xfrm>
              <a:off x="7505700" y="4128383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5FF338-55BB-1177-AE84-D413804442E4}"/>
                </a:ext>
              </a:extLst>
            </p:cNvPr>
            <p:cNvSpPr txBox="1"/>
            <p:nvPr/>
          </p:nvSpPr>
          <p:spPr>
            <a:xfrm flipH="1">
              <a:off x="4942509" y="4145268"/>
              <a:ext cx="5715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7A3E63A-A823-F4B3-68AD-1C9578FC48B8}"/>
                </a:ext>
              </a:extLst>
            </p:cNvPr>
            <p:cNvSpPr txBox="1"/>
            <p:nvPr/>
          </p:nvSpPr>
          <p:spPr>
            <a:xfrm>
              <a:off x="5829299" y="4453718"/>
              <a:ext cx="11624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 </a:t>
              </a:r>
              <a:r>
                <a:rPr lang="en-US" dirty="0">
                  <a:solidFill>
                    <a:srgbClr val="009900"/>
                  </a:solidFill>
                  <a:sym typeface="Wingdings" pitchFamily="2" charset="2"/>
                </a:rPr>
                <a:t> o</a:t>
              </a:r>
              <a:endParaRPr lang="en-US" dirty="0">
                <a:solidFill>
                  <a:srgbClr val="009900"/>
                </a:solidFill>
              </a:endParaRPr>
            </a:p>
          </p:txBody>
        </p:sp>
        <p:sp>
          <p:nvSpPr>
            <p:cNvPr id="28" name="Left Bracket 27">
              <a:extLst>
                <a:ext uri="{FF2B5EF4-FFF2-40B4-BE49-F238E27FC236}">
                  <a16:creationId xmlns:a16="http://schemas.microsoft.com/office/drawing/2014/main" id="{9E212715-0444-2ABC-1AAE-4F1C43D26F0B}"/>
                </a:ext>
              </a:extLst>
            </p:cNvPr>
            <p:cNvSpPr/>
            <p:nvPr/>
          </p:nvSpPr>
          <p:spPr bwMode="auto">
            <a:xfrm rot="5400000">
              <a:off x="5908601" y="3789303"/>
              <a:ext cx="162460" cy="1162451"/>
            </a:xfrm>
            <a:prstGeom prst="leftBracket">
              <a:avLst/>
            </a:prstGeom>
            <a:noFill/>
            <a:ln w="2857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DC63FC8-DAAC-6103-091B-53E8B1596682}"/>
                </a:ext>
              </a:extLst>
            </p:cNvPr>
            <p:cNvSpPr txBox="1"/>
            <p:nvPr/>
          </p:nvSpPr>
          <p:spPr>
            <a:xfrm>
              <a:off x="5611593" y="3974783"/>
              <a:ext cx="756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4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 x</a:t>
              </a:r>
              <a:r>
                <a:rPr lang="en-US" sz="14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Left Bracket 29">
              <a:extLst>
                <a:ext uri="{FF2B5EF4-FFF2-40B4-BE49-F238E27FC236}">
                  <a16:creationId xmlns:a16="http://schemas.microsoft.com/office/drawing/2014/main" id="{4FAB93E5-1CE7-EF06-273C-4D296A1FA7CA}"/>
                </a:ext>
              </a:extLst>
            </p:cNvPr>
            <p:cNvSpPr/>
            <p:nvPr/>
          </p:nvSpPr>
          <p:spPr bwMode="auto">
            <a:xfrm rot="5400000">
              <a:off x="6952199" y="3929725"/>
              <a:ext cx="158044" cy="886008"/>
            </a:xfrm>
            <a:prstGeom prst="leftBracket">
              <a:avLst/>
            </a:prstGeom>
            <a:noFill/>
            <a:ln w="2857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D9ED70-2E4C-B58D-0102-82E270BCC613}"/>
                </a:ext>
              </a:extLst>
            </p:cNvPr>
            <p:cNvSpPr txBox="1"/>
            <p:nvPr/>
          </p:nvSpPr>
          <p:spPr>
            <a:xfrm>
              <a:off x="6629080" y="3958939"/>
              <a:ext cx="756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4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 x</a:t>
              </a:r>
              <a:r>
                <a:rPr lang="en-US" sz="14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FCA4D86-8C07-358B-E5D3-F51401068213}"/>
                </a:ext>
              </a:extLst>
            </p:cNvPr>
            <p:cNvSpPr txBox="1"/>
            <p:nvPr/>
          </p:nvSpPr>
          <p:spPr>
            <a:xfrm>
              <a:off x="6013086" y="4761011"/>
              <a:ext cx="756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x</a:t>
              </a:r>
              <a:r>
                <a:rPr lang="en-US" sz="14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DE13555-F440-8DC3-ADED-31AD7CF520D3}"/>
              </a:ext>
            </a:extLst>
          </p:cNvPr>
          <p:cNvSpPr txBox="1"/>
          <p:nvPr/>
        </p:nvSpPr>
        <p:spPr>
          <a:xfrm>
            <a:off x="2076450" y="1670259"/>
            <a:ext cx="109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effect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F12EA72-7F1A-A220-EDA4-E0DA7CDBE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" y="3638550"/>
            <a:ext cx="6477000" cy="8382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6FC7419-2040-F5B5-7C11-40BF5F7585DF}"/>
              </a:ext>
            </a:extLst>
          </p:cNvPr>
          <p:cNvSpPr txBox="1"/>
          <p:nvPr/>
        </p:nvSpPr>
        <p:spPr>
          <a:xfrm>
            <a:off x="6111327" y="3333750"/>
            <a:ext cx="1342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q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 </a:t>
            </a:r>
          </a:p>
          <a:p>
            <a:pPr algn="ctr"/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</a:p>
          <a:p>
            <a:pPr algn="ctr"/>
            <a:r>
              <a:rPr lang="el-GR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  <a:endParaRPr lang="en-US" sz="16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Left Bracket 36">
            <a:extLst>
              <a:ext uri="{FF2B5EF4-FFF2-40B4-BE49-F238E27FC236}">
                <a16:creationId xmlns:a16="http://schemas.microsoft.com/office/drawing/2014/main" id="{D62DF9C7-E07C-95CE-9718-DDBEB0B1AA4D}"/>
              </a:ext>
            </a:extLst>
          </p:cNvPr>
          <p:cNvSpPr/>
          <p:nvPr/>
        </p:nvSpPr>
        <p:spPr bwMode="auto">
          <a:xfrm rot="16200000">
            <a:off x="3712449" y="3621989"/>
            <a:ext cx="98258" cy="1849445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8762BE-7F2B-0B12-3246-E07B170C5D5D}"/>
              </a:ext>
            </a:extLst>
          </p:cNvPr>
          <p:cNvSpPr txBox="1"/>
          <p:nvPr/>
        </p:nvSpPr>
        <p:spPr>
          <a:xfrm>
            <a:off x="3592974" y="4567953"/>
            <a:ext cx="29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556737-9566-E6B9-F262-C7F4CEFF4B39}"/>
              </a:ext>
            </a:extLst>
          </p:cNvPr>
          <p:cNvSpPr txBox="1"/>
          <p:nvPr/>
        </p:nvSpPr>
        <p:spPr>
          <a:xfrm>
            <a:off x="5801691" y="4590333"/>
            <a:ext cx="29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</a:p>
        </p:txBody>
      </p:sp>
      <p:sp>
        <p:nvSpPr>
          <p:cNvPr id="40" name="Left Bracket 39">
            <a:extLst>
              <a:ext uri="{FF2B5EF4-FFF2-40B4-BE49-F238E27FC236}">
                <a16:creationId xmlns:a16="http://schemas.microsoft.com/office/drawing/2014/main" id="{BC0E0803-D366-CA47-F16A-D8403CB60A36}"/>
              </a:ext>
            </a:extLst>
          </p:cNvPr>
          <p:cNvSpPr/>
          <p:nvPr/>
        </p:nvSpPr>
        <p:spPr bwMode="auto">
          <a:xfrm rot="16200000">
            <a:off x="5976108" y="3937038"/>
            <a:ext cx="92750" cy="1213839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0A0E214-9160-E197-52DA-7675DF1C6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27" y="2006911"/>
            <a:ext cx="19558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8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8A7CA-F3C9-45B5-DC0C-0A3457F8E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generally, the multipole moments are tensorial quantities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5B8B7B-674A-2FD4-2ECE-335BFCC95C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8E373-DD6D-94A6-43CE-1D2934ACE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Charge is a rank-0 tensor (scalar):</a:t>
            </a:r>
          </a:p>
          <a:p>
            <a:endParaRPr lang="en-US" dirty="0"/>
          </a:p>
          <a:p>
            <a:r>
              <a:rPr lang="en-US" dirty="0"/>
              <a:t>Dipole moment is a rank-1 tensor (vector):</a:t>
            </a:r>
          </a:p>
          <a:p>
            <a:endParaRPr lang="en-US" dirty="0"/>
          </a:p>
          <a:p>
            <a:r>
              <a:rPr lang="en-US" dirty="0"/>
              <a:t>Quadrupole moment is a rank-2 tensor: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FAB44E-8C96-F539-BBBE-ADA2129BD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724150"/>
            <a:ext cx="4572000" cy="381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7C7EBC-0B77-258A-F433-3B028F8E3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286" y="3326352"/>
            <a:ext cx="1993900" cy="698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6CC03A-0B7B-6F6F-163C-58959B590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062" y="2188100"/>
            <a:ext cx="1689100" cy="698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58DED6-0BB4-1072-A15C-96BAE8E2A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43" y="3856557"/>
            <a:ext cx="4940300" cy="11726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1A9933-9C18-5532-E589-EB7173682A38}"/>
              </a:ext>
            </a:extLst>
          </p:cNvPr>
          <p:cNvSpPr txBox="1"/>
          <p:nvPr/>
        </p:nvSpPr>
        <p:spPr>
          <a:xfrm>
            <a:off x="5055429" y="4085828"/>
            <a:ext cx="4217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traceless version is often preferred; also may diagonalize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63E0A6-EDC9-BD8D-92C4-E36525153660}"/>
              </a:ext>
            </a:extLst>
          </p:cNvPr>
          <p:cNvCxnSpPr>
            <a:cxnSpLocks/>
          </p:cNvCxnSpPr>
          <p:nvPr/>
        </p:nvCxnSpPr>
        <p:spPr bwMode="auto">
          <a:xfrm flipH="1">
            <a:off x="7924800" y="3117748"/>
            <a:ext cx="234319" cy="2922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B9F937E0-0DCA-374A-DF69-86AF30CD4E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9075" y="2889000"/>
            <a:ext cx="971550" cy="47369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10CC3E5-092A-0AC2-4132-CDEBFBE8F9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4500" y="1116552"/>
            <a:ext cx="1346200" cy="6985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FDF88A-34C1-7140-3B71-28D25FE4D7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5741" y="4415537"/>
            <a:ext cx="4058861" cy="66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9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90175-70BD-7598-3A53-4C85E9E02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practice by computing the dipole and quadrupole moments of the </a:t>
            </a:r>
            <a:r>
              <a:rPr lang="en-US" dirty="0" err="1"/>
              <a:t>TIPxP</a:t>
            </a:r>
            <a:r>
              <a:rPr lang="en-US" dirty="0"/>
              <a:t> models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E890E8-1447-FBA4-A260-97761CB20A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3A836-02B8-2B00-8BE3-305A477CF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149680"/>
            <a:ext cx="8763000" cy="147946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C5921-82BC-8A18-CE56-86A66FF1E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970" y="1053318"/>
            <a:ext cx="3048000" cy="25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B0191A-9856-A405-E5AF-F491225F1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970" y="1428750"/>
            <a:ext cx="2959100" cy="70238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3D8C2A1-85EB-A9DF-F4FF-BCC83CFFB46E}"/>
              </a:ext>
            </a:extLst>
          </p:cNvPr>
          <p:cNvGrpSpPr/>
          <p:nvPr/>
        </p:nvGrpSpPr>
        <p:grpSpPr>
          <a:xfrm>
            <a:off x="234644" y="993787"/>
            <a:ext cx="2477197" cy="2086331"/>
            <a:chOff x="2320514" y="3713218"/>
            <a:chExt cx="1718086" cy="1446997"/>
          </a:xfrm>
        </p:grpSpPr>
        <p:pic>
          <p:nvPicPr>
            <p:cNvPr id="8" name="Picture 2" descr="Chemical polarity - Wikipedia">
              <a:extLst>
                <a:ext uri="{FF2B5EF4-FFF2-40B4-BE49-F238E27FC236}">
                  <a16:creationId xmlns:a16="http://schemas.microsoft.com/office/drawing/2014/main" id="{8EC0EFC9-E460-6B81-71FC-C5E08E89EC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0514" y="3713218"/>
              <a:ext cx="1718086" cy="1446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6742C3-EB24-1027-CFE3-6AF083CC6E03}"/>
                </a:ext>
              </a:extLst>
            </p:cNvPr>
            <p:cNvSpPr txBox="1"/>
            <p:nvPr/>
          </p:nvSpPr>
          <p:spPr>
            <a:xfrm>
              <a:off x="2701597" y="4235759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-0.834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B56D77-25A3-ACA3-10DB-EF574EC528CF}"/>
                </a:ext>
              </a:extLst>
            </p:cNvPr>
            <p:cNvSpPr txBox="1"/>
            <p:nvPr/>
          </p:nvSpPr>
          <p:spPr>
            <a:xfrm>
              <a:off x="2971800" y="4492630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+0.417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4A04188-D426-EAEE-F2AA-40D6398DE27C}"/>
                </a:ext>
              </a:extLst>
            </p:cNvPr>
            <p:cNvSpPr txBox="1"/>
            <p:nvPr/>
          </p:nvSpPr>
          <p:spPr>
            <a:xfrm>
              <a:off x="2320514" y="4465335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+0.417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5333FAC-FB7F-0C4E-93B9-8B2485CF61E6}"/>
              </a:ext>
            </a:extLst>
          </p:cNvPr>
          <p:cNvSpPr txBox="1"/>
          <p:nvPr/>
        </p:nvSpPr>
        <p:spPr>
          <a:xfrm>
            <a:off x="0" y="922570"/>
            <a:ext cx="9906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TIP3P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935D27-6CD8-A4D9-EB7E-6428AB37E3E6}"/>
              </a:ext>
            </a:extLst>
          </p:cNvPr>
          <p:cNvSpPr txBox="1"/>
          <p:nvPr/>
        </p:nvSpPr>
        <p:spPr>
          <a:xfrm>
            <a:off x="2791026" y="922569"/>
            <a:ext cx="9906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TIP4P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pic>
        <p:nvPicPr>
          <p:cNvPr id="15" name="Picture 2" descr="Chemical polarity - Wikipedia">
            <a:extLst>
              <a:ext uri="{FF2B5EF4-FFF2-40B4-BE49-F238E27FC236}">
                <a16:creationId xmlns:a16="http://schemas.microsoft.com/office/drawing/2014/main" id="{EC8E41B9-899A-6204-2EBF-F83E7F6ED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798" y="971715"/>
            <a:ext cx="2518802" cy="212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D6F66DE2-0AA7-2B03-9C30-1FC2FEB46FD1}"/>
              </a:ext>
            </a:extLst>
          </p:cNvPr>
          <p:cNvSpPr/>
          <p:nvPr/>
        </p:nvSpPr>
        <p:spPr bwMode="auto">
          <a:xfrm>
            <a:off x="4227212" y="2015857"/>
            <a:ext cx="223426" cy="22342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513D2B-0B22-9B84-292D-F610DB702D52}"/>
              </a:ext>
            </a:extLst>
          </p:cNvPr>
          <p:cNvSpPr txBox="1"/>
          <p:nvPr/>
        </p:nvSpPr>
        <p:spPr>
          <a:xfrm>
            <a:off x="3065430" y="2032965"/>
            <a:ext cx="1452270" cy="38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+0.52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E83BF7-7B30-0C46-3EB9-BAB4B88F71A9}"/>
              </a:ext>
            </a:extLst>
          </p:cNvPr>
          <p:cNvSpPr txBox="1"/>
          <p:nvPr/>
        </p:nvSpPr>
        <p:spPr>
          <a:xfrm>
            <a:off x="4047382" y="2113979"/>
            <a:ext cx="1452270" cy="38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+0.52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763B4E86-2314-E1EC-29FB-27502BA12DD7}"/>
              </a:ext>
            </a:extLst>
          </p:cNvPr>
          <p:cNvSpPr/>
          <p:nvPr/>
        </p:nvSpPr>
        <p:spPr bwMode="auto">
          <a:xfrm rot="8890153">
            <a:off x="1327689" y="1895516"/>
            <a:ext cx="439619" cy="358941"/>
          </a:xfrm>
          <a:prstGeom prst="arc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2C4CA-6448-4E84-1D0F-0545EC0D7E0A}"/>
              </a:ext>
            </a:extLst>
          </p:cNvPr>
          <p:cNvSpPr txBox="1"/>
          <p:nvPr/>
        </p:nvSpPr>
        <p:spPr>
          <a:xfrm>
            <a:off x="759101" y="2268549"/>
            <a:ext cx="14282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104.52</a:t>
            </a:r>
            <a:r>
              <a:rPr lang="en-US" sz="1100" b="1" baseline="30000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o</a:t>
            </a:r>
            <a:endParaRPr lang="en-US" sz="1100" b="1" dirty="0">
              <a:solidFill>
                <a:srgbClr val="FFFF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CB9A18-8C75-074A-EE7F-DCD3432AFF97}"/>
              </a:ext>
            </a:extLst>
          </p:cNvPr>
          <p:cNvSpPr txBox="1"/>
          <p:nvPr/>
        </p:nvSpPr>
        <p:spPr>
          <a:xfrm rot="2846338">
            <a:off x="1294004" y="1675771"/>
            <a:ext cx="14282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0.9572 </a:t>
            </a:r>
            <a:r>
              <a:rPr lang="en-US" sz="1100" b="1" dirty="0" err="1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Å</a:t>
            </a:r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E3C02-885D-2560-6F94-10F45B84B6D8}"/>
              </a:ext>
            </a:extLst>
          </p:cNvPr>
          <p:cNvCxnSpPr>
            <a:cxnSpLocks/>
          </p:cNvCxnSpPr>
          <p:nvPr/>
        </p:nvCxnSpPr>
        <p:spPr bwMode="auto">
          <a:xfrm>
            <a:off x="1752600" y="1733550"/>
            <a:ext cx="304800" cy="3804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FF7CBDD-F190-3AB5-BED8-BDF0F5742A2B}"/>
              </a:ext>
            </a:extLst>
          </p:cNvPr>
          <p:cNvSpPr txBox="1"/>
          <p:nvPr/>
        </p:nvSpPr>
        <p:spPr>
          <a:xfrm>
            <a:off x="5613732" y="234525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origin on oxygen atom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Coulomb-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2.9979 × 10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Debye (D)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Buckingham = 1 D-Å</a:t>
            </a:r>
          </a:p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1.602 × 10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-19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Coulombs</a:t>
            </a:r>
            <a:endParaRPr lang="en-US" sz="12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CDA36A-5B0A-42CE-B42C-D663448BE14E}"/>
              </a:ext>
            </a:extLst>
          </p:cNvPr>
          <p:cNvCxnSpPr>
            <a:cxnSpLocks/>
          </p:cNvCxnSpPr>
          <p:nvPr/>
        </p:nvCxnSpPr>
        <p:spPr bwMode="auto">
          <a:xfrm>
            <a:off x="4343400" y="1885950"/>
            <a:ext cx="0" cy="2679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9900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1DC133-C7F6-35E1-DEB9-C5A236417857}"/>
              </a:ext>
            </a:extLst>
          </p:cNvPr>
          <p:cNvSpPr txBox="1"/>
          <p:nvPr/>
        </p:nvSpPr>
        <p:spPr>
          <a:xfrm>
            <a:off x="3577064" y="1935804"/>
            <a:ext cx="1452270" cy="38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-1.04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F9F07D-AB83-7199-438C-E07CF3C54D4A}"/>
              </a:ext>
            </a:extLst>
          </p:cNvPr>
          <p:cNvSpPr txBox="1"/>
          <p:nvPr/>
        </p:nvSpPr>
        <p:spPr>
          <a:xfrm>
            <a:off x="3781626" y="1698317"/>
            <a:ext cx="1452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0.15 </a:t>
            </a:r>
            <a:r>
              <a:rPr lang="en-US" sz="1100" b="1" dirty="0" err="1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Å</a:t>
            </a:r>
            <a:endParaRPr lang="en-US" sz="1100" b="1" dirty="0">
              <a:solidFill>
                <a:srgbClr val="FFFF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4920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4171950"/>
          </a:xfrm>
        </p:spPr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Frank Jensen, </a:t>
            </a:r>
            <a:r>
              <a:rPr lang="en-US" i="1" dirty="0">
                <a:effectLst/>
                <a:latin typeface="Helvetica Neue" panose="02000503000000020004" pitchFamily="2" charset="0"/>
              </a:rPr>
              <a:t>Introduction to Computational Chemistry</a:t>
            </a:r>
            <a:r>
              <a:rPr lang="en-US" dirty="0">
                <a:effectLst/>
                <a:latin typeface="Helvetica Neue" panose="02000503000000020004" pitchFamily="2" charset="0"/>
              </a:rPr>
              <a:t>, 3rd ed., Wiley (2017). Chapter 2.  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dirty="0">
                <a:effectLst/>
                <a:latin typeface="Helvetica Neue" panose="02000503000000020004" pitchFamily="2" charset="0"/>
              </a:rPr>
              <a:t>Available online via UB library:</a:t>
            </a:r>
          </a:p>
          <a:p>
            <a:pPr lvl="1"/>
            <a:r>
              <a:rPr lang="en-US" dirty="0">
                <a:effectLst/>
                <a:latin typeface="Helvetica Neue" panose="02000503000000020004" pitchFamily="2" charset="0"/>
                <a:hlinkClick r:id="rId2"/>
              </a:rPr>
              <a:t>https://search.lib.buffalo.edu/permalink/01SUNY_BUF/9qhqtp/alma9939265811804803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r>
              <a:rPr lang="en-US" dirty="0">
                <a:effectLst/>
                <a:latin typeface="Helvetica Neue" panose="02000503000000020004" pitchFamily="2" charset="0"/>
              </a:rPr>
              <a:t>C.G. Gray and K.E. Gubbins, </a:t>
            </a:r>
            <a:r>
              <a:rPr lang="en-US" i="1" dirty="0">
                <a:effectLst/>
                <a:latin typeface="Helvetica Neue" panose="02000503000000020004" pitchFamily="2" charset="0"/>
              </a:rPr>
              <a:t>Theory of Molecular Fluids</a:t>
            </a:r>
            <a:r>
              <a:rPr lang="en-US" dirty="0">
                <a:effectLst/>
                <a:latin typeface="Helvetica Neue" panose="02000503000000020004" pitchFamily="2" charset="0"/>
              </a:rPr>
              <a:t>, Vol. 1: Fundamentals (1984). </a:t>
            </a:r>
          </a:p>
          <a:p>
            <a:pPr lvl="1"/>
            <a:r>
              <a:rPr lang="en-US" dirty="0">
                <a:latin typeface="Helvetica Neue" panose="02000503000000020004" pitchFamily="2" charset="0"/>
              </a:rPr>
              <a:t>Detailed, comprehensive discussion of molecular electrostatics</a:t>
            </a:r>
          </a:p>
          <a:p>
            <a:pPr lvl="1"/>
            <a:r>
              <a:rPr lang="en-US" dirty="0">
                <a:latin typeface="Helvetica Neue" panose="02000503000000020004" pitchFamily="2" charset="0"/>
              </a:rPr>
              <a:t>Not required reading.  Recommended for anyone needed to look at the topic in more detail.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93A30-3E80-B147-246C-125A797E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Molecular-mechanics energy is written as a sum of bonded and nonbonded terms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85D42D-7E63-990D-17EC-13DF4FAF7D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04E227-7218-0AE1-369A-10AD393D06DA}"/>
              </a:ext>
            </a:extLst>
          </p:cNvPr>
          <p:cNvGrpSpPr/>
          <p:nvPr/>
        </p:nvGrpSpPr>
        <p:grpSpPr>
          <a:xfrm>
            <a:off x="1653478" y="1318638"/>
            <a:ext cx="5489899" cy="1928608"/>
            <a:chOff x="2036228" y="1511154"/>
            <a:chExt cx="5489899" cy="192860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80F031-75CB-9743-063C-791E126B9215}"/>
                </a:ext>
              </a:extLst>
            </p:cNvPr>
            <p:cNvSpPr/>
            <p:nvPr/>
          </p:nvSpPr>
          <p:spPr bwMode="auto">
            <a:xfrm rot="1241629">
              <a:off x="2036228" y="227601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B8B1F78-E0BE-D8B7-7D33-F1B7654424EB}"/>
                </a:ext>
              </a:extLst>
            </p:cNvPr>
            <p:cNvSpPr/>
            <p:nvPr/>
          </p:nvSpPr>
          <p:spPr bwMode="auto">
            <a:xfrm rot="20680387">
              <a:off x="3103028" y="189501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9344F02-1694-DC85-69AF-3A3A04C3E831}"/>
                </a:ext>
              </a:extLst>
            </p:cNvPr>
            <p:cNvCxnSpPr>
              <a:stCxn id="6" idx="7"/>
              <a:endCxn id="7" idx="2"/>
            </p:cNvCxnSpPr>
            <p:nvPr/>
          </p:nvCxnSpPr>
          <p:spPr bwMode="auto">
            <a:xfrm flipV="1">
              <a:off x="2400342" y="2135872"/>
              <a:ext cx="709461" cy="25223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F033093-534D-F669-EE0D-A3051D9AB550}"/>
                </a:ext>
              </a:extLst>
            </p:cNvPr>
            <p:cNvCxnSpPr>
              <a:cxnSpLocks/>
              <a:stCxn id="7" idx="5"/>
            </p:cNvCxnSpPr>
            <p:nvPr/>
          </p:nvCxnSpPr>
          <p:spPr bwMode="auto">
            <a:xfrm>
              <a:off x="3459047" y="2179825"/>
              <a:ext cx="482181" cy="31334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BE5DBFD-0E17-77FE-DA61-B83A0DA4B107}"/>
                </a:ext>
              </a:extLst>
            </p:cNvPr>
            <p:cNvSpPr/>
            <p:nvPr/>
          </p:nvSpPr>
          <p:spPr bwMode="auto">
            <a:xfrm rot="20680387">
              <a:off x="3906094" y="240936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7F9F06-3721-492C-0BB4-5FE50946336C}"/>
                </a:ext>
              </a:extLst>
            </p:cNvPr>
            <p:cNvCxnSpPr>
              <a:cxnSpLocks/>
              <a:endCxn id="15" idx="7"/>
            </p:cNvCxnSpPr>
            <p:nvPr/>
          </p:nvCxnSpPr>
          <p:spPr bwMode="auto">
            <a:xfrm flipH="1">
              <a:off x="4190901" y="1886593"/>
              <a:ext cx="207527" cy="5477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16B9825-144B-CD55-B4B6-AE64E5C37E61}"/>
                </a:ext>
              </a:extLst>
            </p:cNvPr>
            <p:cNvSpPr/>
            <p:nvPr/>
          </p:nvSpPr>
          <p:spPr bwMode="auto">
            <a:xfrm rot="20680387">
              <a:off x="4261722" y="1511154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00069AB-B5C3-A256-5779-88A352848163}"/>
                </a:ext>
              </a:extLst>
            </p:cNvPr>
            <p:cNvCxnSpPr>
              <a:cxnSpLocks/>
              <a:stCxn id="20" idx="5"/>
            </p:cNvCxnSpPr>
            <p:nvPr/>
          </p:nvCxnSpPr>
          <p:spPr bwMode="auto">
            <a:xfrm>
              <a:off x="4617741" y="1795961"/>
              <a:ext cx="713746" cy="38386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ED1B7F-E329-F3DE-E398-D8D0A6E66F5E}"/>
                </a:ext>
              </a:extLst>
            </p:cNvPr>
            <p:cNvSpPr/>
            <p:nvPr/>
          </p:nvSpPr>
          <p:spPr bwMode="auto">
            <a:xfrm rot="20680387">
              <a:off x="5310301" y="2068591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E79F270-DAF0-9249-72E9-013ABA8D9798}"/>
                </a:ext>
              </a:extLst>
            </p:cNvPr>
            <p:cNvSpPr/>
            <p:nvPr/>
          </p:nvSpPr>
          <p:spPr bwMode="auto">
            <a:xfrm rot="20680387">
              <a:off x="4737790" y="3058762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73D7F0C-29AF-A469-4FF7-D12447AE017C}"/>
                </a:ext>
              </a:extLst>
            </p:cNvPr>
            <p:cNvCxnSpPr>
              <a:cxnSpLocks/>
              <a:stCxn id="25" idx="7"/>
              <a:endCxn id="24" idx="3"/>
            </p:cNvCxnSpPr>
            <p:nvPr/>
          </p:nvCxnSpPr>
          <p:spPr bwMode="auto">
            <a:xfrm flipV="1">
              <a:off x="5022597" y="2424610"/>
              <a:ext cx="383897" cy="6591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DA39ED9-E0E2-9A01-DD50-D9917587FC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6513" y="1865784"/>
              <a:ext cx="850547" cy="3035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C8F4C6-9D74-00FC-DE9A-5573782895C6}"/>
                </a:ext>
              </a:extLst>
            </p:cNvPr>
            <p:cNvSpPr txBox="1"/>
            <p:nvPr/>
          </p:nvSpPr>
          <p:spPr>
            <a:xfrm rot="20366702">
              <a:off x="2216513" y="1692304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stretch</a:t>
              </a:r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56B9FF36-C7DF-9A81-D4BE-E3E1F55F38C5}"/>
                </a:ext>
              </a:extLst>
            </p:cNvPr>
            <p:cNvSpPr/>
            <p:nvPr/>
          </p:nvSpPr>
          <p:spPr bwMode="auto">
            <a:xfrm rot="19939288">
              <a:off x="3736492" y="2127648"/>
              <a:ext cx="634718" cy="454203"/>
            </a:xfrm>
            <a:prstGeom prst="arc">
              <a:avLst>
                <a:gd name="adj1" fmla="val 12441859"/>
                <a:gd name="adj2" fmla="val 20886536"/>
              </a:avLst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483BCA1-75DC-B8F9-B23B-3CEBFBF99D5F}"/>
                </a:ext>
              </a:extLst>
            </p:cNvPr>
            <p:cNvSpPr txBox="1"/>
            <p:nvPr/>
          </p:nvSpPr>
          <p:spPr>
            <a:xfrm rot="20366702">
              <a:off x="3663555" y="1843788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bend</a:t>
              </a: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E4D83016-BFBF-22FC-1AE9-005A4D66B2FC}"/>
                </a:ext>
              </a:extLst>
            </p:cNvPr>
            <p:cNvSpPr/>
            <p:nvPr/>
          </p:nvSpPr>
          <p:spPr bwMode="auto">
            <a:xfrm rot="19351434">
              <a:off x="4767446" y="1860798"/>
              <a:ext cx="439619" cy="358941"/>
            </a:xfrm>
            <a:prstGeom prst="arc">
              <a:avLst>
                <a:gd name="adj1" fmla="val 5071603"/>
                <a:gd name="adj2" fmla="val 0"/>
              </a:avLst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77C92CF-504E-46E8-6667-F44206AE812B}"/>
                </a:ext>
              </a:extLst>
            </p:cNvPr>
            <p:cNvSpPr txBox="1"/>
            <p:nvPr/>
          </p:nvSpPr>
          <p:spPr>
            <a:xfrm>
              <a:off x="4942149" y="1562962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torsion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432E9A3-EF9A-DE84-4F2D-9D3A14FB03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93516" y="2589685"/>
              <a:ext cx="2310101" cy="6204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479B2F9-765B-62A2-D75A-AEBBD57C69B8}"/>
                </a:ext>
              </a:extLst>
            </p:cNvPr>
            <p:cNvSpPr txBox="1"/>
            <p:nvPr/>
          </p:nvSpPr>
          <p:spPr>
            <a:xfrm rot="927594">
              <a:off x="3168607" y="2693137"/>
              <a:ext cx="1107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non-bonded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CED03CA-E8B8-AF04-0763-038D587BDE64}"/>
                </a:ext>
              </a:extLst>
            </p:cNvPr>
            <p:cNvGrpSpPr/>
            <p:nvPr/>
          </p:nvGrpSpPr>
          <p:grpSpPr>
            <a:xfrm rot="19095570">
              <a:off x="6572616" y="1938864"/>
              <a:ext cx="953511" cy="1371171"/>
              <a:chOff x="4890190" y="1653994"/>
              <a:chExt cx="953511" cy="137117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4CCA717-3F45-74C2-09FD-AC90CBD44472}"/>
                  </a:ext>
                </a:extLst>
              </p:cNvPr>
              <p:cNvSpPr/>
              <p:nvPr/>
            </p:nvSpPr>
            <p:spPr bwMode="auto">
              <a:xfrm rot="20680387">
                <a:off x="5462701" y="1653994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295C056-122A-4C4A-ED6F-CC93769F6FE8}"/>
                  </a:ext>
                </a:extLst>
              </p:cNvPr>
              <p:cNvSpPr/>
              <p:nvPr/>
            </p:nvSpPr>
            <p:spPr bwMode="auto">
              <a:xfrm rot="20680387">
                <a:off x="4890190" y="2644165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B2F4203-7C3E-0F76-3154-8087015FEDA8}"/>
                  </a:ext>
                </a:extLst>
              </p:cNvPr>
              <p:cNvCxnSpPr>
                <a:cxnSpLocks/>
                <a:stCxn id="42" idx="7"/>
                <a:endCxn id="41" idx="3"/>
              </p:cNvCxnSpPr>
              <p:nvPr/>
            </p:nvCxnSpPr>
            <p:spPr bwMode="auto">
              <a:xfrm flipV="1">
                <a:off x="5174997" y="2010013"/>
                <a:ext cx="383897" cy="659133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7807FB02-5220-503D-9E97-2B597B7222C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09797" y="2093288"/>
              <a:ext cx="960107" cy="18003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B2C077A-A9BB-E290-4735-795A223D85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86802" y="2400119"/>
              <a:ext cx="1253569" cy="6836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4FB6DB3-FD29-5F75-3B25-D76193276B58}"/>
                </a:ext>
              </a:extLst>
            </p:cNvPr>
            <p:cNvSpPr txBox="1"/>
            <p:nvPr/>
          </p:nvSpPr>
          <p:spPr>
            <a:xfrm>
              <a:off x="5833999" y="2273519"/>
              <a:ext cx="1107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non-bonded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1A7437E1-12AD-BFD9-AC28-033CA08A9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628" y="3684250"/>
            <a:ext cx="6959600" cy="368300"/>
          </a:xfrm>
          <a:prstGeom prst="rect">
            <a:avLst/>
          </a:prstGeom>
        </p:spPr>
      </p:pic>
      <p:sp>
        <p:nvSpPr>
          <p:cNvPr id="53" name="Left Brace 52">
            <a:extLst>
              <a:ext uri="{FF2B5EF4-FFF2-40B4-BE49-F238E27FC236}">
                <a16:creationId xmlns:a16="http://schemas.microsoft.com/office/drawing/2014/main" id="{2A4923B6-A080-3D95-2026-CEC0C2554B26}"/>
              </a:ext>
            </a:extLst>
          </p:cNvPr>
          <p:cNvSpPr/>
          <p:nvPr/>
        </p:nvSpPr>
        <p:spPr bwMode="auto">
          <a:xfrm rot="16200000">
            <a:off x="3859956" y="2168382"/>
            <a:ext cx="221284" cy="3946004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4" name="Left Brace 53">
            <a:extLst>
              <a:ext uri="{FF2B5EF4-FFF2-40B4-BE49-F238E27FC236}">
                <a16:creationId xmlns:a16="http://schemas.microsoft.com/office/drawing/2014/main" id="{5FBE9063-1C27-D862-AF0F-26A83BAFEAF4}"/>
              </a:ext>
            </a:extLst>
          </p:cNvPr>
          <p:cNvSpPr/>
          <p:nvPr/>
        </p:nvSpPr>
        <p:spPr bwMode="auto">
          <a:xfrm rot="16200000">
            <a:off x="7033435" y="3287502"/>
            <a:ext cx="221284" cy="1713846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24B3FAF-5374-7C6C-C424-E213A0536FE2}"/>
              </a:ext>
            </a:extLst>
          </p:cNvPr>
          <p:cNvSpPr txBox="1"/>
          <p:nvPr/>
        </p:nvSpPr>
        <p:spPr>
          <a:xfrm>
            <a:off x="3569685" y="4317045"/>
            <a:ext cx="137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bonded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5C3DB8-AAF4-514E-62F8-439326E43D7D}"/>
              </a:ext>
            </a:extLst>
          </p:cNvPr>
          <p:cNvSpPr txBox="1"/>
          <p:nvPr/>
        </p:nvSpPr>
        <p:spPr>
          <a:xfrm>
            <a:off x="6589798" y="4317045"/>
            <a:ext cx="137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non-bonded</a:t>
            </a:r>
          </a:p>
        </p:txBody>
      </p:sp>
    </p:spTree>
    <p:extLst>
      <p:ext uri="{BB962C8B-B14F-4D97-AF65-F5344CB8AC3E}">
        <p14:creationId xmlns:p14="http://schemas.microsoft.com/office/powerpoint/2010/main" val="139976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CA6614E-7CCD-B8BF-9429-A37C48C32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15976"/>
            <a:ext cx="7772400" cy="584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02831D-CFDD-1B33-490D-EE5737A7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696200" cy="895350"/>
          </a:xfrm>
        </p:spPr>
        <p:txBody>
          <a:bodyPr/>
          <a:lstStyle/>
          <a:p>
            <a:r>
              <a:rPr lang="en-US" i="1" dirty="0"/>
              <a:t>Inter</a:t>
            </a:r>
            <a:r>
              <a:rPr lang="en-US" dirty="0"/>
              <a:t>molecular energy is treated as sums of 2-body, 3-body, 4-body, etc. interactions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1F97CF-548D-9094-AAB5-0AE6723102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F14086-2DE8-197E-AF07-418E95578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410200" cy="3581400"/>
          </a:xfrm>
        </p:spPr>
        <p:txBody>
          <a:bodyPr/>
          <a:lstStyle/>
          <a:p>
            <a:r>
              <a:rPr lang="en-US" dirty="0"/>
              <a:t>Sums over molecules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Each term </a:t>
            </a:r>
            <a:r>
              <a:rPr lang="en-US" i="1" dirty="0" err="1"/>
              <a:t>E</a:t>
            </a:r>
            <a:r>
              <a:rPr lang="en-US" i="1" baseline="-25000" dirty="0" err="1"/>
              <a:t>n</a:t>
            </a:r>
            <a:r>
              <a:rPr lang="en-US" dirty="0"/>
              <a:t> for </a:t>
            </a:r>
            <a:r>
              <a:rPr lang="en-US" i="1" dirty="0"/>
              <a:t>n </a:t>
            </a:r>
            <a:r>
              <a:rPr lang="en-US" dirty="0"/>
              <a:t>&gt; 1 is itself a sum over atom pairs (or larger groups, in principle) between molecules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6EEF4B9B-FFE0-5F61-1821-3C646B16C687}"/>
              </a:ext>
            </a:extLst>
          </p:cNvPr>
          <p:cNvSpPr/>
          <p:nvPr/>
        </p:nvSpPr>
        <p:spPr bwMode="auto">
          <a:xfrm rot="16200000">
            <a:off x="2137258" y="1889608"/>
            <a:ext cx="221284" cy="1143000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01E3EC-F159-5CEC-1EFA-2E4B84CDECF0}"/>
              </a:ext>
            </a:extLst>
          </p:cNvPr>
          <p:cNvSpPr txBox="1"/>
          <p:nvPr/>
        </p:nvSpPr>
        <p:spPr>
          <a:xfrm>
            <a:off x="1600200" y="258565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Intramolecular, external fields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4C53E29-435D-01AB-5F13-031256ADD1B7}"/>
              </a:ext>
            </a:extLst>
          </p:cNvPr>
          <p:cNvSpPr/>
          <p:nvPr/>
        </p:nvSpPr>
        <p:spPr bwMode="auto">
          <a:xfrm rot="16200000">
            <a:off x="3966058" y="1550688"/>
            <a:ext cx="221284" cy="1905000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56BEA9-17F0-7BEE-0F75-8A5B1FCC3E2B}"/>
              </a:ext>
            </a:extLst>
          </p:cNvPr>
          <p:cNvSpPr txBox="1"/>
          <p:nvPr/>
        </p:nvSpPr>
        <p:spPr>
          <a:xfrm>
            <a:off x="3429000" y="261689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pairwise sum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5B974F79-E1FE-AE69-3EBB-0C78B8F6FD12}"/>
              </a:ext>
            </a:extLst>
          </p:cNvPr>
          <p:cNvSpPr/>
          <p:nvPr/>
        </p:nvSpPr>
        <p:spPr bwMode="auto">
          <a:xfrm rot="16200000">
            <a:off x="6461608" y="1226838"/>
            <a:ext cx="221284" cy="2552700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7F3D4D-A45A-002B-6F24-E3F1C00ACA9D}"/>
              </a:ext>
            </a:extLst>
          </p:cNvPr>
          <p:cNvSpPr txBox="1"/>
          <p:nvPr/>
        </p:nvSpPr>
        <p:spPr>
          <a:xfrm>
            <a:off x="5943600" y="261146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 over triplets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ADD5AC-058B-8E8A-5390-A92375ADE1B0}"/>
              </a:ext>
            </a:extLst>
          </p:cNvPr>
          <p:cNvCxnSpPr>
            <a:cxnSpLocks/>
          </p:cNvCxnSpPr>
          <p:nvPr/>
        </p:nvCxnSpPr>
        <p:spPr bwMode="auto">
          <a:xfrm>
            <a:off x="4942417" y="1537538"/>
            <a:ext cx="266700" cy="9299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0E3C449-30AD-8878-E9F2-6BA40DBE1D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816878">
            <a:off x="7772783" y="4024278"/>
            <a:ext cx="920053" cy="5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9414F4-2C90-9B30-34B6-937F5970751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283903">
            <a:off x="5958178" y="3479150"/>
            <a:ext cx="1990146" cy="164739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A2E7451-93A8-48F4-109A-75197C3591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85390">
            <a:off x="6978944" y="3110077"/>
            <a:ext cx="920054" cy="5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3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831D-CFDD-1B33-490D-EE5737A7F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Inter</a:t>
            </a:r>
            <a:r>
              <a:rPr lang="en-US" dirty="0"/>
              <a:t>molecular energy is treated as sums of 2-body, 3-body, 4-body, etc. interactions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1F97CF-548D-9094-AAB5-0AE6723102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C6613D3-3A45-783C-F58B-BF5E5F098A4A}"/>
              </a:ext>
            </a:extLst>
          </p:cNvPr>
          <p:cNvSpPr txBox="1"/>
          <p:nvPr/>
        </p:nvSpPr>
        <p:spPr>
          <a:xfrm>
            <a:off x="280365" y="2468227"/>
            <a:ext cx="61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2</a:t>
            </a:r>
            <a:endParaRPr lang="en-US" sz="1800" dirty="0">
              <a:solidFill>
                <a:srgbClr val="015BBC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3C6CDE93-2F35-08A7-819D-45D032E32370}"/>
              </a:ext>
            </a:extLst>
          </p:cNvPr>
          <p:cNvSpPr txBox="1"/>
          <p:nvPr/>
        </p:nvSpPr>
        <p:spPr>
          <a:xfrm>
            <a:off x="262565" y="3494761"/>
            <a:ext cx="61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3</a:t>
            </a:r>
            <a:endParaRPr lang="en-US" sz="1800" dirty="0">
              <a:solidFill>
                <a:srgbClr val="015BBC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4B4D415-E280-8069-E949-2BF821E5CA8F}"/>
              </a:ext>
            </a:extLst>
          </p:cNvPr>
          <p:cNvSpPr txBox="1"/>
          <p:nvPr/>
        </p:nvSpPr>
        <p:spPr>
          <a:xfrm>
            <a:off x="280008" y="4524741"/>
            <a:ext cx="61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4</a:t>
            </a:r>
            <a:endParaRPr lang="en-US" sz="1800" dirty="0">
              <a:solidFill>
                <a:srgbClr val="015BBC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9ADA68-E4D8-9A03-395E-C5B3EC0E7BCD}"/>
              </a:ext>
            </a:extLst>
          </p:cNvPr>
          <p:cNvSpPr txBox="1"/>
          <p:nvPr/>
        </p:nvSpPr>
        <p:spPr>
          <a:xfrm>
            <a:off x="301082" y="1511363"/>
            <a:ext cx="61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endParaRPr lang="en-US" sz="1800" dirty="0">
              <a:solidFill>
                <a:srgbClr val="015BBC"/>
              </a:solidFill>
            </a:endParaRP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55474FF6-3FFC-5DFB-6A1A-8F568BBD4A35}"/>
              </a:ext>
            </a:extLst>
          </p:cNvPr>
          <p:cNvGrpSpPr/>
          <p:nvPr/>
        </p:nvGrpSpPr>
        <p:grpSpPr>
          <a:xfrm>
            <a:off x="687888" y="3922472"/>
            <a:ext cx="685800" cy="653259"/>
            <a:chOff x="148046" y="2243274"/>
            <a:chExt cx="1066800" cy="1016181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141BD1B5-615F-16CB-E8D6-B75BCC6F4680}"/>
                </a:ext>
              </a:extLst>
            </p:cNvPr>
            <p:cNvSpPr/>
            <p:nvPr/>
          </p:nvSpPr>
          <p:spPr bwMode="auto">
            <a:xfrm>
              <a:off x="199811" y="2568478"/>
              <a:ext cx="304800" cy="304800"/>
            </a:xfrm>
            <a:prstGeom prst="ellipse">
              <a:avLst/>
            </a:prstGeom>
            <a:solidFill>
              <a:srgbClr val="00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95A737C1-9E61-253F-8D93-B0DFDCC4E05A}"/>
                </a:ext>
              </a:extLst>
            </p:cNvPr>
            <p:cNvSpPr/>
            <p:nvPr/>
          </p:nvSpPr>
          <p:spPr bwMode="auto">
            <a:xfrm>
              <a:off x="529046" y="2284003"/>
              <a:ext cx="304800" cy="304800"/>
            </a:xfrm>
            <a:prstGeom prst="ellipse">
              <a:avLst/>
            </a:prstGeom>
            <a:solidFill>
              <a:srgbClr val="FF9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3CB15315-56D9-D5D5-FDAF-766A1E0802EC}"/>
                </a:ext>
              </a:extLst>
            </p:cNvPr>
            <p:cNvSpPr/>
            <p:nvPr/>
          </p:nvSpPr>
          <p:spPr bwMode="auto">
            <a:xfrm>
              <a:off x="224246" y="2916555"/>
              <a:ext cx="304800" cy="3048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55DE1130-42AF-B9FB-AB59-7D98E7C76796}"/>
                </a:ext>
              </a:extLst>
            </p:cNvPr>
            <p:cNvSpPr/>
            <p:nvPr/>
          </p:nvSpPr>
          <p:spPr bwMode="auto">
            <a:xfrm>
              <a:off x="884101" y="2588803"/>
              <a:ext cx="304800" cy="30480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0E135267-00D4-5331-AA6E-689B64714C49}"/>
                </a:ext>
              </a:extLst>
            </p:cNvPr>
            <p:cNvSpPr/>
            <p:nvPr/>
          </p:nvSpPr>
          <p:spPr bwMode="auto">
            <a:xfrm>
              <a:off x="148046" y="2243274"/>
              <a:ext cx="1066800" cy="101618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4902D821-9F29-5F3A-21DD-0C517A25A30B}"/>
              </a:ext>
            </a:extLst>
          </p:cNvPr>
          <p:cNvGrpSpPr/>
          <p:nvPr/>
        </p:nvGrpSpPr>
        <p:grpSpPr>
          <a:xfrm>
            <a:off x="688737" y="971550"/>
            <a:ext cx="753408" cy="713123"/>
            <a:chOff x="688737" y="1008078"/>
            <a:chExt cx="753408" cy="71312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521B480-D800-1853-1E5C-EB5C1A1706CE}"/>
                </a:ext>
              </a:extLst>
            </p:cNvPr>
            <p:cNvGrpSpPr/>
            <p:nvPr/>
          </p:nvGrpSpPr>
          <p:grpSpPr>
            <a:xfrm>
              <a:off x="688737" y="1008078"/>
              <a:ext cx="685800" cy="653259"/>
              <a:chOff x="148046" y="2243274"/>
              <a:chExt cx="1066800" cy="1016181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C92C5AA-E91A-1E2F-3BCE-35990736058A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3D78269-7E28-4365-2F56-2ADC904F646A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0A08A155-4614-3364-1534-F9F84D60C4C7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EF6F766-12EF-7CB8-C9FC-A0FD8A3FEF10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9B941FA-E830-698A-506D-B98C5D8BC360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F217D49D-2D07-6D77-E496-45EDE1452CB6}"/>
                </a:ext>
              </a:extLst>
            </p:cNvPr>
            <p:cNvSpPr txBox="1"/>
            <p:nvPr/>
          </p:nvSpPr>
          <p:spPr>
            <a:xfrm>
              <a:off x="913099" y="1382647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100</a:t>
              </a:r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BBCEBD30-41B5-717C-D9DC-32A6FF938D63}"/>
              </a:ext>
            </a:extLst>
          </p:cNvPr>
          <p:cNvGrpSpPr/>
          <p:nvPr/>
        </p:nvGrpSpPr>
        <p:grpSpPr>
          <a:xfrm>
            <a:off x="1605204" y="975582"/>
            <a:ext cx="750633" cy="705058"/>
            <a:chOff x="1605204" y="983585"/>
            <a:chExt cx="750633" cy="705058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21218CCF-CB35-C352-FDF2-B2FDB6B0310B}"/>
                </a:ext>
              </a:extLst>
            </p:cNvPr>
            <p:cNvGrpSpPr/>
            <p:nvPr/>
          </p:nvGrpSpPr>
          <p:grpSpPr>
            <a:xfrm>
              <a:off x="1605204" y="983585"/>
              <a:ext cx="685800" cy="653259"/>
              <a:chOff x="148046" y="2243274"/>
              <a:chExt cx="1066800" cy="1016181"/>
            </a:xfrm>
          </p:grpSpPr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73BEA9A8-5540-B1D8-2707-9DB57EED48DF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1FFA57CB-8F26-6C1D-49A9-5B21CE20FFE8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841AD523-17D7-B020-3E1D-AA138CD6253B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CCD4A257-253E-9FA1-EB0B-787D25B962DC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36D4DD8A-1BF1-5CC9-4EA7-4A71626AFD11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915E3034-7FF6-0836-6CA8-F09795412EAA}"/>
                </a:ext>
              </a:extLst>
            </p:cNvPr>
            <p:cNvSpPr txBox="1"/>
            <p:nvPr/>
          </p:nvSpPr>
          <p:spPr>
            <a:xfrm>
              <a:off x="1826791" y="1350089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90</a:t>
              </a: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FC361B0-90FA-9ABE-9675-BA06C736EF11}"/>
              </a:ext>
            </a:extLst>
          </p:cNvPr>
          <p:cNvGrpSpPr/>
          <p:nvPr/>
        </p:nvGrpSpPr>
        <p:grpSpPr>
          <a:xfrm>
            <a:off x="2492413" y="972831"/>
            <a:ext cx="754897" cy="710560"/>
            <a:chOff x="2492413" y="978083"/>
            <a:chExt cx="754897" cy="710560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4EB292A2-AA3C-47B5-90FA-2CD70419CADF}"/>
                </a:ext>
              </a:extLst>
            </p:cNvPr>
            <p:cNvGrpSpPr/>
            <p:nvPr/>
          </p:nvGrpSpPr>
          <p:grpSpPr>
            <a:xfrm>
              <a:off x="2492413" y="978083"/>
              <a:ext cx="685800" cy="653259"/>
              <a:chOff x="148046" y="2243274"/>
              <a:chExt cx="1066800" cy="1016181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C818EE8E-B396-A469-DD1D-D0E95FEA125F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65DB4848-0681-7F74-3D0A-C90387D49474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2498CFC0-5C6A-855B-C839-76D9E0641492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989B9579-0795-B3BA-A2BB-9A9303C12630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E12B0A06-CC9C-7E27-1654-F86C17BEE646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8B89C243-4EE5-D47E-CA7B-53C858E71D20}"/>
                </a:ext>
              </a:extLst>
            </p:cNvPr>
            <p:cNvSpPr txBox="1"/>
            <p:nvPr/>
          </p:nvSpPr>
          <p:spPr>
            <a:xfrm>
              <a:off x="2718264" y="1350089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120</a:t>
              </a: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134833E3-25CE-72C6-F870-0018BCC6BF4D}"/>
              </a:ext>
            </a:extLst>
          </p:cNvPr>
          <p:cNvGrpSpPr/>
          <p:nvPr/>
        </p:nvGrpSpPr>
        <p:grpSpPr>
          <a:xfrm>
            <a:off x="3418991" y="974083"/>
            <a:ext cx="756748" cy="708056"/>
            <a:chOff x="3418991" y="971550"/>
            <a:chExt cx="756748" cy="708056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29D3625E-E2CE-0CA9-B3E5-21F8270980D1}"/>
                </a:ext>
              </a:extLst>
            </p:cNvPr>
            <p:cNvGrpSpPr/>
            <p:nvPr/>
          </p:nvGrpSpPr>
          <p:grpSpPr>
            <a:xfrm>
              <a:off x="3418991" y="971550"/>
              <a:ext cx="685800" cy="653259"/>
              <a:chOff x="148046" y="2243274"/>
              <a:chExt cx="1066800" cy="1016181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48F234BE-B7BE-3DF2-7270-2D6EFC5E0A51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7FD1D33D-8DCF-154B-3DAD-F8850A072BA4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F8F6CE02-03C4-2AC2-2F46-57ACDA5C5B19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644F9185-9FBE-C553-65E5-616DBCABBF47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9918A608-E1EC-6123-EC42-7546627B04C8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CBF9414C-F5C1-1E68-0307-2A8679555413}"/>
                </a:ext>
              </a:extLst>
            </p:cNvPr>
            <p:cNvSpPr txBox="1"/>
            <p:nvPr/>
          </p:nvSpPr>
          <p:spPr>
            <a:xfrm>
              <a:off x="3646693" y="1341052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70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76558A63-B58D-5057-70C3-A7294180CC9E}"/>
              </a:ext>
            </a:extLst>
          </p:cNvPr>
          <p:cNvGrpSpPr/>
          <p:nvPr/>
        </p:nvGrpSpPr>
        <p:grpSpPr>
          <a:xfrm>
            <a:off x="687888" y="1920763"/>
            <a:ext cx="751185" cy="952793"/>
            <a:chOff x="1879815" y="2164604"/>
            <a:chExt cx="751185" cy="952793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2949E45-39EE-47D7-30BC-433FF6984822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0A7F7F9-5D66-F777-DC29-34A1D5D64411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3D10C302-7F82-4AA9-882F-E1EFE793149A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64251FCE-0EA2-31B1-DC1A-BA886C1B5C8E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DFEEF7B7-9145-ED37-B48A-47BCA17267CF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5F82E651-766C-490D-E449-4BF211F3BE8B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F80B007-BD23-64CA-AE92-66901B1E57D0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230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318F4587-DEB4-9155-B6DE-2B4E9344A6AD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40</a:t>
              </a:r>
            </a:p>
          </p:txBody>
        </p:sp>
      </p:grpSp>
      <p:sp>
        <p:nvSpPr>
          <p:cNvPr id="207" name="TextBox 206">
            <a:extLst>
              <a:ext uri="{FF2B5EF4-FFF2-40B4-BE49-F238E27FC236}">
                <a16:creationId xmlns:a16="http://schemas.microsoft.com/office/drawing/2014/main" id="{D5D13B56-F329-C85B-B481-46855AF40C38}"/>
              </a:ext>
            </a:extLst>
          </p:cNvPr>
          <p:cNvSpPr txBox="1"/>
          <p:nvPr/>
        </p:nvSpPr>
        <p:spPr>
          <a:xfrm>
            <a:off x="4265284" y="2993801"/>
            <a:ext cx="4878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3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k</a:t>
            </a:r>
            <a:r>
              <a:rPr lang="en-US" sz="1800" dirty="0">
                <a:solidFill>
                  <a:srgbClr val="015BBC"/>
                </a:solidFill>
              </a:rPr>
              <a:t>) = </a:t>
            </a:r>
            <a:r>
              <a:rPr lang="en-US" sz="1800" i="1" dirty="0" err="1">
                <a:solidFill>
                  <a:srgbClr val="015BBC"/>
                </a:solidFill>
              </a:rPr>
              <a:t>E</a:t>
            </a:r>
            <a:r>
              <a:rPr lang="en-US" sz="1800" baseline="-25000" dirty="0" err="1">
                <a:solidFill>
                  <a:srgbClr val="015BBC"/>
                </a:solidFill>
              </a:rPr>
              <a:t>Tot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k</a:t>
            </a:r>
            <a:r>
              <a:rPr lang="en-US" sz="1800" dirty="0">
                <a:solidFill>
                  <a:srgbClr val="015BBC"/>
                </a:solidFill>
              </a:rPr>
              <a:t>) −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2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>
                <a:solidFill>
                  <a:srgbClr val="015BBC"/>
                </a:solidFill>
              </a:rPr>
              <a:t>)−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2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k</a:t>
            </a:r>
            <a:r>
              <a:rPr lang="en-US" sz="1800" dirty="0">
                <a:solidFill>
                  <a:srgbClr val="015BBC"/>
                </a:solidFill>
              </a:rPr>
              <a:t>)−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2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k</a:t>
            </a:r>
            <a:r>
              <a:rPr lang="en-US" sz="1800" dirty="0">
                <a:solidFill>
                  <a:srgbClr val="015BBC"/>
                </a:solidFill>
              </a:rPr>
              <a:t>)             </a:t>
            </a:r>
          </a:p>
          <a:p>
            <a:r>
              <a:rPr lang="en-US" sz="1800" dirty="0">
                <a:solidFill>
                  <a:srgbClr val="015BBC"/>
                </a:solidFill>
              </a:rPr>
              <a:t>                −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>
                <a:solidFill>
                  <a:srgbClr val="015BBC"/>
                </a:solidFill>
              </a:rPr>
              <a:t>i</a:t>
            </a:r>
            <a:r>
              <a:rPr lang="en-US" sz="1800" dirty="0">
                <a:solidFill>
                  <a:srgbClr val="015BBC"/>
                </a:solidFill>
              </a:rPr>
              <a:t>) − 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>
                <a:solidFill>
                  <a:srgbClr val="015BBC"/>
                </a:solidFill>
              </a:rPr>
              <a:t>j</a:t>
            </a:r>
            <a:r>
              <a:rPr lang="en-US" sz="1800" dirty="0">
                <a:solidFill>
                  <a:srgbClr val="015BBC"/>
                </a:solidFill>
              </a:rPr>
              <a:t>) − 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>
                <a:solidFill>
                  <a:srgbClr val="015BBC"/>
                </a:solidFill>
              </a:rPr>
              <a:t>k</a:t>
            </a:r>
            <a:r>
              <a:rPr lang="en-US" sz="1800" dirty="0">
                <a:solidFill>
                  <a:srgbClr val="015BBC"/>
                </a:solidFill>
              </a:rPr>
              <a:t>) </a:t>
            </a: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67F92F4-DDF7-5755-5A4A-901361DCED71}"/>
              </a:ext>
            </a:extLst>
          </p:cNvPr>
          <p:cNvGrpSpPr/>
          <p:nvPr/>
        </p:nvGrpSpPr>
        <p:grpSpPr>
          <a:xfrm>
            <a:off x="1599561" y="1908488"/>
            <a:ext cx="751185" cy="952793"/>
            <a:chOff x="1879815" y="2164604"/>
            <a:chExt cx="751185" cy="952793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11179C7F-2F2F-5D8D-8C9C-FE9F855AD5E2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11582E1E-8D4B-114F-096E-694648A716BB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9B291D3F-EA4D-978E-8517-92CF0019A002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D301C360-B89F-22AA-6CAC-811F97E303E0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0E71188F-B3F0-9639-1351-5AD2E14C4C03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478614FA-5240-2CB5-62F2-C4F7E0A00936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FD4EBE8F-62CD-D99D-07F3-F472C5A18FFB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240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688ACCC8-F4A0-5B34-3E45-9FFF8A3DA6C4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30</a:t>
              </a:r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46C9611B-0B15-EA4C-4F55-5AB37D04D7DB}"/>
              </a:ext>
            </a:extLst>
          </p:cNvPr>
          <p:cNvGrpSpPr/>
          <p:nvPr/>
        </p:nvGrpSpPr>
        <p:grpSpPr>
          <a:xfrm>
            <a:off x="2495276" y="1917274"/>
            <a:ext cx="751185" cy="952793"/>
            <a:chOff x="1879815" y="2164604"/>
            <a:chExt cx="751185" cy="952793"/>
          </a:xfrm>
        </p:grpSpPr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D858FF2C-1339-00B3-41BC-79C68062DD1A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C87A5E68-8D77-886B-65FF-5C278EA559A0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2AA61A53-6FF5-F059-5B50-8FA888A2416B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99494CEC-B585-F942-F816-CA6D257B9C28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FA248FBD-BEC1-9616-7F6D-FEF42709BD6C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641BA86E-E643-72BB-610E-3C6A73F0DD99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DF48E325-19A9-33AB-60DB-16F4BE7BBEC3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240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50E6FE38-202D-3D4A-386E-F436AA1403C4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20</a:t>
              </a: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59C812A4-47F4-DA50-E318-966532DAA6FD}"/>
              </a:ext>
            </a:extLst>
          </p:cNvPr>
          <p:cNvGrpSpPr/>
          <p:nvPr/>
        </p:nvGrpSpPr>
        <p:grpSpPr>
          <a:xfrm>
            <a:off x="3418991" y="1917274"/>
            <a:ext cx="751185" cy="952793"/>
            <a:chOff x="1879815" y="2164604"/>
            <a:chExt cx="751185" cy="952793"/>
          </a:xfrm>
        </p:grpSpPr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00B024C0-4DD8-11BA-4A86-83079FF8AA5D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1B51285D-88EC-2F57-58C7-5D38732E0C21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86A6A835-BA5E-C55D-0D0B-4B760B850168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1659993B-D8DF-4302-F452-B097B167F794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E8309482-EB11-CB1C-945D-394C0838C736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2EF0516D-0318-8367-33DD-BECAF0A77C60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D4D7F24C-C46C-26FB-BEE5-4CD666EE9CA5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200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7071AD1B-6CF3-6B5E-B30D-C9EF860F1BC0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30</a:t>
              </a: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3156FE04-8D74-2E53-F753-F1389732C622}"/>
              </a:ext>
            </a:extLst>
          </p:cNvPr>
          <p:cNvGrpSpPr/>
          <p:nvPr/>
        </p:nvGrpSpPr>
        <p:grpSpPr>
          <a:xfrm>
            <a:off x="4339151" y="1906584"/>
            <a:ext cx="751185" cy="952793"/>
            <a:chOff x="1879815" y="2164604"/>
            <a:chExt cx="751185" cy="952793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9526F292-E347-8875-2927-30286873547A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8A5794B5-F13D-308D-16CD-857737B7E30A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B47D5A02-13AD-D9FB-1213-784F3A27B4C1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93DDDB97-29D3-0B28-35D4-7C00AA5F7DDA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7F88D6D3-E9C5-5B9C-EA00-23DC66C5D18F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F80CE41B-8305-80CB-AD07-BCBEDEC14759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0D6BAA09-62F6-0509-4F26-4783399F989D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180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C3611C18-FDFB-A71D-D8FF-89BE6D214162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20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6DD135FC-DA50-11F0-08BF-0B787AF1C580}"/>
              </a:ext>
            </a:extLst>
          </p:cNvPr>
          <p:cNvGrpSpPr/>
          <p:nvPr/>
        </p:nvGrpSpPr>
        <p:grpSpPr>
          <a:xfrm>
            <a:off x="5259311" y="1906584"/>
            <a:ext cx="751185" cy="952793"/>
            <a:chOff x="1879815" y="2164604"/>
            <a:chExt cx="751185" cy="952793"/>
          </a:xfrm>
        </p:grpSpPr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05C4CECF-6679-6CB9-BAB7-9E02BCD51A2F}"/>
                </a:ext>
              </a:extLst>
            </p:cNvPr>
            <p:cNvGrpSpPr/>
            <p:nvPr/>
          </p:nvGrpSpPr>
          <p:grpSpPr>
            <a:xfrm>
              <a:off x="1879815" y="2164604"/>
              <a:ext cx="685800" cy="653259"/>
              <a:chOff x="148046" y="2243274"/>
              <a:chExt cx="1066800" cy="1016181"/>
            </a:xfrm>
          </p:grpSpPr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id="{066A4B1F-3A94-D9BB-6462-77E29D8D4738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FB799561-8D26-2786-C0BC-3B8A4555AB01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057E4631-DF9C-EA59-F3C3-A6F0BB9F7F15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F5F0C018-48D9-B767-0AA6-11B52F8CE57E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4C947FD6-3F37-0230-3A91-45F9D6568B40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2D897286-AB6F-88A9-8458-3A24FB594814}"/>
                </a:ext>
              </a:extLst>
            </p:cNvPr>
            <p:cNvSpPr txBox="1"/>
            <p:nvPr/>
          </p:nvSpPr>
          <p:spPr>
            <a:xfrm>
              <a:off x="2101954" y="2518556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240</a:t>
              </a: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3308372E-32D7-DA5B-B0DD-760DD6158188}"/>
                </a:ext>
              </a:extLst>
            </p:cNvPr>
            <p:cNvSpPr txBox="1"/>
            <p:nvPr/>
          </p:nvSpPr>
          <p:spPr>
            <a:xfrm>
              <a:off x="1967024" y="27788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50</a:t>
              </a: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D5F69FE1-C3A6-D758-B1BA-1ADBE70043B4}"/>
              </a:ext>
            </a:extLst>
          </p:cNvPr>
          <p:cNvGrpSpPr/>
          <p:nvPr/>
        </p:nvGrpSpPr>
        <p:grpSpPr>
          <a:xfrm>
            <a:off x="687888" y="2961170"/>
            <a:ext cx="758267" cy="932339"/>
            <a:chOff x="1879815" y="3281458"/>
            <a:chExt cx="758267" cy="93233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AA6CB46F-A8B8-5357-F356-43D4AD6FF1AA}"/>
                </a:ext>
              </a:extLst>
            </p:cNvPr>
            <p:cNvGrpSpPr/>
            <p:nvPr/>
          </p:nvGrpSpPr>
          <p:grpSpPr>
            <a:xfrm>
              <a:off x="1879815" y="3281458"/>
              <a:ext cx="685800" cy="653259"/>
              <a:chOff x="148046" y="2243274"/>
              <a:chExt cx="1066800" cy="1016181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8D82C0F5-3185-2DA1-1E64-0E5C2872B5B4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764498EF-B52C-BED0-7C24-A344D428A4E3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2A8F6C99-F5EE-30AC-5A0B-F85553FE10AD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809D4D85-C598-24DF-0CDD-E256A7E88440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2938A7F3-0F3A-6E24-178F-F078DC3C165A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F1813E98-C3AF-0908-938E-EDA683375CB2}"/>
                </a:ext>
              </a:extLst>
            </p:cNvPr>
            <p:cNvSpPr txBox="1"/>
            <p:nvPr/>
          </p:nvSpPr>
          <p:spPr>
            <a:xfrm>
              <a:off x="1958192" y="38752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9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332A684E-8B3C-C733-5078-A3C566CFDAD5}"/>
                </a:ext>
              </a:extLst>
            </p:cNvPr>
            <p:cNvSpPr txBox="1"/>
            <p:nvPr/>
          </p:nvSpPr>
          <p:spPr>
            <a:xfrm>
              <a:off x="2109036" y="3642452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409</a:t>
              </a:r>
            </a:p>
          </p:txBody>
        </p:sp>
      </p:grpSp>
      <p:sp>
        <p:nvSpPr>
          <p:cNvPr id="256" name="TextBox 255">
            <a:extLst>
              <a:ext uri="{FF2B5EF4-FFF2-40B4-BE49-F238E27FC236}">
                <a16:creationId xmlns:a16="http://schemas.microsoft.com/office/drawing/2014/main" id="{70E01E7F-8D30-0BB7-2834-A8D43F4D5C92}"/>
              </a:ext>
            </a:extLst>
          </p:cNvPr>
          <p:cNvSpPr txBox="1"/>
          <p:nvPr/>
        </p:nvSpPr>
        <p:spPr>
          <a:xfrm>
            <a:off x="1542688" y="3818751"/>
            <a:ext cx="2422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409−40−30−20−100−90−120</a:t>
            </a:r>
          </a:p>
        </p:txBody>
      </p: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67EDBA13-EDE4-BB71-0941-9BBFC1C41ED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128760" y="3752462"/>
            <a:ext cx="413928" cy="1908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43E59D6F-A7CC-9FB8-8F9E-815846021CB7}"/>
              </a:ext>
            </a:extLst>
          </p:cNvPr>
          <p:cNvGrpSpPr/>
          <p:nvPr/>
        </p:nvGrpSpPr>
        <p:grpSpPr>
          <a:xfrm>
            <a:off x="1591324" y="2961170"/>
            <a:ext cx="758267" cy="932339"/>
            <a:chOff x="1879815" y="3281458"/>
            <a:chExt cx="758267" cy="932339"/>
          </a:xfrm>
        </p:grpSpPr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B3AFF072-9FC4-ADF1-42FD-113FA5617536}"/>
                </a:ext>
              </a:extLst>
            </p:cNvPr>
            <p:cNvGrpSpPr/>
            <p:nvPr/>
          </p:nvGrpSpPr>
          <p:grpSpPr>
            <a:xfrm>
              <a:off x="1879815" y="3281458"/>
              <a:ext cx="685800" cy="653259"/>
              <a:chOff x="148046" y="2243274"/>
              <a:chExt cx="1066800" cy="1016181"/>
            </a:xfrm>
          </p:grpSpPr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9F6DC7CB-5852-2927-A784-3637246C0F50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44CF688D-AA68-2DC6-CFFB-AAB670854DE4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1B8F8046-14BD-B20A-3B6F-EFA35FE248E3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8F5B8AF8-AE00-1EFD-6F4E-EDA71CAA73C9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1A77B405-A673-5891-84AB-C31CA330BA55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609AB937-7EB4-F5DC-D6E9-1FDFBD2D8EF1}"/>
                </a:ext>
              </a:extLst>
            </p:cNvPr>
            <p:cNvSpPr txBox="1"/>
            <p:nvPr/>
          </p:nvSpPr>
          <p:spPr>
            <a:xfrm>
              <a:off x="1958192" y="38752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8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9E864805-056C-3C6D-CBD7-958A59C9D520}"/>
                </a:ext>
              </a:extLst>
            </p:cNvPr>
            <p:cNvSpPr txBox="1"/>
            <p:nvPr/>
          </p:nvSpPr>
          <p:spPr>
            <a:xfrm>
              <a:off x="2109036" y="3642452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358</a:t>
              </a: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F5D4A565-6359-130A-163B-8C99D67BF03E}"/>
              </a:ext>
            </a:extLst>
          </p:cNvPr>
          <p:cNvGrpSpPr/>
          <p:nvPr/>
        </p:nvGrpSpPr>
        <p:grpSpPr>
          <a:xfrm>
            <a:off x="2473006" y="2961170"/>
            <a:ext cx="758267" cy="932339"/>
            <a:chOff x="1879815" y="3281458"/>
            <a:chExt cx="758267" cy="932339"/>
          </a:xfrm>
        </p:grpSpPr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EC7F3AEB-1BF3-A3D6-F64B-ACE299EDA389}"/>
                </a:ext>
              </a:extLst>
            </p:cNvPr>
            <p:cNvGrpSpPr/>
            <p:nvPr/>
          </p:nvGrpSpPr>
          <p:grpSpPr>
            <a:xfrm>
              <a:off x="1879815" y="3281458"/>
              <a:ext cx="685800" cy="653259"/>
              <a:chOff x="148046" y="2243274"/>
              <a:chExt cx="1066800" cy="1016181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A5D606A9-A6AA-078F-F59F-874CA7F9F022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0A07456C-DA2C-3AB3-B1D0-30D1D080DCB9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7E13353-B6CC-7C89-F985-0F3F220BF535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72800791-6115-63D5-F1F1-FAB99262E1C0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C3F84EC-CDE3-D45B-D594-4CDB28F92BC5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DBF39AC0-333A-5245-5496-0B5934FE0731}"/>
                </a:ext>
              </a:extLst>
            </p:cNvPr>
            <p:cNvSpPr txBox="1"/>
            <p:nvPr/>
          </p:nvSpPr>
          <p:spPr>
            <a:xfrm>
              <a:off x="1958192" y="38752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6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4795080A-EA5F-9D78-CA91-5CB9F26E7461}"/>
                </a:ext>
              </a:extLst>
            </p:cNvPr>
            <p:cNvSpPr txBox="1"/>
            <p:nvPr/>
          </p:nvSpPr>
          <p:spPr>
            <a:xfrm>
              <a:off x="2109036" y="3642452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396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1650676-88D3-A437-4CB3-7B912611846E}"/>
              </a:ext>
            </a:extLst>
          </p:cNvPr>
          <p:cNvGrpSpPr/>
          <p:nvPr/>
        </p:nvGrpSpPr>
        <p:grpSpPr>
          <a:xfrm>
            <a:off x="3388027" y="2961170"/>
            <a:ext cx="758267" cy="932339"/>
            <a:chOff x="1879815" y="3281458"/>
            <a:chExt cx="758267" cy="932339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82DBC2CF-0485-5228-9394-E380FCBAFF90}"/>
                </a:ext>
              </a:extLst>
            </p:cNvPr>
            <p:cNvGrpSpPr/>
            <p:nvPr/>
          </p:nvGrpSpPr>
          <p:grpSpPr>
            <a:xfrm>
              <a:off x="1879815" y="3281458"/>
              <a:ext cx="685800" cy="653259"/>
              <a:chOff x="148046" y="2243274"/>
              <a:chExt cx="1066800" cy="1016181"/>
            </a:xfrm>
          </p:grpSpPr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41002322-C969-B68B-027F-9E5CE1F25952}"/>
                  </a:ext>
                </a:extLst>
              </p:cNvPr>
              <p:cNvSpPr/>
              <p:nvPr/>
            </p:nvSpPr>
            <p:spPr bwMode="auto">
              <a:xfrm>
                <a:off x="199811" y="2568478"/>
                <a:ext cx="304800" cy="304800"/>
              </a:xfrm>
              <a:prstGeom prst="ellipse">
                <a:avLst/>
              </a:prstGeom>
              <a:solidFill>
                <a:srgbClr val="00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C462F73C-ABF7-0CDA-B523-F1F249BACF29}"/>
                  </a:ext>
                </a:extLst>
              </p:cNvPr>
              <p:cNvSpPr/>
              <p:nvPr/>
            </p:nvSpPr>
            <p:spPr bwMode="auto">
              <a:xfrm>
                <a:off x="529046" y="2284003"/>
                <a:ext cx="304800" cy="304800"/>
              </a:xfrm>
              <a:prstGeom prst="ellipse">
                <a:avLst/>
              </a:prstGeom>
              <a:solidFill>
                <a:srgbClr val="FF9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8F57FC58-D49F-6292-B0D6-57C605E7B9F4}"/>
                  </a:ext>
                </a:extLst>
              </p:cNvPr>
              <p:cNvSpPr/>
              <p:nvPr/>
            </p:nvSpPr>
            <p:spPr bwMode="auto">
              <a:xfrm>
                <a:off x="224246" y="291655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7EB6DAB0-2F80-41E2-6C63-D7DBE59B047F}"/>
                  </a:ext>
                </a:extLst>
              </p:cNvPr>
              <p:cNvSpPr/>
              <p:nvPr/>
            </p:nvSpPr>
            <p:spPr bwMode="auto">
              <a:xfrm>
                <a:off x="884101" y="2588803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607E0240-6707-EDE6-211E-F1BD14D5ED00}"/>
                  </a:ext>
                </a:extLst>
              </p:cNvPr>
              <p:cNvSpPr/>
              <p:nvPr/>
            </p:nvSpPr>
            <p:spPr bwMode="auto">
              <a:xfrm>
                <a:off x="148046" y="2243274"/>
                <a:ext cx="1066800" cy="101618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BC6FF0C8-48AA-FD72-A5DD-79026E412465}"/>
                </a:ext>
              </a:extLst>
            </p:cNvPr>
            <p:cNvSpPr txBox="1"/>
            <p:nvPr/>
          </p:nvSpPr>
          <p:spPr>
            <a:xfrm>
              <a:off x="1958192" y="3875243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</a:rPr>
                <a:t>7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DEB47BB-B6D0-C26E-935B-4F4DB2B161F2}"/>
                </a:ext>
              </a:extLst>
            </p:cNvPr>
            <p:cNvSpPr txBox="1"/>
            <p:nvPr/>
          </p:nvSpPr>
          <p:spPr>
            <a:xfrm>
              <a:off x="2109036" y="3642452"/>
              <a:ext cx="529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387</a:t>
              </a:r>
            </a:p>
          </p:txBody>
        </p:sp>
      </p:grpSp>
      <p:sp>
        <p:nvSpPr>
          <p:cNvPr id="289" name="TextBox 288">
            <a:extLst>
              <a:ext uri="{FF2B5EF4-FFF2-40B4-BE49-F238E27FC236}">
                <a16:creationId xmlns:a16="http://schemas.microsoft.com/office/drawing/2014/main" id="{B94BEA0D-A047-0EEC-5B42-DB5D9AB93ED7}"/>
              </a:ext>
            </a:extLst>
          </p:cNvPr>
          <p:cNvSpPr txBox="1"/>
          <p:nvPr/>
        </p:nvSpPr>
        <p:spPr>
          <a:xfrm>
            <a:off x="896543" y="4286017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601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23C4FF2A-F8DE-98A4-0EB5-D60BFCEDC9BB}"/>
              </a:ext>
            </a:extLst>
          </p:cNvPr>
          <p:cNvSpPr txBox="1"/>
          <p:nvPr/>
        </p:nvSpPr>
        <p:spPr>
          <a:xfrm>
            <a:off x="736184" y="4595396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</a:rPr>
              <a:t>1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7ECFF292-2B70-B999-1EC7-CC4CEBA862EA}"/>
              </a:ext>
            </a:extLst>
          </p:cNvPr>
          <p:cNvSpPr txBox="1"/>
          <p:nvPr/>
        </p:nvSpPr>
        <p:spPr>
          <a:xfrm>
            <a:off x="6026204" y="2030738"/>
            <a:ext cx="298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2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>
                <a:solidFill>
                  <a:srgbClr val="015BBC"/>
                </a:solidFill>
              </a:rPr>
              <a:t>) = </a:t>
            </a:r>
            <a:r>
              <a:rPr lang="en-US" sz="1800" i="1" dirty="0" err="1">
                <a:solidFill>
                  <a:srgbClr val="015BBC"/>
                </a:solidFill>
              </a:rPr>
              <a:t>E</a:t>
            </a:r>
            <a:r>
              <a:rPr lang="en-US" sz="1800" baseline="-25000" dirty="0" err="1">
                <a:solidFill>
                  <a:srgbClr val="015BBC"/>
                </a:solidFill>
              </a:rPr>
              <a:t>Tot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 err="1">
                <a:solidFill>
                  <a:srgbClr val="015BBC"/>
                </a:solidFill>
              </a:rPr>
              <a:t>i</a:t>
            </a:r>
            <a:r>
              <a:rPr lang="en-US" sz="1800" dirty="0" err="1">
                <a:solidFill>
                  <a:srgbClr val="015BBC"/>
                </a:solidFill>
              </a:rPr>
              <a:t>,</a:t>
            </a:r>
            <a:r>
              <a:rPr lang="en-US" sz="1800" i="1" dirty="0" err="1">
                <a:solidFill>
                  <a:srgbClr val="015BBC"/>
                </a:solidFill>
              </a:rPr>
              <a:t>j</a:t>
            </a:r>
            <a:r>
              <a:rPr lang="en-US" sz="1800" dirty="0">
                <a:solidFill>
                  <a:srgbClr val="015BBC"/>
                </a:solidFill>
              </a:rPr>
              <a:t>) −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>
                <a:solidFill>
                  <a:srgbClr val="015BBC"/>
                </a:solidFill>
              </a:rPr>
              <a:t>i</a:t>
            </a:r>
            <a:r>
              <a:rPr lang="en-US" sz="1800" dirty="0">
                <a:solidFill>
                  <a:srgbClr val="015BBC"/>
                </a:solidFill>
              </a:rPr>
              <a:t>) − </a:t>
            </a:r>
            <a:r>
              <a:rPr lang="en-US" sz="1800" i="1" dirty="0">
                <a:solidFill>
                  <a:srgbClr val="015BBC"/>
                </a:solidFill>
              </a:rPr>
              <a:t>E</a:t>
            </a:r>
            <a:r>
              <a:rPr lang="en-US" sz="1800" baseline="-25000" dirty="0">
                <a:solidFill>
                  <a:srgbClr val="015BBC"/>
                </a:solidFill>
              </a:rPr>
              <a:t>1</a:t>
            </a:r>
            <a:r>
              <a:rPr lang="en-US" sz="1800" dirty="0">
                <a:solidFill>
                  <a:srgbClr val="015BBC"/>
                </a:solidFill>
              </a:rPr>
              <a:t>(</a:t>
            </a:r>
            <a:r>
              <a:rPr lang="en-US" sz="1800" i="1" dirty="0">
                <a:solidFill>
                  <a:srgbClr val="015BBC"/>
                </a:solidFill>
              </a:rPr>
              <a:t>j</a:t>
            </a:r>
            <a:r>
              <a:rPr lang="en-US" sz="1800" dirty="0">
                <a:solidFill>
                  <a:srgbClr val="015BBC"/>
                </a:solidFill>
              </a:rPr>
              <a:t>)</a:t>
            </a:r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C42DC567-BC4D-C5F8-E739-DF13ABE2BC9F}"/>
              </a:ext>
            </a:extLst>
          </p:cNvPr>
          <p:cNvGrpSpPr/>
          <p:nvPr/>
        </p:nvGrpSpPr>
        <p:grpSpPr>
          <a:xfrm>
            <a:off x="6631409" y="958484"/>
            <a:ext cx="685800" cy="653259"/>
            <a:chOff x="148046" y="2243274"/>
            <a:chExt cx="1066800" cy="1016181"/>
          </a:xfrm>
        </p:grpSpPr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307ABCD3-1EF9-B26D-0C91-7953AD29BE35}"/>
                </a:ext>
              </a:extLst>
            </p:cNvPr>
            <p:cNvSpPr/>
            <p:nvPr/>
          </p:nvSpPr>
          <p:spPr bwMode="auto">
            <a:xfrm>
              <a:off x="199811" y="2568478"/>
              <a:ext cx="304800" cy="3048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2B8C1D4C-391D-5254-B563-30F62BEE522D}"/>
                </a:ext>
              </a:extLst>
            </p:cNvPr>
            <p:cNvSpPr/>
            <p:nvPr/>
          </p:nvSpPr>
          <p:spPr bwMode="auto">
            <a:xfrm>
              <a:off x="529046" y="2284003"/>
              <a:ext cx="304800" cy="3048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59F3B2C-C3E4-F5A4-48F8-BEC1A30AB2A9}"/>
                </a:ext>
              </a:extLst>
            </p:cNvPr>
            <p:cNvSpPr/>
            <p:nvPr/>
          </p:nvSpPr>
          <p:spPr bwMode="auto">
            <a:xfrm>
              <a:off x="224246" y="2916555"/>
              <a:ext cx="304800" cy="3048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982BEE0B-7262-B4DF-BCDF-5B5B5A9FF477}"/>
                </a:ext>
              </a:extLst>
            </p:cNvPr>
            <p:cNvSpPr/>
            <p:nvPr/>
          </p:nvSpPr>
          <p:spPr bwMode="auto">
            <a:xfrm>
              <a:off x="884101" y="2588803"/>
              <a:ext cx="304800" cy="3048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EB20C7B7-3F58-CA8D-CC7B-A13A642C6968}"/>
                </a:ext>
              </a:extLst>
            </p:cNvPr>
            <p:cNvSpPr/>
            <p:nvPr/>
          </p:nvSpPr>
          <p:spPr bwMode="auto">
            <a:xfrm>
              <a:off x="148046" y="2243274"/>
              <a:ext cx="1066800" cy="101618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sp>
        <p:nvSpPr>
          <p:cNvPr id="311" name="TextBox 310">
            <a:extLst>
              <a:ext uri="{FF2B5EF4-FFF2-40B4-BE49-F238E27FC236}">
                <a16:creationId xmlns:a16="http://schemas.microsoft.com/office/drawing/2014/main" id="{9B81D1EA-C58A-03A6-DA26-3679C2EC6F15}"/>
              </a:ext>
            </a:extLst>
          </p:cNvPr>
          <p:cNvSpPr txBox="1"/>
          <p:nvPr/>
        </p:nvSpPr>
        <p:spPr>
          <a:xfrm>
            <a:off x="6845008" y="1318338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err="1"/>
              <a:t>E</a:t>
            </a:r>
            <a:r>
              <a:rPr lang="en-US" sz="1600" baseline="-25000" dirty="0" err="1"/>
              <a:t>Tot</a:t>
            </a:r>
            <a:endParaRPr lang="en-US" sz="1600" i="1" dirty="0"/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F517FEAA-24D3-44F0-F5C1-3FC83FC60432}"/>
              </a:ext>
            </a:extLst>
          </p:cNvPr>
          <p:cNvSpPr txBox="1"/>
          <p:nvPr/>
        </p:nvSpPr>
        <p:spPr>
          <a:xfrm>
            <a:off x="5504241" y="1041339"/>
            <a:ext cx="107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4-molecule example</a:t>
            </a: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331BFB1E-5CCD-6227-3AC2-3CAF58CFE6BB}"/>
              </a:ext>
            </a:extLst>
          </p:cNvPr>
          <p:cNvSpPr txBox="1"/>
          <p:nvPr/>
        </p:nvSpPr>
        <p:spPr>
          <a:xfrm>
            <a:off x="798708" y="1562234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</a:rPr>
              <a:t>100</a:t>
            </a: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B0E474C9-F89B-B48E-2490-DBF197D7ED95}"/>
              </a:ext>
            </a:extLst>
          </p:cNvPr>
          <p:cNvSpPr txBox="1"/>
          <p:nvPr/>
        </p:nvSpPr>
        <p:spPr>
          <a:xfrm>
            <a:off x="1705733" y="1571893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</a:rPr>
              <a:t>90</a:t>
            </a: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71FD476E-6D17-4676-5880-AF117E7A43AE}"/>
              </a:ext>
            </a:extLst>
          </p:cNvPr>
          <p:cNvSpPr txBox="1"/>
          <p:nvPr/>
        </p:nvSpPr>
        <p:spPr>
          <a:xfrm>
            <a:off x="2584248" y="1585943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</a:rPr>
              <a:t>120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387D4EEE-EBC6-368A-2180-874224BE15DD}"/>
              </a:ext>
            </a:extLst>
          </p:cNvPr>
          <p:cNvSpPr txBox="1"/>
          <p:nvPr/>
        </p:nvSpPr>
        <p:spPr>
          <a:xfrm>
            <a:off x="3534984" y="1578775"/>
            <a:ext cx="5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</a:rPr>
              <a:t>70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897D1-D937-91C6-8AC1-78FFD27E0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385" y="4204637"/>
            <a:ext cx="7584465" cy="68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25525-D683-B02E-0783-68A8715C0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Use of pairwise-additivity is widespread, even though it accounts for only 80-90% of the energy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930CAC-0060-1129-0863-25CE74A877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E69A6B-85FE-C683-6E23-FC7E66274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15400" cy="3581400"/>
          </a:xfrm>
        </p:spPr>
        <p:txBody>
          <a:bodyPr/>
          <a:lstStyle/>
          <a:p>
            <a:r>
              <a:rPr lang="en-US" dirty="0"/>
              <a:t>Consequently, pair models that are fit to bulk properties do not describe true two-body interactions</a:t>
            </a:r>
          </a:p>
          <a:p>
            <a:r>
              <a:rPr lang="en-US" dirty="0"/>
              <a:t>Instead, they implicitly account for multibody effects</a:t>
            </a:r>
          </a:p>
          <a:p>
            <a:r>
              <a:rPr lang="en-US" dirty="0"/>
              <a:t>Models fit this way lose accuracy when applied at other densities</a:t>
            </a:r>
          </a:p>
          <a:p>
            <a:r>
              <a:rPr lang="en-US" dirty="0"/>
              <a:t>This is accepted because higher-order contributions are expensive to calculate</a:t>
            </a:r>
          </a:p>
          <a:p>
            <a:pPr lvl="1"/>
            <a:r>
              <a:rPr lang="en-US" dirty="0"/>
              <a:t>Also, many models focus on bio, hence only a narrow set of conditions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CEDDF0-CEC7-04FD-2E4A-151BB90F0673}"/>
              </a:ext>
            </a:extLst>
          </p:cNvPr>
          <p:cNvSpPr txBox="1"/>
          <p:nvPr/>
        </p:nvSpPr>
        <p:spPr>
          <a:xfrm>
            <a:off x="7467600" y="158115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 density; heat of vaporization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41AECC0-C5C6-65ED-3CBB-764D829FE9BE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 flipV="1">
            <a:off x="6781800" y="1504950"/>
            <a:ext cx="685800" cy="3070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67831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1DFB-070D-C148-A63B-A059C32D2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Except at close separations, Coulomb forces govern non-bonded interactions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1D9759-C8C9-D32D-2C75-DC340C2A0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6BB73-6965-5C30-065A-454D499C5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 density about a molecule is not uniform</a:t>
            </a:r>
          </a:p>
          <a:p>
            <a:r>
              <a:rPr lang="en-US" dirty="0"/>
              <a:t>This gives rise to regions of positive and </a:t>
            </a:r>
            <a:br>
              <a:rPr lang="en-US" dirty="0"/>
            </a:br>
            <a:r>
              <a:rPr lang="en-US" dirty="0"/>
              <a:t>negative charges</a:t>
            </a:r>
          </a:p>
          <a:p>
            <a:r>
              <a:rPr lang="en-US" dirty="0"/>
              <a:t>The classical Coulomb integral gives the energy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practice, the charge distributions are represented in approximate forms that simplify modeling and calculation</a:t>
            </a:r>
          </a:p>
        </p:txBody>
      </p:sp>
      <p:pic>
        <p:nvPicPr>
          <p:cNvPr id="1026" name="Picture 2" descr="Chemical polarity - Wikipedia">
            <a:extLst>
              <a:ext uri="{FF2B5EF4-FFF2-40B4-BE49-F238E27FC236}">
                <a16:creationId xmlns:a16="http://schemas.microsoft.com/office/drawing/2014/main" id="{DAB2F3BA-DDB9-6FBC-101D-78F1F3010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0172">
            <a:off x="7772378" y="1382877"/>
            <a:ext cx="1515469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hemical polarity - Wikipedia">
            <a:extLst>
              <a:ext uri="{FF2B5EF4-FFF2-40B4-BE49-F238E27FC236}">
                <a16:creationId xmlns:a16="http://schemas.microsoft.com/office/drawing/2014/main" id="{9370AA72-1A62-E2DE-E8D2-99DBE1585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403">
            <a:off x="6477000" y="1525174"/>
            <a:ext cx="1515469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5F9456F-BD00-D461-1F2A-B822B251A601}"/>
              </a:ext>
            </a:extLst>
          </p:cNvPr>
          <p:cNvGrpSpPr/>
          <p:nvPr/>
        </p:nvGrpSpPr>
        <p:grpSpPr>
          <a:xfrm>
            <a:off x="8175098" y="2806174"/>
            <a:ext cx="461384" cy="844897"/>
            <a:chOff x="8175098" y="2806174"/>
            <a:chExt cx="461384" cy="84489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70830ED-F9CE-00BB-CF0B-476594937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5098" y="2910007"/>
              <a:ext cx="434196" cy="2540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155A87-D62C-BF21-6819-1F0F23FA9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9282" y="3299242"/>
              <a:ext cx="457200" cy="254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FECCFE9-FFE8-D98A-C263-97BD8EB0F044}"/>
                </a:ext>
              </a:extLst>
            </p:cNvPr>
            <p:cNvSpPr txBox="1"/>
            <p:nvPr/>
          </p:nvSpPr>
          <p:spPr>
            <a:xfrm>
              <a:off x="8201696" y="2806174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−</a:t>
              </a:r>
              <a:r>
                <a:rPr lang="en-US" b="1" dirty="0"/>
                <a:t>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0FE40E-F339-6D24-80DC-14A3FB657023}"/>
                </a:ext>
              </a:extLst>
            </p:cNvPr>
            <p:cNvSpPr txBox="1"/>
            <p:nvPr/>
          </p:nvSpPr>
          <p:spPr>
            <a:xfrm>
              <a:off x="8214995" y="3189406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+</a:t>
              </a:r>
              <a:r>
                <a:rPr lang="en-US" b="1" dirty="0"/>
                <a:t> 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53D2E5C9-DEA7-D930-0DAE-5EBEC9D15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3181350"/>
            <a:ext cx="38862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3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E9EDA-4CE6-9474-C9AB-0C25AB6CC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Placement of partial charges is a basic way to represent the electron density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DE1BA8-C664-7C69-9C54-6F43D4814D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8525EC-7717-30AD-6E2B-9EBB724EF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7750"/>
            <a:ext cx="9067800" cy="3581400"/>
          </a:xfrm>
        </p:spPr>
        <p:txBody>
          <a:bodyPr/>
          <a:lstStyle/>
          <a:p>
            <a:r>
              <a:rPr lang="en-US" dirty="0"/>
              <a:t>Point charges on different molecules </a:t>
            </a:r>
            <a:br>
              <a:rPr lang="en-US" dirty="0"/>
            </a:br>
            <a:r>
              <a:rPr lang="en-US" dirty="0"/>
              <a:t>interact via Coulomb’s law</a:t>
            </a:r>
          </a:p>
          <a:p>
            <a:r>
              <a:rPr lang="en-US" dirty="0"/>
              <a:t>Fit is underspecified, so there is an art to doing it effectively</a:t>
            </a:r>
          </a:p>
          <a:p>
            <a:r>
              <a:rPr lang="en-US" dirty="0"/>
              <a:t>Charges may or may not coincide with atom centers</a:t>
            </a:r>
          </a:p>
          <a:p>
            <a:pPr lvl="1"/>
            <a:r>
              <a:rPr lang="en-US" dirty="0"/>
              <a:t>Example: two water models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6C62D2-5CA1-0312-4D40-4041FE12A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424" y="933281"/>
            <a:ext cx="2552700" cy="10033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D801F7F-A428-CB05-B074-2D2B1EB7212A}"/>
              </a:ext>
            </a:extLst>
          </p:cNvPr>
          <p:cNvGrpSpPr/>
          <p:nvPr/>
        </p:nvGrpSpPr>
        <p:grpSpPr>
          <a:xfrm>
            <a:off x="2320514" y="3713218"/>
            <a:ext cx="1718086" cy="1446997"/>
            <a:chOff x="2320514" y="3713218"/>
            <a:chExt cx="1718086" cy="1446997"/>
          </a:xfrm>
        </p:grpSpPr>
        <p:pic>
          <p:nvPicPr>
            <p:cNvPr id="5" name="Picture 2" descr="Chemical polarity - Wikipedia">
              <a:extLst>
                <a:ext uri="{FF2B5EF4-FFF2-40B4-BE49-F238E27FC236}">
                  <a16:creationId xmlns:a16="http://schemas.microsoft.com/office/drawing/2014/main" id="{58B72FD9-7C13-7380-E21D-C142EA2FAB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0514" y="3713218"/>
              <a:ext cx="1718086" cy="1446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31DF01-12D4-CA18-D1BF-85199712BE10}"/>
                </a:ext>
              </a:extLst>
            </p:cNvPr>
            <p:cNvSpPr txBox="1"/>
            <p:nvPr/>
          </p:nvSpPr>
          <p:spPr>
            <a:xfrm>
              <a:off x="2684257" y="4171950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-0.834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856FC6-208A-D0F8-9AC7-9A54BBD91D2E}"/>
                </a:ext>
              </a:extLst>
            </p:cNvPr>
            <p:cNvSpPr txBox="1"/>
            <p:nvPr/>
          </p:nvSpPr>
          <p:spPr>
            <a:xfrm>
              <a:off x="2971800" y="4492630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+0.417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86D430-5917-4185-9163-FD03F96C711B}"/>
                </a:ext>
              </a:extLst>
            </p:cNvPr>
            <p:cNvSpPr txBox="1"/>
            <p:nvPr/>
          </p:nvSpPr>
          <p:spPr>
            <a:xfrm>
              <a:off x="2320514" y="4465335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+0.417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045B01A-C403-4708-F951-B56A6A8081F5}"/>
              </a:ext>
            </a:extLst>
          </p:cNvPr>
          <p:cNvSpPr txBox="1"/>
          <p:nvPr/>
        </p:nvSpPr>
        <p:spPr>
          <a:xfrm>
            <a:off x="1796514" y="3718826"/>
            <a:ext cx="9906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TIP3P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6D4D4-593E-6E00-46C7-7E33562230D0}"/>
              </a:ext>
            </a:extLst>
          </p:cNvPr>
          <p:cNvSpPr txBox="1"/>
          <p:nvPr/>
        </p:nvSpPr>
        <p:spPr>
          <a:xfrm>
            <a:off x="5067300" y="3713218"/>
            <a:ext cx="9906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TIP4P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A85525D-F11F-C7F4-81C7-F4202F6F6E91}"/>
              </a:ext>
            </a:extLst>
          </p:cNvPr>
          <p:cNvGrpSpPr/>
          <p:nvPr/>
        </p:nvGrpSpPr>
        <p:grpSpPr>
          <a:xfrm>
            <a:off x="5585460" y="3713218"/>
            <a:ext cx="1718086" cy="1446997"/>
            <a:chOff x="5585460" y="3713218"/>
            <a:chExt cx="1718086" cy="1446997"/>
          </a:xfrm>
        </p:grpSpPr>
        <p:pic>
          <p:nvPicPr>
            <p:cNvPr id="12" name="Picture 2" descr="Chemical polarity - Wikipedia">
              <a:extLst>
                <a:ext uri="{FF2B5EF4-FFF2-40B4-BE49-F238E27FC236}">
                  <a16:creationId xmlns:a16="http://schemas.microsoft.com/office/drawing/2014/main" id="{29614CD2-C111-19D9-676E-D2C4777A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5460" y="3713218"/>
              <a:ext cx="1718086" cy="1446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D099448-9A46-DF9F-188C-2FA7B3C34C72}"/>
                </a:ext>
              </a:extLst>
            </p:cNvPr>
            <p:cNvSpPr/>
            <p:nvPr/>
          </p:nvSpPr>
          <p:spPr bwMode="auto">
            <a:xfrm>
              <a:off x="6392672" y="4425432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84F4AF-0037-AEEE-6BD3-008DF9F36D9A}"/>
                </a:ext>
              </a:extLst>
            </p:cNvPr>
            <p:cNvSpPr txBox="1"/>
            <p:nvPr/>
          </p:nvSpPr>
          <p:spPr>
            <a:xfrm>
              <a:off x="5949203" y="4370827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-1.04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F1A1D1-1995-0A55-3686-2246A40AFC48}"/>
                </a:ext>
              </a:extLst>
            </p:cNvPr>
            <p:cNvSpPr txBox="1"/>
            <p:nvPr/>
          </p:nvSpPr>
          <p:spPr>
            <a:xfrm>
              <a:off x="5600215" y="4437101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+0.52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7EA57A-B915-C7B4-81F4-1B945F0382FB}"/>
                </a:ext>
              </a:extLst>
            </p:cNvPr>
            <p:cNvSpPr txBox="1"/>
            <p:nvPr/>
          </p:nvSpPr>
          <p:spPr>
            <a:xfrm>
              <a:off x="6270009" y="4492361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FF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+0.52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A6A526C-2E55-F278-6D64-0A7A8EA4CC4A}"/>
              </a:ext>
            </a:extLst>
          </p:cNvPr>
          <p:cNvSpPr txBox="1"/>
          <p:nvPr/>
        </p:nvSpPr>
        <p:spPr>
          <a:xfrm>
            <a:off x="7305323" y="3957250"/>
            <a:ext cx="1991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sites: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- LJ only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M, H, H – Coulomb only</a:t>
            </a:r>
          </a:p>
          <a:p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79AE38-47F3-CDCC-0B9E-EE745860E4FD}"/>
              </a:ext>
            </a:extLst>
          </p:cNvPr>
          <p:cNvSpPr txBox="1"/>
          <p:nvPr/>
        </p:nvSpPr>
        <p:spPr>
          <a:xfrm>
            <a:off x="702733" y="4254768"/>
            <a:ext cx="1991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sites: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- LJ and Coulomb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H, H – Coulomb only*</a:t>
            </a:r>
          </a:p>
          <a:p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05488A-9982-6150-FA12-037ADD9211DD}"/>
              </a:ext>
            </a:extLst>
          </p:cNvPr>
          <p:cNvSpPr txBox="1"/>
          <p:nvPr/>
        </p:nvSpPr>
        <p:spPr>
          <a:xfrm>
            <a:off x="4419600" y="3228173"/>
            <a:ext cx="1991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 = “Transferable Intermolecular Potential”</a:t>
            </a:r>
          </a:p>
        </p:txBody>
      </p:sp>
    </p:spTree>
    <p:extLst>
      <p:ext uri="{BB962C8B-B14F-4D97-AF65-F5344CB8AC3E}">
        <p14:creationId xmlns:p14="http://schemas.microsoft.com/office/powerpoint/2010/main" val="1186607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9BF55-BBFD-F72F-A559-C932AAC4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models for water have been proposed.  It is difficult to get all properties accurately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53DED8-6CE2-F5C4-4A76-15F10A535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A989E-5B76-E3B6-0201-84AAB74B6E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" y="950268"/>
            <a:ext cx="9042816" cy="36239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50181A-84DC-7095-C623-8BFCF6B07AA0}"/>
              </a:ext>
            </a:extLst>
          </p:cNvPr>
          <p:cNvSpPr txBox="1"/>
          <p:nvPr/>
        </p:nvSpPr>
        <p:spPr>
          <a:xfrm>
            <a:off x="304800" y="4629150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</p:spTree>
    <p:extLst>
      <p:ext uri="{BB962C8B-B14F-4D97-AF65-F5344CB8AC3E}">
        <p14:creationId xmlns:p14="http://schemas.microsoft.com/office/powerpoint/2010/main" val="2314298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83BB-C83C-D697-2D44-0F92A7C40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At large separations, details of the charge distribution are less important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3A70C-41C2-7D17-3876-09A6373818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EA1EB-759D-6FE0-3D64-8117F3C9B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47750"/>
            <a:ext cx="5926981" cy="3581400"/>
          </a:xfrm>
        </p:spPr>
        <p:txBody>
          <a:bodyPr/>
          <a:lstStyle/>
          <a:p>
            <a:r>
              <a:rPr lang="en-US" dirty="0"/>
              <a:t>Consider a point charge </a:t>
            </a:r>
            <a:r>
              <a:rPr lang="en-US" i="1" dirty="0"/>
              <a:t>q'</a:t>
            </a:r>
            <a:r>
              <a:rPr lang="en-US" dirty="0"/>
              <a:t> some distance from a pair of charges </a:t>
            </a:r>
            <a:r>
              <a:rPr lang="en-US" i="1" dirty="0"/>
              <a:t>q</a:t>
            </a:r>
            <a:r>
              <a:rPr lang="en-US" baseline="-25000" dirty="0"/>
              <a:t>1</a:t>
            </a:r>
            <a:r>
              <a:rPr lang="en-US" dirty="0"/>
              <a:t> and </a:t>
            </a:r>
            <a:r>
              <a:rPr lang="en-US" i="1" dirty="0"/>
              <a:t>q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Expand in series for </a:t>
            </a:r>
            <a:r>
              <a:rPr lang="en-US" i="1" dirty="0"/>
              <a:t>r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>
                <a:sym typeface="Wingdings" pitchFamily="2" charset="2"/>
              </a:rPr>
              <a:t>∞ </a:t>
            </a:r>
            <a:endParaRPr lang="en-US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DE35B6A-B339-CB34-9258-1F93290A29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3944" y="3223553"/>
            <a:ext cx="3505322" cy="1817574"/>
          </a:xfrm>
          <a:prstGeom prst="rect">
            <a:avLst/>
          </a:prstGeom>
          <a:ln>
            <a:solidFill>
              <a:srgbClr val="015BBC"/>
            </a:solidFill>
          </a:ln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5F010132-48B4-49B7-C81C-C38FEFD8BA02}"/>
              </a:ext>
            </a:extLst>
          </p:cNvPr>
          <p:cNvGrpSpPr/>
          <p:nvPr/>
        </p:nvGrpSpPr>
        <p:grpSpPr>
          <a:xfrm>
            <a:off x="5893242" y="819150"/>
            <a:ext cx="2840379" cy="2386617"/>
            <a:chOff x="1524000" y="1440710"/>
            <a:chExt cx="2840379" cy="238661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CF5EDF0-1B47-8401-1D2D-E6D876AC1036}"/>
                </a:ext>
              </a:extLst>
            </p:cNvPr>
            <p:cNvSpPr txBox="1"/>
            <p:nvPr/>
          </p:nvSpPr>
          <p:spPr>
            <a:xfrm>
              <a:off x="3792879" y="1440710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q'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9877E0D-7EBB-E394-805B-59C8460BF3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24000" y="3389430"/>
              <a:ext cx="2743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AE664EC-6620-B202-DEA6-77CD9314C8BA}"/>
                </a:ext>
              </a:extLst>
            </p:cNvPr>
            <p:cNvSpPr/>
            <p:nvPr/>
          </p:nvSpPr>
          <p:spPr bwMode="auto">
            <a:xfrm>
              <a:off x="1905000" y="331323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B320FA7-DDD9-6562-8352-7C74E0C2C8C2}"/>
                </a:ext>
              </a:extLst>
            </p:cNvPr>
            <p:cNvSpPr/>
            <p:nvPr/>
          </p:nvSpPr>
          <p:spPr bwMode="auto">
            <a:xfrm>
              <a:off x="3581400" y="331323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364784D-EF22-3E41-AC1A-064B5FF24321}"/>
                </a:ext>
              </a:extLst>
            </p:cNvPr>
            <p:cNvSpPr txBox="1"/>
            <p:nvPr/>
          </p:nvSpPr>
          <p:spPr>
            <a:xfrm>
              <a:off x="3447649" y="3364237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x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F73FFA0-DB2E-42A4-005A-460E321DBF40}"/>
                </a:ext>
              </a:extLst>
            </p:cNvPr>
            <p:cNvSpPr txBox="1"/>
            <p:nvPr/>
          </p:nvSpPr>
          <p:spPr>
            <a:xfrm>
              <a:off x="1702926" y="3365662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-x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1FD2006-3A01-753D-98F2-BB2F5CA273A6}"/>
                </a:ext>
              </a:extLst>
            </p:cNvPr>
            <p:cNvSpPr txBox="1"/>
            <p:nvPr/>
          </p:nvSpPr>
          <p:spPr>
            <a:xfrm>
              <a:off x="3221379" y="285156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B809790-1CC5-7F49-C5C9-551AFC0A63CB}"/>
                </a:ext>
              </a:extLst>
            </p:cNvPr>
            <p:cNvSpPr txBox="1"/>
            <p:nvPr/>
          </p:nvSpPr>
          <p:spPr>
            <a:xfrm flipH="1">
              <a:off x="1702926" y="2835511"/>
              <a:ext cx="5715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q</a:t>
              </a:r>
              <a:r>
                <a:rPr lang="en-US" baseline="-250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A7F10CF-9EC1-1EEB-09B6-5944F7E92870}"/>
                </a:ext>
              </a:extLst>
            </p:cNvPr>
            <p:cNvCxnSpPr>
              <a:cxnSpLocks/>
              <a:stCxn id="52" idx="6"/>
            </p:cNvCxnSpPr>
            <p:nvPr/>
          </p:nvCxnSpPr>
          <p:spPr bwMode="auto">
            <a:xfrm flipV="1">
              <a:off x="2057400" y="1830270"/>
              <a:ext cx="1774664" cy="1559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F85FD55-E993-7A95-878B-0F649B0C697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73981" y="1830269"/>
              <a:ext cx="1258083" cy="15752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C7E1825-5B19-BF0E-BBA4-88DF87FFCC2C}"/>
                </a:ext>
              </a:extLst>
            </p:cNvPr>
            <p:cNvCxnSpPr>
              <a:cxnSpLocks/>
              <a:stCxn id="53" idx="0"/>
            </p:cNvCxnSpPr>
            <p:nvPr/>
          </p:nvCxnSpPr>
          <p:spPr bwMode="auto">
            <a:xfrm flipV="1">
              <a:off x="3657600" y="1830268"/>
              <a:ext cx="174464" cy="148296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E9A68BB2-C124-9CF6-2230-E03A3F5C8F67}"/>
                </a:ext>
              </a:extLst>
            </p:cNvPr>
            <p:cNvSpPr/>
            <p:nvPr/>
          </p:nvSpPr>
          <p:spPr bwMode="auto">
            <a:xfrm rot="21407412">
              <a:off x="2541225" y="3192815"/>
              <a:ext cx="439619" cy="358941"/>
            </a:xfrm>
            <a:prstGeom prst="arc">
              <a:avLst>
                <a:gd name="adj1" fmla="val 16200000"/>
                <a:gd name="adj2" fmla="val 511064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5951B5A-3A36-A304-F68A-4F090A62DD36}"/>
                </a:ext>
              </a:extLst>
            </p:cNvPr>
            <p:cNvSpPr txBox="1"/>
            <p:nvPr/>
          </p:nvSpPr>
          <p:spPr>
            <a:xfrm>
              <a:off x="2819075" y="2848096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/>
                <a:t>θ</a:t>
              </a:r>
              <a:r>
                <a:rPr lang="en-US" i="1" dirty="0"/>
                <a:t> </a:t>
              </a:r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2BE2B9C-576D-08BB-1A70-4F8F5B8602DC}"/>
                </a:ext>
              </a:extLst>
            </p:cNvPr>
            <p:cNvSpPr txBox="1"/>
            <p:nvPr/>
          </p:nvSpPr>
          <p:spPr>
            <a:xfrm>
              <a:off x="3303025" y="2189888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r </a:t>
              </a:r>
              <a:endParaRPr lang="en-US" dirty="0"/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77077B62-2B5B-8B82-17C6-31D722B66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545949">
              <a:off x="3194284" y="2528353"/>
              <a:ext cx="1359571" cy="145489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28D4A19-5CB8-D746-C5D8-9CE55C433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137156">
              <a:off x="1912418" y="2368537"/>
              <a:ext cx="1976241" cy="211480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C1BC814-F81C-BFE6-76F2-125564B09292}"/>
                </a:ext>
              </a:extLst>
            </p:cNvPr>
            <p:cNvSpPr txBox="1"/>
            <p:nvPr/>
          </p:nvSpPr>
          <p:spPr>
            <a:xfrm>
              <a:off x="2400300" y="3233789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</p:grpSp>
      <p:pic>
        <p:nvPicPr>
          <p:cNvPr id="68" name="Picture 67">
            <a:extLst>
              <a:ext uri="{FF2B5EF4-FFF2-40B4-BE49-F238E27FC236}">
                <a16:creationId xmlns:a16="http://schemas.microsoft.com/office/drawing/2014/main" id="{45794250-046A-71D7-C683-A7BCCFE8C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416" y="3782878"/>
            <a:ext cx="5318066" cy="1258249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A3461E47-88C5-9729-B507-17FA61027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190" y="1868830"/>
            <a:ext cx="2831572" cy="12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66488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18899</TotalTime>
  <Words>824</Words>
  <Application>Microsoft Macintosh PowerPoint</Application>
  <PresentationFormat>On-screen Show (16:9)</PresentationFormat>
  <Paragraphs>192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Comic Sans MS</vt:lpstr>
      <vt:lpstr>Helvetica</vt:lpstr>
      <vt:lpstr>Helvetica Neue</vt:lpstr>
      <vt:lpstr>Times New Roman</vt:lpstr>
      <vt:lpstr>UB Blue Bar</vt:lpstr>
      <vt:lpstr>Lecture 16 Electrostatics, Part 1</vt:lpstr>
      <vt:lpstr>Molecular-mechanics energy is written as a sum of bonded and nonbonded terms</vt:lpstr>
      <vt:lpstr>Intermolecular energy is treated as sums of 2-body, 3-body, 4-body, etc. interactions</vt:lpstr>
      <vt:lpstr>Intermolecular energy is treated as sums of 2-body, 3-body, 4-body, etc. interactions</vt:lpstr>
      <vt:lpstr>Use of pairwise-additivity is widespread, even though it accounts for only 80-90% of the energy</vt:lpstr>
      <vt:lpstr>Except at close separations, Coulomb forces govern non-bonded interactions</vt:lpstr>
      <vt:lpstr>Placement of partial charges is a basic way to represent the electron density</vt:lpstr>
      <vt:lpstr>Many models for water have been proposed.  It is difficult to get all properties accurately</vt:lpstr>
      <vt:lpstr>At large separations, details of the charge distribution are less important</vt:lpstr>
      <vt:lpstr>Multipole moments quantify the most important features of a charge distribution</vt:lpstr>
      <vt:lpstr>The first nonzero moment is independent of the origin</vt:lpstr>
      <vt:lpstr>More generally, the multipole moments are tensorial quantities</vt:lpstr>
      <vt:lpstr>Let’s practice by computing the dipole and quadrupole moments of the TIPxP models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14 Force Fields</dc:title>
  <dc:creator>Microsoft Office User</dc:creator>
  <cp:lastModifiedBy>Microsoft Office User</cp:lastModifiedBy>
  <cp:revision>158</cp:revision>
  <dcterms:created xsi:type="dcterms:W3CDTF">2024-03-07T00:07:01Z</dcterms:created>
  <dcterms:modified xsi:type="dcterms:W3CDTF">2024-03-31T17:05:56Z</dcterms:modified>
</cp:coreProperties>
</file>